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59" r:id="rId5"/>
    <p:sldId id="261" r:id="rId6"/>
    <p:sldId id="260" r:id="rId7"/>
    <p:sldId id="264" r:id="rId8"/>
    <p:sldId id="265" r:id="rId9"/>
    <p:sldId id="266" r:id="rId10"/>
    <p:sldId id="267" r:id="rId11"/>
    <p:sldId id="268" r:id="rId12"/>
    <p:sldId id="269" r:id="rId13"/>
    <p:sldId id="271" r:id="rId14"/>
    <p:sldId id="270" r:id="rId15"/>
    <p:sldId id="272" r:id="rId16"/>
    <p:sldId id="273" r:id="rId17"/>
    <p:sldId id="274" r:id="rId18"/>
    <p:sldId id="262" r:id="rId19"/>
    <p:sldId id="26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4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D11000-26B3-6948-AC5C-529805C3B8DB}" type="datetimeFigureOut">
              <a:rPr lang="en-US" smtClean="0"/>
              <a:t>2/17/15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597CB-A357-9741-9DDA-D22F7CF61462}" type="slidenum">
              <a:rPr lang="en-US" smtClean="0"/>
              <a:t>‹#›</a:t>
            </a:fld>
            <a:endParaRPr lang="en-US"/>
          </a:p>
        </p:txBody>
      </p:sp>
    </p:spTree>
    <p:extLst>
      <p:ext uri="{BB962C8B-B14F-4D97-AF65-F5344CB8AC3E}">
        <p14:creationId xmlns:p14="http://schemas.microsoft.com/office/powerpoint/2010/main" val="2559274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NP: decode the triplets but no penalty terms</a:t>
            </a:r>
          </a:p>
          <a:p>
            <a:r>
              <a:rPr lang="en-US" dirty="0" smtClean="0"/>
              <a:t>EP:</a:t>
            </a:r>
            <a:r>
              <a:rPr lang="en-US" baseline="0" dirty="0" smtClean="0"/>
              <a:t> no decoding but includes the penalty terms</a:t>
            </a:r>
            <a:endParaRPr lang="en-US" dirty="0" smtClean="0"/>
          </a:p>
          <a:p>
            <a:endParaRPr lang="en-US" dirty="0"/>
          </a:p>
        </p:txBody>
      </p:sp>
      <p:sp>
        <p:nvSpPr>
          <p:cNvPr id="4" name="Slide Number Placeholder 3"/>
          <p:cNvSpPr>
            <a:spLocks noGrp="1"/>
          </p:cNvSpPr>
          <p:nvPr>
            <p:ph type="sldNum" sz="quarter" idx="10"/>
          </p:nvPr>
        </p:nvSpPr>
        <p:spPr/>
        <p:txBody>
          <a:bodyPr/>
          <a:lstStyle/>
          <a:p>
            <a:fld id="{0F227511-FAA1-4949-B165-89FABB568657}" type="slidenum">
              <a:rPr lang="en-US" smtClean="0"/>
              <a:t>15</a:t>
            </a:fld>
            <a:endParaRPr lang="en-US"/>
          </a:p>
        </p:txBody>
      </p:sp>
    </p:spTree>
    <p:extLst>
      <p:ext uri="{BB962C8B-B14F-4D97-AF65-F5344CB8AC3E}">
        <p14:creationId xmlns:p14="http://schemas.microsoft.com/office/powerpoint/2010/main" val="22557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85781-397D-5445-AAB0-F6B57B89D055}"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1878207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85781-397D-5445-AAB0-F6B57B89D055}"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2704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85781-397D-5445-AAB0-F6B57B89D055}"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385373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85781-397D-5445-AAB0-F6B57B89D055}"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366848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85781-397D-5445-AAB0-F6B57B89D055}" type="datetimeFigureOut">
              <a:rPr lang="en-US" smtClean="0"/>
              <a:t>2/17/15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3290239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85781-397D-5445-AAB0-F6B57B89D055}"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987395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85781-397D-5445-AAB0-F6B57B89D055}" type="datetimeFigureOut">
              <a:rPr lang="en-US" smtClean="0"/>
              <a:t>2/17/15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16679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85781-397D-5445-AAB0-F6B57B89D055}" type="datetimeFigureOut">
              <a:rPr lang="en-US" smtClean="0"/>
              <a:t>2/17/15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230371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85781-397D-5445-AAB0-F6B57B89D055}" type="datetimeFigureOut">
              <a:rPr lang="en-US" smtClean="0"/>
              <a:t>2/17/15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288682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85781-397D-5445-AAB0-F6B57B89D055}"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169931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85781-397D-5445-AAB0-F6B57B89D055}" type="datetimeFigureOut">
              <a:rPr lang="en-US" smtClean="0"/>
              <a:t>2/17/15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1FB6A-603E-EC48-974A-2C5DE64B132B}" type="slidenum">
              <a:rPr lang="en-US" smtClean="0"/>
              <a:t>‹#›</a:t>
            </a:fld>
            <a:endParaRPr lang="en-US"/>
          </a:p>
        </p:txBody>
      </p:sp>
    </p:spTree>
    <p:extLst>
      <p:ext uri="{BB962C8B-B14F-4D97-AF65-F5344CB8AC3E}">
        <p14:creationId xmlns:p14="http://schemas.microsoft.com/office/powerpoint/2010/main" val="40646787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85781-397D-5445-AAB0-F6B57B89D055}" type="datetimeFigureOut">
              <a:rPr lang="en-US" smtClean="0"/>
              <a:t>2/17/15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1FB6A-603E-EC48-974A-2C5DE64B132B}" type="slidenum">
              <a:rPr lang="en-US" smtClean="0"/>
              <a:t>‹#›</a:t>
            </a:fld>
            <a:endParaRPr lang="en-US"/>
          </a:p>
        </p:txBody>
      </p:sp>
    </p:spTree>
    <p:extLst>
      <p:ext uri="{BB962C8B-B14F-4D97-AF65-F5344CB8AC3E}">
        <p14:creationId xmlns:p14="http://schemas.microsoft.com/office/powerpoint/2010/main" val="853368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1" Type="http://schemas.openxmlformats.org/officeDocument/2006/relationships/image" Target="../media/image13.emf"/><Relationship Id="rId12" Type="http://schemas.openxmlformats.org/officeDocument/2006/relationships/image" Target="../media/image14.emf"/><Relationship Id="rId13" Type="http://schemas.openxmlformats.org/officeDocument/2006/relationships/image" Target="../media/image15.emf"/><Relationship Id="rId14" Type="http://schemas.openxmlformats.org/officeDocument/2006/relationships/image" Target="../media/image16.emf"/><Relationship Id="rId15" Type="http://schemas.openxmlformats.org/officeDocument/2006/relationships/image" Target="../media/image17.emf"/><Relationship Id="rId1" Type="http://schemas.openxmlformats.org/officeDocument/2006/relationships/slideLayout" Target="../slideLayouts/slideLayout6.xml"/><Relationship Id="rId2" Type="http://schemas.openxmlformats.org/officeDocument/2006/relationships/image" Target="../media/image4.emf"/><Relationship Id="rId3" Type="http://schemas.openxmlformats.org/officeDocument/2006/relationships/image" Target="../media/image5.emf"/><Relationship Id="rId4" Type="http://schemas.openxmlformats.org/officeDocument/2006/relationships/image" Target="../media/image6.emf"/><Relationship Id="rId5" Type="http://schemas.openxmlformats.org/officeDocument/2006/relationships/image" Target="../media/image7.emf"/><Relationship Id="rId6" Type="http://schemas.openxmlformats.org/officeDocument/2006/relationships/image" Target="../media/image8.emf"/><Relationship Id="rId7" Type="http://schemas.openxmlformats.org/officeDocument/2006/relationships/image" Target="../media/image9.emf"/><Relationship Id="rId8" Type="http://schemas.openxmlformats.org/officeDocument/2006/relationships/image" Target="../media/image10.emf"/><Relationship Id="rId9" Type="http://schemas.openxmlformats.org/officeDocument/2006/relationships/image" Target="../media/image11.emf"/><Relationship Id="rId10" Type="http://schemas.openxmlformats.org/officeDocument/2006/relationships/image" Target="../media/image1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9.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Quantum Error Correction and Fault-Tolerance</a:t>
            </a:r>
            <a:endParaRPr lang="en-US" dirty="0"/>
          </a:p>
        </p:txBody>
      </p:sp>
      <p:sp>
        <p:nvSpPr>
          <p:cNvPr id="3" name="Subtitle 2"/>
          <p:cNvSpPr>
            <a:spLocks noGrp="1"/>
          </p:cNvSpPr>
          <p:nvPr>
            <p:ph type="subTitle" idx="1"/>
          </p:nvPr>
        </p:nvSpPr>
        <p:spPr/>
        <p:txBody>
          <a:bodyPr/>
          <a:lstStyle/>
          <a:p>
            <a:r>
              <a:rPr lang="en-US" dirty="0" smtClean="0">
                <a:solidFill>
                  <a:schemeClr val="accent2"/>
                </a:solidFill>
              </a:rPr>
              <a:t>Todd A. Brun, Daniel A. </a:t>
            </a:r>
            <a:r>
              <a:rPr lang="en-US" dirty="0" err="1" smtClean="0">
                <a:solidFill>
                  <a:schemeClr val="accent2"/>
                </a:solidFill>
              </a:rPr>
              <a:t>Lidar</a:t>
            </a:r>
            <a:r>
              <a:rPr lang="en-US" dirty="0" smtClean="0">
                <a:solidFill>
                  <a:schemeClr val="accent2"/>
                </a:solidFill>
              </a:rPr>
              <a:t>,</a:t>
            </a:r>
          </a:p>
          <a:p>
            <a:r>
              <a:rPr lang="en-US" dirty="0" smtClean="0">
                <a:solidFill>
                  <a:schemeClr val="accent2"/>
                </a:solidFill>
              </a:rPr>
              <a:t>Ben </a:t>
            </a:r>
            <a:r>
              <a:rPr lang="en-US" dirty="0" err="1" smtClean="0">
                <a:solidFill>
                  <a:schemeClr val="accent2"/>
                </a:solidFill>
              </a:rPr>
              <a:t>Reichardt</a:t>
            </a:r>
            <a:r>
              <a:rPr lang="en-US" dirty="0" smtClean="0">
                <a:solidFill>
                  <a:schemeClr val="accent2"/>
                </a:solidFill>
              </a:rPr>
              <a:t>, Paolo </a:t>
            </a:r>
            <a:r>
              <a:rPr lang="en-US" dirty="0" err="1" smtClean="0">
                <a:solidFill>
                  <a:schemeClr val="accent2"/>
                </a:solidFill>
              </a:rPr>
              <a:t>Zanardi</a:t>
            </a:r>
            <a:endParaRPr lang="en-US" dirty="0" smtClean="0">
              <a:solidFill>
                <a:schemeClr val="accent2"/>
              </a:solidFill>
            </a:endParaRPr>
          </a:p>
          <a:p>
            <a:r>
              <a:rPr lang="en-US" dirty="0" smtClean="0">
                <a:solidFill>
                  <a:schemeClr val="accent2"/>
                </a:solidFill>
              </a:rPr>
              <a:t>University of Southern California</a:t>
            </a:r>
            <a:endParaRPr lang="en-US" dirty="0">
              <a:solidFill>
                <a:schemeClr val="accent2"/>
              </a:solidFill>
            </a:endParaRPr>
          </a:p>
        </p:txBody>
      </p:sp>
    </p:spTree>
    <p:extLst>
      <p:ext uri="{BB962C8B-B14F-4D97-AF65-F5344CB8AC3E}">
        <p14:creationId xmlns:p14="http://schemas.microsoft.com/office/powerpoint/2010/main" val="5881997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Dissipation-Assisted Quantum Information Processing</a:t>
            </a:r>
            <a:endParaRPr lang="en-US" dirty="0"/>
          </a:p>
        </p:txBody>
      </p:sp>
      <p:sp>
        <p:nvSpPr>
          <p:cNvPr id="5" name="Subtitle 2"/>
          <p:cNvSpPr txBox="1">
            <a:spLocks/>
          </p:cNvSpPr>
          <p:nvPr/>
        </p:nvSpPr>
        <p:spPr>
          <a:xfrm>
            <a:off x="1371600" y="3886200"/>
            <a:ext cx="6400800" cy="1752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smtClean="0"/>
              <a:t>Paolo </a:t>
            </a:r>
            <a:r>
              <a:rPr lang="en-US" dirty="0" err="1" smtClean="0"/>
              <a:t>Zanardi</a:t>
            </a:r>
            <a:r>
              <a:rPr lang="en-US" dirty="0" smtClean="0"/>
              <a:t> and Daniel A. </a:t>
            </a:r>
            <a:r>
              <a:rPr lang="en-US" dirty="0" err="1" smtClean="0"/>
              <a:t>Lidar</a:t>
            </a:r>
            <a:endParaRPr lang="en-US" dirty="0"/>
          </a:p>
        </p:txBody>
      </p:sp>
    </p:spTree>
    <p:extLst>
      <p:ext uri="{BB962C8B-B14F-4D97-AF65-F5344CB8AC3E}">
        <p14:creationId xmlns:p14="http://schemas.microsoft.com/office/powerpoint/2010/main" val="261020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1"/>
          <p:cNvSpPr txBox="1">
            <a:spLocks noChangeArrowheads="1"/>
          </p:cNvSpPr>
          <p:nvPr/>
        </p:nvSpPr>
        <p:spPr bwMode="auto">
          <a:xfrm>
            <a:off x="381000" y="2209800"/>
            <a:ext cx="7237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sz="2000" b="1" i="0">
                <a:solidFill>
                  <a:srgbClr val="FF0000"/>
                </a:solidFill>
              </a:rPr>
              <a:t>Dissipative dynamics</a:t>
            </a:r>
            <a:r>
              <a:rPr lang="en-US" sz="2000" i="0"/>
              <a:t>: quantum coherence/entanglement  </a:t>
            </a:r>
          </a:p>
          <a:p>
            <a:pPr eaLnBrk="1" hangingPunct="1"/>
            <a:r>
              <a:rPr lang="en-US" sz="2000" i="0"/>
              <a:t>Are (typically &amp; quickly) Destroyed  </a:t>
            </a:r>
            <a:r>
              <a:rPr lang="en-US" sz="2000" b="1" i="0">
                <a:solidFill>
                  <a:srgbClr val="FF0000"/>
                </a:solidFill>
              </a:rPr>
              <a:t>= Worst enemy </a:t>
            </a:r>
            <a:r>
              <a:rPr lang="en-US" sz="2000" i="0">
                <a:solidFill>
                  <a:srgbClr val="FF0000"/>
                </a:solidFill>
              </a:rPr>
              <a:t>of </a:t>
            </a:r>
            <a:r>
              <a:rPr lang="en-US" sz="2000" b="1" i="0">
                <a:solidFill>
                  <a:srgbClr val="FF0000"/>
                </a:solidFill>
              </a:rPr>
              <a:t>QIP</a:t>
            </a:r>
            <a:endParaRPr lang="en-US" sz="2000" i="0">
              <a:solidFill>
                <a:srgbClr val="FF0000"/>
              </a:solidFill>
            </a:endParaRPr>
          </a:p>
        </p:txBody>
      </p:sp>
      <p:sp>
        <p:nvSpPr>
          <p:cNvPr id="29698" name="TextBox 2"/>
          <p:cNvSpPr txBox="1">
            <a:spLocks noChangeArrowheads="1"/>
          </p:cNvSpPr>
          <p:nvPr/>
        </p:nvSpPr>
        <p:spPr bwMode="auto">
          <a:xfrm>
            <a:off x="381000" y="3124200"/>
            <a:ext cx="7707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sz="2000" b="1" i="0">
                <a:solidFill>
                  <a:srgbClr val="FF0000"/>
                </a:solidFill>
              </a:rPr>
              <a:t>Fight with:</a:t>
            </a:r>
            <a:r>
              <a:rPr lang="en-US" sz="2000" i="0"/>
              <a:t> quantum error correction, decoherence-free (DFS)</a:t>
            </a:r>
          </a:p>
          <a:p>
            <a:pPr eaLnBrk="1" hangingPunct="1"/>
            <a:r>
              <a:rPr lang="en-US" sz="2000" i="0"/>
              <a:t>Subspaces, dynamical-decoupling, topological-geometric </a:t>
            </a:r>
            <a:r>
              <a:rPr lang="en-US" sz="2000" b="1" i="0"/>
              <a:t>QIP,</a:t>
            </a:r>
            <a:r>
              <a:rPr lang="en-US" sz="2000" i="0"/>
              <a:t>…</a:t>
            </a:r>
          </a:p>
        </p:txBody>
      </p:sp>
      <p:sp>
        <p:nvSpPr>
          <p:cNvPr id="29699" name="TextBox 3"/>
          <p:cNvSpPr txBox="1">
            <a:spLocks noChangeArrowheads="1"/>
          </p:cNvSpPr>
          <p:nvPr/>
        </p:nvSpPr>
        <p:spPr bwMode="auto">
          <a:xfrm>
            <a:off x="2286000" y="1524000"/>
            <a:ext cx="31607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a:t>   “</a:t>
            </a:r>
            <a:r>
              <a:rPr lang="en-US" altLang="ja-JP">
                <a:solidFill>
                  <a:srgbClr val="0000FF"/>
                </a:solidFill>
                <a:latin typeface="Comic Sans MS" charset="0"/>
                <a:cs typeface="Comic Sans MS" charset="0"/>
              </a:rPr>
              <a:t>Traditional View</a:t>
            </a:r>
            <a:r>
              <a:rPr lang="en-US">
                <a:solidFill>
                  <a:srgbClr val="000000"/>
                </a:solidFill>
              </a:rPr>
              <a:t>”</a:t>
            </a:r>
            <a:r>
              <a:rPr lang="en-US" altLang="ja-JP">
                <a:solidFill>
                  <a:srgbClr val="0000FF"/>
                </a:solidFill>
              </a:rPr>
              <a:t> </a:t>
            </a:r>
            <a:endParaRPr lang="en-US">
              <a:solidFill>
                <a:srgbClr val="0000FF"/>
              </a:solidFill>
            </a:endParaRPr>
          </a:p>
        </p:txBody>
      </p:sp>
      <p:sp>
        <p:nvSpPr>
          <p:cNvPr id="29700" name="TextBox 4"/>
          <p:cNvSpPr txBox="1">
            <a:spLocks noChangeArrowheads="1"/>
          </p:cNvSpPr>
          <p:nvPr/>
        </p:nvSpPr>
        <p:spPr bwMode="auto">
          <a:xfrm>
            <a:off x="2819400" y="4092575"/>
            <a:ext cx="2105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a:t>“</a:t>
            </a:r>
            <a:r>
              <a:rPr lang="en-US" altLang="ja-JP">
                <a:solidFill>
                  <a:srgbClr val="0000FF"/>
                </a:solidFill>
                <a:latin typeface="Comic Sans MS" charset="0"/>
                <a:cs typeface="Comic Sans MS" charset="0"/>
              </a:rPr>
              <a:t>Novel View</a:t>
            </a:r>
            <a:r>
              <a:rPr lang="en-US">
                <a:solidFill>
                  <a:srgbClr val="000000"/>
                </a:solidFill>
              </a:rPr>
              <a:t>”</a:t>
            </a:r>
            <a:r>
              <a:rPr lang="en-US" altLang="ja-JP">
                <a:solidFill>
                  <a:srgbClr val="0000FF"/>
                </a:solidFill>
              </a:rPr>
              <a:t> </a:t>
            </a:r>
            <a:endParaRPr lang="en-US">
              <a:solidFill>
                <a:srgbClr val="0000FF"/>
              </a:solidFill>
            </a:endParaRPr>
          </a:p>
        </p:txBody>
      </p:sp>
      <p:sp>
        <p:nvSpPr>
          <p:cNvPr id="29701" name="TextBox 5"/>
          <p:cNvSpPr txBox="1">
            <a:spLocks noChangeArrowheads="1"/>
          </p:cNvSpPr>
          <p:nvPr/>
        </p:nvSpPr>
        <p:spPr bwMode="auto">
          <a:xfrm>
            <a:off x="304800" y="4702175"/>
            <a:ext cx="85359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sz="2000" b="1" i="0">
                <a:solidFill>
                  <a:srgbClr val="0000FF"/>
                </a:solidFill>
              </a:rPr>
              <a:t>Dissipative dynamics </a:t>
            </a:r>
            <a:r>
              <a:rPr lang="en-US" sz="2000" i="0"/>
              <a:t>can be </a:t>
            </a:r>
            <a:r>
              <a:rPr lang="en-US" sz="2000">
                <a:solidFill>
                  <a:srgbClr val="0000FF"/>
                </a:solidFill>
              </a:rPr>
              <a:t>harnessed &amp; exploited </a:t>
            </a:r>
            <a:r>
              <a:rPr lang="en-US" sz="2000" i="0"/>
              <a:t>to the end of  </a:t>
            </a:r>
          </a:p>
          <a:p>
            <a:pPr eaLnBrk="1" hangingPunct="1"/>
            <a:r>
              <a:rPr lang="en-US" sz="2000" b="1" i="0"/>
              <a:t>QIP: </a:t>
            </a:r>
            <a:r>
              <a:rPr lang="en-US" sz="2000" i="0"/>
              <a:t>pure-state preparation, quantum computation, quantum simulations</a:t>
            </a:r>
          </a:p>
        </p:txBody>
      </p:sp>
      <p:sp>
        <p:nvSpPr>
          <p:cNvPr id="11" name="TextBox 4"/>
          <p:cNvSpPr txBox="1">
            <a:spLocks noChangeArrowheads="1"/>
          </p:cNvSpPr>
          <p:nvPr/>
        </p:nvSpPr>
        <p:spPr bwMode="auto">
          <a:xfrm>
            <a:off x="2438400" y="5562600"/>
            <a:ext cx="3141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b="1">
                <a:solidFill>
                  <a:srgbClr val="0000FF"/>
                </a:solidFill>
              </a:rPr>
              <a:t>Our Strategy </a:t>
            </a:r>
            <a:r>
              <a:rPr lang="en-US" sz="1100" b="1">
                <a:solidFill>
                  <a:srgbClr val="0000FF"/>
                </a:solidFill>
              </a:rPr>
              <a:t>is based on</a:t>
            </a:r>
          </a:p>
        </p:txBody>
      </p:sp>
      <p:sp>
        <p:nvSpPr>
          <p:cNvPr id="3" name="TextBox 2"/>
          <p:cNvSpPr txBox="1"/>
          <p:nvPr/>
        </p:nvSpPr>
        <p:spPr>
          <a:xfrm>
            <a:off x="381000" y="304800"/>
            <a:ext cx="8301038" cy="830263"/>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none">
            <a:spAutoFit/>
          </a:bodyPr>
          <a:lstStyle/>
          <a:p>
            <a:pPr>
              <a:defRPr/>
            </a:pPr>
            <a:r>
              <a:rPr lang="en-US" b="1" dirty="0">
                <a:solidFill>
                  <a:srgbClr val="FF0000"/>
                </a:solidFill>
                <a:latin typeface="Comic Sans MS"/>
                <a:cs typeface="Comic Sans MS"/>
              </a:rPr>
              <a:t>Dissipation-Assisted Quantum Information Processing</a:t>
            </a:r>
          </a:p>
          <a:p>
            <a:pPr>
              <a:defRPr/>
            </a:pPr>
            <a:r>
              <a:rPr lang="en-US" b="1" dirty="0">
                <a:solidFill>
                  <a:srgbClr val="FF0000"/>
                </a:solidFill>
                <a:latin typeface="Comic Sans MS"/>
                <a:cs typeface="Comic Sans MS"/>
              </a:rPr>
              <a:t>           </a:t>
            </a:r>
            <a:r>
              <a:rPr lang="en-US" sz="1800" b="1" dirty="0">
                <a:latin typeface="+mn-lt"/>
                <a:cs typeface="Comic Sans MS"/>
              </a:rPr>
              <a:t>     Paolo Zanardi &amp;  Daniel </a:t>
            </a:r>
            <a:r>
              <a:rPr lang="en-US" sz="1800" b="1" dirty="0" err="1">
                <a:latin typeface="+mn-lt"/>
                <a:cs typeface="Comic Sans MS"/>
              </a:rPr>
              <a:t>Lidar</a:t>
            </a:r>
            <a:r>
              <a:rPr lang="en-US" sz="1800" b="1" dirty="0">
                <a:latin typeface="+mn-lt"/>
                <a:cs typeface="Comic Sans MS"/>
              </a:rPr>
              <a:t> (USC)</a:t>
            </a:r>
          </a:p>
        </p:txBody>
      </p:sp>
      <p:sp>
        <p:nvSpPr>
          <p:cNvPr id="13" name="TextBox 12"/>
          <p:cNvSpPr txBox="1">
            <a:spLocks noChangeArrowheads="1"/>
          </p:cNvSpPr>
          <p:nvPr/>
        </p:nvSpPr>
        <p:spPr bwMode="auto">
          <a:xfrm>
            <a:off x="762000" y="6248400"/>
            <a:ext cx="7391400" cy="3698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sz="1800" i="0"/>
              <a:t>P. Zanardi, L. Campos Venuti</a:t>
            </a:r>
            <a:r>
              <a:rPr lang="en-US" sz="1800" i="0">
                <a:solidFill>
                  <a:srgbClr val="FF0000"/>
                </a:solidFill>
              </a:rPr>
              <a:t>,</a:t>
            </a:r>
            <a:r>
              <a:rPr lang="en-US" sz="1800">
                <a:solidFill>
                  <a:srgbClr val="FF0000"/>
                </a:solidFill>
              </a:rPr>
              <a:t> </a:t>
            </a:r>
            <a:r>
              <a:rPr lang="hu-HU" sz="1800" i="0">
                <a:solidFill>
                  <a:srgbClr val="FF0000"/>
                </a:solidFill>
              </a:rPr>
              <a:t>Phys. Rev. Lett. </a:t>
            </a:r>
            <a:r>
              <a:rPr lang="hu-HU" sz="1800" b="1" i="0">
                <a:solidFill>
                  <a:srgbClr val="FF0000"/>
                </a:solidFill>
              </a:rPr>
              <a:t>113</a:t>
            </a:r>
            <a:r>
              <a:rPr lang="hu-HU" sz="1800" i="0">
                <a:solidFill>
                  <a:srgbClr val="FF0000"/>
                </a:solidFill>
              </a:rPr>
              <a:t>, 240406 (2014) </a:t>
            </a:r>
            <a:endParaRPr lang="en-US" sz="1800" i="0">
              <a:solidFill>
                <a:srgbClr val="FF0000"/>
              </a:solidFill>
            </a:endParaRPr>
          </a:p>
        </p:txBody>
      </p:sp>
    </p:spTree>
    <p:extLst>
      <p:ext uri="{BB962C8B-B14F-4D97-AF65-F5344CB8AC3E}">
        <p14:creationId xmlns:p14="http://schemas.microsoft.com/office/powerpoint/2010/main" val="1655532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randombar(horizontal)">
                                      <p:cBhvr>
                                        <p:cTn id="7" dur="500"/>
                                        <p:tgtEl>
                                          <p:spTgt spid="29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9697"/>
                                        </p:tgtEl>
                                        <p:attrNameLst>
                                          <p:attrName>style.visibility</p:attrName>
                                        </p:attrNameLst>
                                      </p:cBhvr>
                                      <p:to>
                                        <p:strVal val="visible"/>
                                      </p:to>
                                    </p:set>
                                    <p:anim calcmode="lin" valueType="num">
                                      <p:cBhvr>
                                        <p:cTn id="12" dur="1000" fill="hold"/>
                                        <p:tgtEl>
                                          <p:spTgt spid="29697"/>
                                        </p:tgtEl>
                                        <p:attrNameLst>
                                          <p:attrName>ppt_w</p:attrName>
                                        </p:attrNameLst>
                                      </p:cBhvr>
                                      <p:tavLst>
                                        <p:tav tm="0">
                                          <p:val>
                                            <p:strVal val="#ppt_w*0.70"/>
                                          </p:val>
                                        </p:tav>
                                        <p:tav tm="100000">
                                          <p:val>
                                            <p:strVal val="#ppt_w"/>
                                          </p:val>
                                        </p:tav>
                                      </p:tavLst>
                                    </p:anim>
                                    <p:anim calcmode="lin" valueType="num">
                                      <p:cBhvr>
                                        <p:cTn id="13" dur="1000" fill="hold"/>
                                        <p:tgtEl>
                                          <p:spTgt spid="29697"/>
                                        </p:tgtEl>
                                        <p:attrNameLst>
                                          <p:attrName>ppt_h</p:attrName>
                                        </p:attrNameLst>
                                      </p:cBhvr>
                                      <p:tavLst>
                                        <p:tav tm="0">
                                          <p:val>
                                            <p:strVal val="#ppt_h"/>
                                          </p:val>
                                        </p:tav>
                                        <p:tav tm="100000">
                                          <p:val>
                                            <p:strVal val="#ppt_h"/>
                                          </p:val>
                                        </p:tav>
                                      </p:tavLst>
                                    </p:anim>
                                    <p:animEffect transition="in" filter="fade">
                                      <p:cBhvr>
                                        <p:cTn id="14" dur="1000"/>
                                        <p:tgtEl>
                                          <p:spTgt spid="2969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9698"/>
                                        </p:tgtEl>
                                        <p:attrNameLst>
                                          <p:attrName>style.visibility</p:attrName>
                                        </p:attrNameLst>
                                      </p:cBhvr>
                                      <p:to>
                                        <p:strVal val="visible"/>
                                      </p:to>
                                    </p:set>
                                    <p:anim calcmode="lin" valueType="num">
                                      <p:cBhvr>
                                        <p:cTn id="19" dur="1000" fill="hold"/>
                                        <p:tgtEl>
                                          <p:spTgt spid="29698"/>
                                        </p:tgtEl>
                                        <p:attrNameLst>
                                          <p:attrName>ppt_w</p:attrName>
                                        </p:attrNameLst>
                                      </p:cBhvr>
                                      <p:tavLst>
                                        <p:tav tm="0">
                                          <p:val>
                                            <p:strVal val="#ppt_w*0.70"/>
                                          </p:val>
                                        </p:tav>
                                        <p:tav tm="100000">
                                          <p:val>
                                            <p:strVal val="#ppt_w"/>
                                          </p:val>
                                        </p:tav>
                                      </p:tavLst>
                                    </p:anim>
                                    <p:anim calcmode="lin" valueType="num">
                                      <p:cBhvr>
                                        <p:cTn id="20" dur="1000" fill="hold"/>
                                        <p:tgtEl>
                                          <p:spTgt spid="29698"/>
                                        </p:tgtEl>
                                        <p:attrNameLst>
                                          <p:attrName>ppt_h</p:attrName>
                                        </p:attrNameLst>
                                      </p:cBhvr>
                                      <p:tavLst>
                                        <p:tav tm="0">
                                          <p:val>
                                            <p:strVal val="#ppt_h"/>
                                          </p:val>
                                        </p:tav>
                                        <p:tav tm="100000">
                                          <p:val>
                                            <p:strVal val="#ppt_h"/>
                                          </p:val>
                                        </p:tav>
                                      </p:tavLst>
                                    </p:anim>
                                    <p:animEffect transition="in" filter="fade">
                                      <p:cBhvr>
                                        <p:cTn id="21" dur="1000"/>
                                        <p:tgtEl>
                                          <p:spTgt spid="2969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29700"/>
                                        </p:tgtEl>
                                        <p:attrNameLst>
                                          <p:attrName>style.visibility</p:attrName>
                                        </p:attrNameLst>
                                      </p:cBhvr>
                                      <p:to>
                                        <p:strVal val="visible"/>
                                      </p:to>
                                    </p:set>
                                    <p:animEffect transition="in" filter="randombar(horizontal)">
                                      <p:cBhvr>
                                        <p:cTn id="26" dur="500"/>
                                        <p:tgtEl>
                                          <p:spTgt spid="2970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9701"/>
                                        </p:tgtEl>
                                        <p:attrNameLst>
                                          <p:attrName>style.visibility</p:attrName>
                                        </p:attrNameLst>
                                      </p:cBhvr>
                                      <p:to>
                                        <p:strVal val="visible"/>
                                      </p:to>
                                    </p:set>
                                    <p:anim calcmode="lin" valueType="num">
                                      <p:cBhvr>
                                        <p:cTn id="31" dur="1000" fill="hold"/>
                                        <p:tgtEl>
                                          <p:spTgt spid="29701"/>
                                        </p:tgtEl>
                                        <p:attrNameLst>
                                          <p:attrName>ppt_w</p:attrName>
                                        </p:attrNameLst>
                                      </p:cBhvr>
                                      <p:tavLst>
                                        <p:tav tm="0">
                                          <p:val>
                                            <p:strVal val="#ppt_w*0.70"/>
                                          </p:val>
                                        </p:tav>
                                        <p:tav tm="100000">
                                          <p:val>
                                            <p:strVal val="#ppt_w"/>
                                          </p:val>
                                        </p:tav>
                                      </p:tavLst>
                                    </p:anim>
                                    <p:anim calcmode="lin" valueType="num">
                                      <p:cBhvr>
                                        <p:cTn id="32" dur="1000" fill="hold"/>
                                        <p:tgtEl>
                                          <p:spTgt spid="29701"/>
                                        </p:tgtEl>
                                        <p:attrNameLst>
                                          <p:attrName>ppt_h</p:attrName>
                                        </p:attrNameLst>
                                      </p:cBhvr>
                                      <p:tavLst>
                                        <p:tav tm="0">
                                          <p:val>
                                            <p:strVal val="#ppt_h"/>
                                          </p:val>
                                        </p:tav>
                                        <p:tav tm="100000">
                                          <p:val>
                                            <p:strVal val="#ppt_h"/>
                                          </p:val>
                                        </p:tav>
                                      </p:tavLst>
                                    </p:anim>
                                    <p:animEffect transition="in" filter="fade">
                                      <p:cBhvr>
                                        <p:cTn id="33" dur="1000"/>
                                        <p:tgtEl>
                                          <p:spTgt spid="2970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arn(inVertical)">
                                      <p:cBhvr>
                                        <p:cTn id="38" dur="500"/>
                                        <p:tgtEl>
                                          <p:spTgt spid="11"/>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strips(downLeft)">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29698" grpId="0"/>
      <p:bldP spid="29699" grpId="0"/>
      <p:bldP spid="29700" grpId="0"/>
      <p:bldP spid="29701" grpId="0"/>
      <p:bldP spid="11"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762000" y="1981200"/>
            <a:ext cx="7186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buFont typeface="Arial" charset="0"/>
              <a:buChar char="•"/>
            </a:pPr>
            <a:r>
              <a:rPr lang="en-US" sz="2000" i="0">
                <a:solidFill>
                  <a:srgbClr val="0000FF"/>
                </a:solidFill>
              </a:rPr>
              <a:t>Coherent holonomic (geometric) manipulations in the </a:t>
            </a:r>
            <a:r>
              <a:rPr lang="en-US" sz="2000" b="1"/>
              <a:t>SSM</a:t>
            </a:r>
            <a:endParaRPr lang="en-US" sz="2000" i="0">
              <a:solidFill>
                <a:srgbClr val="0000FF"/>
              </a:solidFill>
            </a:endParaRPr>
          </a:p>
        </p:txBody>
      </p:sp>
      <p:sp>
        <p:nvSpPr>
          <p:cNvPr id="5" name="TextBox 4"/>
          <p:cNvSpPr txBox="1">
            <a:spLocks noChangeArrowheads="1"/>
          </p:cNvSpPr>
          <p:nvPr/>
        </p:nvSpPr>
        <p:spPr bwMode="auto">
          <a:xfrm>
            <a:off x="762000" y="2686050"/>
            <a:ext cx="7173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buFont typeface="Arial" charset="0"/>
              <a:buChar char="•"/>
            </a:pPr>
            <a:r>
              <a:rPr lang="en-US" sz="2000" i="0">
                <a:solidFill>
                  <a:srgbClr val="0000FF"/>
                </a:solidFill>
              </a:rPr>
              <a:t>Complexity, (non) locality and robustness can be enhanced</a:t>
            </a:r>
          </a:p>
        </p:txBody>
      </p:sp>
      <p:sp>
        <p:nvSpPr>
          <p:cNvPr id="6" name="TextBox 5"/>
          <p:cNvSpPr txBox="1"/>
          <p:nvPr/>
        </p:nvSpPr>
        <p:spPr>
          <a:xfrm>
            <a:off x="609600" y="4953000"/>
            <a:ext cx="7788275" cy="461963"/>
          </a:xfrm>
          <a:prstGeom prst="rect">
            <a:avLst/>
          </a:prstGeom>
          <a:solidFill>
            <a:schemeClr val="bg1">
              <a:lumMod val="95000"/>
            </a:schemeClr>
          </a:solidFill>
        </p:spPr>
        <p:txBody>
          <a:bodyPr wrap="none">
            <a:spAutoFit/>
          </a:bodyPr>
          <a:lstStyle/>
          <a:p>
            <a:pPr>
              <a:defRPr/>
            </a:pPr>
            <a:r>
              <a:rPr lang="en-US" b="1" dirty="0">
                <a:solidFill>
                  <a:srgbClr val="FF0000"/>
                </a:solidFill>
              </a:rPr>
              <a:t>Moral</a:t>
            </a:r>
            <a:r>
              <a:rPr lang="en-US" dirty="0"/>
              <a:t>: dissipation </a:t>
            </a:r>
            <a:r>
              <a:rPr lang="en-US" b="1" dirty="0"/>
              <a:t>&amp;</a:t>
            </a:r>
            <a:r>
              <a:rPr lang="en-US" dirty="0"/>
              <a:t> </a:t>
            </a:r>
            <a:r>
              <a:rPr lang="en-US" dirty="0" err="1"/>
              <a:t>decoherence</a:t>
            </a:r>
            <a:r>
              <a:rPr lang="en-US" dirty="0"/>
              <a:t> can  be good guys…</a:t>
            </a:r>
          </a:p>
        </p:txBody>
      </p:sp>
      <p:sp>
        <p:nvSpPr>
          <p:cNvPr id="7" name="TextBox 6"/>
          <p:cNvSpPr txBox="1">
            <a:spLocks noChangeArrowheads="1"/>
          </p:cNvSpPr>
          <p:nvPr/>
        </p:nvSpPr>
        <p:spPr bwMode="auto">
          <a:xfrm>
            <a:off x="762000" y="3371850"/>
            <a:ext cx="736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buFont typeface="Arial" charset="0"/>
              <a:buChar char="•"/>
            </a:pPr>
            <a:r>
              <a:rPr lang="en-US" sz="2000" i="0">
                <a:solidFill>
                  <a:srgbClr val="0000FF"/>
                </a:solidFill>
              </a:rPr>
              <a:t>We have shown dissipation-assisted gates in </a:t>
            </a:r>
            <a:r>
              <a:rPr lang="en-US" sz="2000" b="1"/>
              <a:t>DFS</a:t>
            </a:r>
            <a:r>
              <a:rPr lang="en-US" sz="2000"/>
              <a:t>s</a:t>
            </a:r>
            <a:r>
              <a:rPr lang="en-US" sz="2000" i="0">
                <a:solidFill>
                  <a:srgbClr val="0000FF"/>
                </a:solidFill>
              </a:rPr>
              <a:t> and </a:t>
            </a:r>
            <a:r>
              <a:rPr lang="en-US" sz="2000" b="1">
                <a:solidFill>
                  <a:srgbClr val="000000"/>
                </a:solidFill>
              </a:rPr>
              <a:t>NS</a:t>
            </a:r>
            <a:r>
              <a:rPr lang="en-US" sz="2000">
                <a:solidFill>
                  <a:srgbClr val="000000"/>
                </a:solidFill>
              </a:rPr>
              <a:t>s</a:t>
            </a:r>
          </a:p>
        </p:txBody>
      </p:sp>
      <p:sp>
        <p:nvSpPr>
          <p:cNvPr id="10" name="TextBox 5"/>
          <p:cNvSpPr txBox="1">
            <a:spLocks noChangeArrowheads="1"/>
          </p:cNvSpPr>
          <p:nvPr/>
        </p:nvSpPr>
        <p:spPr bwMode="auto">
          <a:xfrm>
            <a:off x="228600" y="457200"/>
            <a:ext cx="8797925" cy="1016000"/>
          </a:xfrm>
          <a:prstGeom prst="rect">
            <a:avLst/>
          </a:prstGeom>
          <a:solidFill>
            <a:schemeClr val="bg1">
              <a:lumMod val="85000"/>
            </a:schemeClr>
          </a:solidFill>
          <a:ln>
            <a:noFill/>
          </a:ln>
          <a:effectLst>
            <a:outerShdw blurRad="50800" dist="38100" dir="8100000" algn="tr" rotWithShape="0">
              <a:prstClr val="black">
                <a:alpha val="40000"/>
              </a:prstClr>
            </a:outerShdw>
          </a:effec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defRPr/>
            </a:pPr>
            <a:r>
              <a:rPr lang="en-US" sz="2000" b="1" i="0" dirty="0" smtClean="0">
                <a:solidFill>
                  <a:srgbClr val="FF0000"/>
                </a:solidFill>
              </a:rPr>
              <a:t>Projection Theorem</a:t>
            </a:r>
            <a:r>
              <a:rPr lang="en-US" sz="2000" i="0" dirty="0" smtClean="0"/>
              <a:t>:  </a:t>
            </a:r>
            <a:r>
              <a:rPr lang="en-US" sz="2000" i="0" dirty="0" smtClean="0">
                <a:solidFill>
                  <a:srgbClr val="0000FF"/>
                </a:solidFill>
              </a:rPr>
              <a:t>small Hamiltonian controls gets Zeno-projected and </a:t>
            </a:r>
          </a:p>
          <a:p>
            <a:pPr eaLnBrk="1" hangingPunct="1">
              <a:defRPr/>
            </a:pPr>
            <a:r>
              <a:rPr lang="en-US" sz="2000" i="0" dirty="0" smtClean="0">
                <a:solidFill>
                  <a:srgbClr val="0000FF"/>
                </a:solidFill>
              </a:rPr>
              <a:t>Renormalized by strong dissipation and give rise to an effective unitary </a:t>
            </a:r>
          </a:p>
          <a:p>
            <a:pPr eaLnBrk="1" hangingPunct="1">
              <a:defRPr/>
            </a:pPr>
            <a:r>
              <a:rPr lang="en-US" sz="2000" i="0" dirty="0" smtClean="0">
                <a:solidFill>
                  <a:srgbClr val="0000FF"/>
                </a:solidFill>
              </a:rPr>
              <a:t>dynamics over the  Steady State Manifold (</a:t>
            </a:r>
            <a:r>
              <a:rPr lang="en-US" sz="2000" b="1" dirty="0" smtClean="0">
                <a:solidFill>
                  <a:schemeClr val="tx1">
                    <a:lumMod val="95000"/>
                    <a:lumOff val="5000"/>
                  </a:schemeClr>
                </a:solidFill>
              </a:rPr>
              <a:t>SSM</a:t>
            </a:r>
            <a:r>
              <a:rPr lang="en-US" sz="2000" i="0" dirty="0" smtClean="0">
                <a:solidFill>
                  <a:srgbClr val="0000FF"/>
                </a:solidFill>
              </a:rPr>
              <a:t>) of the system</a:t>
            </a:r>
          </a:p>
        </p:txBody>
      </p:sp>
      <p:sp>
        <p:nvSpPr>
          <p:cNvPr id="2" name="TextBox 1"/>
          <p:cNvSpPr txBox="1">
            <a:spLocks noChangeArrowheads="1"/>
          </p:cNvSpPr>
          <p:nvPr/>
        </p:nvSpPr>
        <p:spPr bwMode="auto">
          <a:xfrm>
            <a:off x="1295400" y="6096000"/>
            <a:ext cx="5864225" cy="461963"/>
          </a:xfrm>
          <a:prstGeom prst="rect">
            <a:avLst/>
          </a:prstGeom>
          <a:solidFill>
            <a:srgbClr val="D9D9D9"/>
          </a:solidFill>
          <a:ln w="9525">
            <a:solidFill>
              <a:srgbClr val="0000FF"/>
            </a:solidFill>
            <a:miter lim="800000"/>
            <a:headEnd/>
            <a:tailEnd/>
          </a:ln>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a:t>…and </a:t>
            </a:r>
            <a:r>
              <a:rPr lang="en-US" b="1">
                <a:solidFill>
                  <a:srgbClr val="0000FF"/>
                </a:solidFill>
              </a:rPr>
              <a:t>DOE </a:t>
            </a:r>
            <a:r>
              <a:rPr lang="en-US"/>
              <a:t>should not forget about that!</a:t>
            </a:r>
          </a:p>
        </p:txBody>
      </p:sp>
      <p:sp>
        <p:nvSpPr>
          <p:cNvPr id="8" name="TextBox 7"/>
          <p:cNvSpPr txBox="1">
            <a:spLocks noChangeArrowheads="1"/>
          </p:cNvSpPr>
          <p:nvPr/>
        </p:nvSpPr>
        <p:spPr bwMode="auto">
          <a:xfrm>
            <a:off x="7389813" y="6172200"/>
            <a:ext cx="19827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r>
              <a:rPr lang="en-US" dirty="0">
                <a:solidFill>
                  <a:srgbClr val="FF0000"/>
                </a:solidFill>
                <a:latin typeface="Brush Script MT Italic" charset="0"/>
                <a:cs typeface="Brush Script MT Italic" charset="0"/>
              </a:rPr>
              <a:t>Thanks Todd!</a:t>
            </a:r>
          </a:p>
        </p:txBody>
      </p:sp>
      <p:sp>
        <p:nvSpPr>
          <p:cNvPr id="13" name="TextBox 12"/>
          <p:cNvSpPr txBox="1">
            <a:spLocks noChangeArrowheads="1"/>
          </p:cNvSpPr>
          <p:nvPr/>
        </p:nvSpPr>
        <p:spPr bwMode="auto">
          <a:xfrm>
            <a:off x="762000" y="4057650"/>
            <a:ext cx="71739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sz="2400" i="1">
                <a:solidFill>
                  <a:schemeClr val="tx1"/>
                </a:solidFill>
                <a:latin typeface="Tahoma" charset="0"/>
                <a:ea typeface="ＭＳ Ｐゴシック" charset="0"/>
                <a:cs typeface="ＭＳ Ｐゴシック" charset="0"/>
              </a:defRPr>
            </a:lvl1pPr>
            <a:lvl2pPr marL="742950" indent="-285750" eaLnBrk="0" hangingPunct="0">
              <a:defRPr sz="2400" i="1">
                <a:solidFill>
                  <a:schemeClr val="tx1"/>
                </a:solidFill>
                <a:latin typeface="Tahoma" charset="0"/>
                <a:ea typeface="ＭＳ Ｐゴシック" charset="0"/>
              </a:defRPr>
            </a:lvl2pPr>
            <a:lvl3pPr marL="1143000" indent="-228600" eaLnBrk="0" hangingPunct="0">
              <a:defRPr sz="2400" i="1">
                <a:solidFill>
                  <a:schemeClr val="tx1"/>
                </a:solidFill>
                <a:latin typeface="Tahoma" charset="0"/>
                <a:ea typeface="ＭＳ Ｐゴシック" charset="0"/>
              </a:defRPr>
            </a:lvl3pPr>
            <a:lvl4pPr marL="1600200" indent="-228600" eaLnBrk="0" hangingPunct="0">
              <a:defRPr sz="2400" i="1">
                <a:solidFill>
                  <a:schemeClr val="tx1"/>
                </a:solidFill>
                <a:latin typeface="Tahoma" charset="0"/>
                <a:ea typeface="ＭＳ Ｐゴシック" charset="0"/>
              </a:defRPr>
            </a:lvl4pPr>
            <a:lvl5pPr marL="2057400" indent="-228600" eaLnBrk="0" hangingPunct="0">
              <a:defRPr sz="2400" i="1">
                <a:solidFill>
                  <a:schemeClr val="tx1"/>
                </a:solidFill>
                <a:latin typeface="Tahoma" charset="0"/>
                <a:ea typeface="ＭＳ Ｐゴシック" charset="0"/>
              </a:defRPr>
            </a:lvl5pPr>
            <a:lvl6pPr marL="2514600" indent="-228600" eaLnBrk="0" fontAlgn="base" hangingPunct="0">
              <a:spcBef>
                <a:spcPct val="0"/>
              </a:spcBef>
              <a:spcAft>
                <a:spcPct val="0"/>
              </a:spcAft>
              <a:defRPr sz="2400" i="1">
                <a:solidFill>
                  <a:schemeClr val="tx1"/>
                </a:solidFill>
                <a:latin typeface="Tahoma" charset="0"/>
                <a:ea typeface="ＭＳ Ｐゴシック" charset="0"/>
              </a:defRPr>
            </a:lvl6pPr>
            <a:lvl7pPr marL="2971800" indent="-228600" eaLnBrk="0" fontAlgn="base" hangingPunct="0">
              <a:spcBef>
                <a:spcPct val="0"/>
              </a:spcBef>
              <a:spcAft>
                <a:spcPct val="0"/>
              </a:spcAft>
              <a:defRPr sz="2400" i="1">
                <a:solidFill>
                  <a:schemeClr val="tx1"/>
                </a:solidFill>
                <a:latin typeface="Tahoma" charset="0"/>
                <a:ea typeface="ＭＳ Ｐゴシック" charset="0"/>
              </a:defRPr>
            </a:lvl7pPr>
            <a:lvl8pPr marL="3429000" indent="-228600" eaLnBrk="0" fontAlgn="base" hangingPunct="0">
              <a:spcBef>
                <a:spcPct val="0"/>
              </a:spcBef>
              <a:spcAft>
                <a:spcPct val="0"/>
              </a:spcAft>
              <a:defRPr sz="2400" i="1">
                <a:solidFill>
                  <a:schemeClr val="tx1"/>
                </a:solidFill>
                <a:latin typeface="Tahoma" charset="0"/>
                <a:ea typeface="ＭＳ Ｐゴシック" charset="0"/>
              </a:defRPr>
            </a:lvl8pPr>
            <a:lvl9pPr marL="3886200" indent="-228600" eaLnBrk="0" fontAlgn="base" hangingPunct="0">
              <a:spcBef>
                <a:spcPct val="0"/>
              </a:spcBef>
              <a:spcAft>
                <a:spcPct val="0"/>
              </a:spcAft>
              <a:defRPr sz="2400" i="1">
                <a:solidFill>
                  <a:schemeClr val="tx1"/>
                </a:solidFill>
                <a:latin typeface="Tahoma" charset="0"/>
                <a:ea typeface="ＭＳ Ｐゴシック" charset="0"/>
              </a:defRPr>
            </a:lvl9pPr>
          </a:lstStyle>
          <a:p>
            <a:pPr eaLnBrk="1" hangingPunct="1">
              <a:buFont typeface="Arial" charset="0"/>
              <a:buChar char="•"/>
            </a:pPr>
            <a:r>
              <a:rPr lang="en-US" sz="2000">
                <a:solidFill>
                  <a:srgbClr val="0000FF"/>
                </a:solidFill>
              </a:rPr>
              <a:t>Unitary dynamics can emerge out of purely dissipative one</a:t>
            </a:r>
          </a:p>
        </p:txBody>
      </p:sp>
    </p:spTree>
    <p:extLst>
      <p:ext uri="{BB962C8B-B14F-4D97-AF65-F5344CB8AC3E}">
        <p14:creationId xmlns:p14="http://schemas.microsoft.com/office/powerpoint/2010/main" val="30011116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1000" fill="hold"/>
                                        <p:tgtEl>
                                          <p:spTgt spid="7"/>
                                        </p:tgtEl>
                                        <p:attrNameLst>
                                          <p:attrName>ppt_w</p:attrName>
                                        </p:attrNameLst>
                                      </p:cBhvr>
                                      <p:tavLst>
                                        <p:tav tm="0">
                                          <p:val>
                                            <p:strVal val="#ppt_w*0.70"/>
                                          </p:val>
                                        </p:tav>
                                        <p:tav tm="100000">
                                          <p:val>
                                            <p:strVal val="#ppt_w"/>
                                          </p:val>
                                        </p:tav>
                                      </p:tavLst>
                                    </p:anim>
                                    <p:anim calcmode="lin" valueType="num">
                                      <p:cBhvr>
                                        <p:cTn id="27" dur="1000" fill="hold"/>
                                        <p:tgtEl>
                                          <p:spTgt spid="7"/>
                                        </p:tgtEl>
                                        <p:attrNameLst>
                                          <p:attrName>ppt_h</p:attrName>
                                        </p:attrNameLst>
                                      </p:cBhvr>
                                      <p:tavLst>
                                        <p:tav tm="0">
                                          <p:val>
                                            <p:strVal val="#ppt_h"/>
                                          </p:val>
                                        </p:tav>
                                        <p:tav tm="100000">
                                          <p:val>
                                            <p:strVal val="#ppt_h"/>
                                          </p:val>
                                        </p:tav>
                                      </p:tavLst>
                                    </p:anim>
                                    <p:animEffect transition="in" filter="fade">
                                      <p:cBhvr>
                                        <p:cTn id="28" dur="1000"/>
                                        <p:tgtEl>
                                          <p:spTgt spid="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1000" fill="hold"/>
                                        <p:tgtEl>
                                          <p:spTgt spid="13"/>
                                        </p:tgtEl>
                                        <p:attrNameLst>
                                          <p:attrName>ppt_w</p:attrName>
                                        </p:attrNameLst>
                                      </p:cBhvr>
                                      <p:tavLst>
                                        <p:tav tm="0">
                                          <p:val>
                                            <p:strVal val="#ppt_w*0.70"/>
                                          </p:val>
                                        </p:tav>
                                        <p:tav tm="100000">
                                          <p:val>
                                            <p:strVal val="#ppt_w"/>
                                          </p:val>
                                        </p:tav>
                                      </p:tavLst>
                                    </p:anim>
                                    <p:anim calcmode="lin" valueType="num">
                                      <p:cBhvr>
                                        <p:cTn id="34" dur="1000" fill="hold"/>
                                        <p:tgtEl>
                                          <p:spTgt spid="13"/>
                                        </p:tgtEl>
                                        <p:attrNameLst>
                                          <p:attrName>ppt_h</p:attrName>
                                        </p:attrNameLst>
                                      </p:cBhvr>
                                      <p:tavLst>
                                        <p:tav tm="0">
                                          <p:val>
                                            <p:strVal val="#ppt_h"/>
                                          </p:val>
                                        </p:tav>
                                        <p:tav tm="100000">
                                          <p:val>
                                            <p:strVal val="#ppt_h"/>
                                          </p:val>
                                        </p:tav>
                                      </p:tavLst>
                                    </p:anim>
                                    <p:animEffect transition="in" filter="fade">
                                      <p:cBhvr>
                                        <p:cTn id="35" dur="1000"/>
                                        <p:tgtEl>
                                          <p:spTgt spid="1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edge">
                                      <p:cBhvr>
                                        <p:cTn id="40" dur="2000"/>
                                        <p:tgtEl>
                                          <p:spTgt spid="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5"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p:cTn id="45"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48" dur="1000" fill="hold"/>
                                        <p:tgtEl>
                                          <p:spTgt spid="2"/>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8"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p:cTn id="57" dur="15000" fill="hold"/>
                                        <p:tgtEl>
                                          <p:spTgt spid="8"/>
                                        </p:tgtEl>
                                        <p:attrNameLst>
                                          <p:attrName>ppt_x</p:attrName>
                                        </p:attrNameLst>
                                      </p:cBhvr>
                                      <p:tavLst>
                                        <p:tav tm="0">
                                          <p:val>
                                            <p:strVal val="#ppt_x"/>
                                          </p:val>
                                        </p:tav>
                                        <p:tav tm="100000">
                                          <p:val>
                                            <p:strVal val="#ppt_x"/>
                                          </p:val>
                                        </p:tav>
                                      </p:tavLst>
                                    </p:anim>
                                    <p:anim calcmode="lin" valueType="num">
                                      <p:cBhvr>
                                        <p:cTn id="58" dur="15000" fill="hold"/>
                                        <p:tgtEl>
                                          <p:spTgt spid="8"/>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7" grpId="0"/>
      <p:bldP spid="10" grpId="0" animBg="1"/>
      <p:bldP spid="2" grpId="0" animBg="1"/>
      <p:bldP spid="8"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130425"/>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Error Correction in Quantum </a:t>
            </a:r>
            <a:r>
              <a:rPr lang="en-US" dirty="0"/>
              <a:t>A</a:t>
            </a:r>
            <a:r>
              <a:rPr lang="en-US" dirty="0" smtClean="0"/>
              <a:t>nnealing and Adiabatic QC</a:t>
            </a:r>
            <a:endParaRPr lang="en-US" dirty="0"/>
          </a:p>
        </p:txBody>
      </p:sp>
    </p:spTree>
    <p:extLst>
      <p:ext uri="{BB962C8B-B14F-4D97-AF65-F5344CB8AC3E}">
        <p14:creationId xmlns:p14="http://schemas.microsoft.com/office/powerpoint/2010/main" val="194141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Quantum Annealing Correction Strategy</a:t>
            </a:r>
            <a:endParaRPr lang="en-US" dirty="0"/>
          </a:p>
        </p:txBody>
      </p:sp>
      <p:pic>
        <p:nvPicPr>
          <p:cNvPr id="3" name="Picture 2" descr="latex-image-1.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2849" y="1460349"/>
            <a:ext cx="5816600" cy="595400"/>
          </a:xfrm>
          <a:prstGeom prst="rect">
            <a:avLst/>
          </a:prstGeom>
        </p:spPr>
      </p:pic>
      <p:pic>
        <p:nvPicPr>
          <p:cNvPr id="4" name="Picture 3"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2850" y="2717395"/>
            <a:ext cx="5586369" cy="563235"/>
          </a:xfrm>
          <a:prstGeom prst="rect">
            <a:avLst/>
          </a:prstGeom>
        </p:spPr>
      </p:pic>
      <p:pic>
        <p:nvPicPr>
          <p:cNvPr id="5" name="Picture 4"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4167" y="4041445"/>
            <a:ext cx="5586369" cy="463498"/>
          </a:xfrm>
          <a:prstGeom prst="rect">
            <a:avLst/>
          </a:prstGeom>
        </p:spPr>
      </p:pic>
      <p:pic>
        <p:nvPicPr>
          <p:cNvPr id="6" name="Picture 5" descr="latex-image-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849" y="5276402"/>
            <a:ext cx="5872688" cy="433325"/>
          </a:xfrm>
          <a:prstGeom prst="rect">
            <a:avLst/>
          </a:prstGeom>
        </p:spPr>
      </p:pic>
      <p:sp>
        <p:nvSpPr>
          <p:cNvPr id="7" name="TextBox 6"/>
          <p:cNvSpPr txBox="1"/>
          <p:nvPr/>
        </p:nvSpPr>
        <p:spPr>
          <a:xfrm>
            <a:off x="153952" y="1388056"/>
            <a:ext cx="1706280" cy="654986"/>
          </a:xfrm>
          <a:prstGeom prst="rect">
            <a:avLst/>
          </a:prstGeom>
          <a:noFill/>
        </p:spPr>
        <p:txBody>
          <a:bodyPr wrap="square" lIns="91298" tIns="45649" rIns="91298" bIns="45649" rtlCol="0">
            <a:spAutoFit/>
          </a:bodyPr>
          <a:lstStyle/>
          <a:p>
            <a:pPr defTabSz="456348"/>
            <a:r>
              <a:rPr lang="en-US" dirty="0" smtClean="0">
                <a:solidFill>
                  <a:prstClr val="black"/>
                </a:solidFill>
                <a:latin typeface="Calibri"/>
              </a:rPr>
              <a:t>1. Encode into repetition code:</a:t>
            </a:r>
            <a:endParaRPr lang="en-US" dirty="0">
              <a:solidFill>
                <a:prstClr val="black"/>
              </a:solidFill>
              <a:latin typeface="Calibri"/>
            </a:endParaRPr>
          </a:p>
        </p:txBody>
      </p:sp>
      <p:sp>
        <p:nvSpPr>
          <p:cNvPr id="8" name="TextBox 7"/>
          <p:cNvSpPr txBox="1"/>
          <p:nvPr/>
        </p:nvSpPr>
        <p:spPr>
          <a:xfrm>
            <a:off x="218096" y="2745122"/>
            <a:ext cx="1713436" cy="654986"/>
          </a:xfrm>
          <a:prstGeom prst="rect">
            <a:avLst/>
          </a:prstGeom>
          <a:noFill/>
        </p:spPr>
        <p:txBody>
          <a:bodyPr wrap="square" lIns="91298" tIns="45649" rIns="91298" bIns="45649" rtlCol="0">
            <a:spAutoFit/>
          </a:bodyPr>
          <a:lstStyle/>
          <a:p>
            <a:pPr defTabSz="456348"/>
            <a:r>
              <a:rPr lang="en-US" dirty="0" smtClean="0">
                <a:solidFill>
                  <a:prstClr val="black"/>
                </a:solidFill>
                <a:latin typeface="Calibri"/>
              </a:rPr>
              <a:t>2. Add energy penalty:</a:t>
            </a:r>
            <a:endParaRPr lang="en-US" dirty="0">
              <a:solidFill>
                <a:prstClr val="black"/>
              </a:solidFill>
              <a:latin typeface="Calibri"/>
            </a:endParaRPr>
          </a:p>
        </p:txBody>
      </p:sp>
      <p:sp>
        <p:nvSpPr>
          <p:cNvPr id="10" name="TextBox 9"/>
          <p:cNvSpPr txBox="1"/>
          <p:nvPr/>
        </p:nvSpPr>
        <p:spPr>
          <a:xfrm>
            <a:off x="218096" y="4071478"/>
            <a:ext cx="2052668" cy="373659"/>
          </a:xfrm>
          <a:prstGeom prst="rect">
            <a:avLst/>
          </a:prstGeom>
          <a:noFill/>
        </p:spPr>
        <p:txBody>
          <a:bodyPr wrap="square" lIns="91298" tIns="45649" rIns="91298" bIns="45649" rtlCol="0">
            <a:spAutoFit/>
          </a:bodyPr>
          <a:lstStyle/>
          <a:p>
            <a:pPr defTabSz="456348"/>
            <a:r>
              <a:rPr lang="en-US" dirty="0" smtClean="0">
                <a:solidFill>
                  <a:prstClr val="black"/>
                </a:solidFill>
                <a:latin typeface="Calibri"/>
              </a:rPr>
              <a:t>3. Combine:</a:t>
            </a:r>
            <a:endParaRPr lang="en-US" dirty="0">
              <a:solidFill>
                <a:prstClr val="black"/>
              </a:solidFill>
              <a:latin typeface="Calibri"/>
            </a:endParaRPr>
          </a:p>
        </p:txBody>
      </p:sp>
      <p:sp>
        <p:nvSpPr>
          <p:cNvPr id="11" name="TextBox 10"/>
          <p:cNvSpPr txBox="1"/>
          <p:nvPr/>
        </p:nvSpPr>
        <p:spPr>
          <a:xfrm>
            <a:off x="283264" y="5240068"/>
            <a:ext cx="3502566" cy="1200185"/>
          </a:xfrm>
          <a:prstGeom prst="rect">
            <a:avLst/>
          </a:prstGeom>
          <a:noFill/>
        </p:spPr>
        <p:txBody>
          <a:bodyPr wrap="square" lIns="91298" tIns="45649" rIns="91298" bIns="45649" rtlCol="0">
            <a:spAutoFit/>
          </a:bodyPr>
          <a:lstStyle/>
          <a:p>
            <a:pPr defTabSz="456348"/>
            <a:r>
              <a:rPr lang="en-US" dirty="0" smtClean="0">
                <a:solidFill>
                  <a:prstClr val="black"/>
                </a:solidFill>
                <a:latin typeface="Calibri"/>
              </a:rPr>
              <a:t>4. Run QA: </a:t>
            </a:r>
          </a:p>
          <a:p>
            <a:pPr defTabSz="456348"/>
            <a:endParaRPr lang="en-US" dirty="0">
              <a:solidFill>
                <a:prstClr val="black"/>
              </a:solidFill>
              <a:latin typeface="Calibri"/>
            </a:endParaRPr>
          </a:p>
          <a:p>
            <a:pPr defTabSz="456348"/>
            <a:endParaRPr lang="en-US" dirty="0" smtClean="0">
              <a:solidFill>
                <a:prstClr val="black"/>
              </a:solidFill>
              <a:latin typeface="Calibri"/>
            </a:endParaRPr>
          </a:p>
          <a:p>
            <a:pPr defTabSz="456348"/>
            <a:r>
              <a:rPr lang="en-US" dirty="0" smtClean="0">
                <a:solidFill>
                  <a:prstClr val="black"/>
                </a:solidFill>
                <a:latin typeface="Calibri"/>
              </a:rPr>
              <a:t>5. decode at end by “majority vote”</a:t>
            </a:r>
            <a:endParaRPr lang="en-US" dirty="0">
              <a:solidFill>
                <a:prstClr val="black"/>
              </a:solidFill>
              <a:latin typeface="Calibri"/>
            </a:endParaRPr>
          </a:p>
        </p:txBody>
      </p:sp>
      <p:sp>
        <p:nvSpPr>
          <p:cNvPr id="14" name="TextBox 13"/>
          <p:cNvSpPr txBox="1"/>
          <p:nvPr/>
        </p:nvSpPr>
        <p:spPr>
          <a:xfrm>
            <a:off x="6328663" y="4556758"/>
            <a:ext cx="1598791" cy="646187"/>
          </a:xfrm>
          <a:prstGeom prst="rect">
            <a:avLst/>
          </a:prstGeom>
          <a:noFill/>
        </p:spPr>
        <p:txBody>
          <a:bodyPr wrap="none" lIns="91298" tIns="45649" rIns="91298" bIns="45649" rtlCol="0">
            <a:spAutoFit/>
          </a:bodyPr>
          <a:lstStyle/>
          <a:p>
            <a:pPr algn="ctr" defTabSz="456348"/>
            <a:r>
              <a:rPr lang="en-US" dirty="0" smtClean="0">
                <a:solidFill>
                  <a:prstClr val="black"/>
                </a:solidFill>
                <a:latin typeface="Calibri"/>
              </a:rPr>
              <a:t>“penalty scale” </a:t>
            </a:r>
          </a:p>
          <a:p>
            <a:pPr algn="ctr" defTabSz="456348"/>
            <a:r>
              <a:rPr lang="en-US" dirty="0" smtClean="0">
                <a:solidFill>
                  <a:prstClr val="black"/>
                </a:solidFill>
                <a:latin typeface="Calibri"/>
              </a:rPr>
              <a:t>(optimized)</a:t>
            </a:r>
            <a:endParaRPr lang="en-US" dirty="0">
              <a:solidFill>
                <a:prstClr val="black"/>
              </a:solidFill>
              <a:latin typeface="Calibri"/>
            </a:endParaRPr>
          </a:p>
        </p:txBody>
      </p:sp>
      <p:sp>
        <p:nvSpPr>
          <p:cNvPr id="15" name="Oval 14"/>
          <p:cNvSpPr/>
          <p:nvPr/>
        </p:nvSpPr>
        <p:spPr>
          <a:xfrm>
            <a:off x="6720943" y="4041475"/>
            <a:ext cx="384875" cy="563693"/>
          </a:xfrm>
          <a:prstGeom prst="ellipse">
            <a:avLst/>
          </a:prstGeom>
          <a:noFill/>
        </p:spPr>
        <p:style>
          <a:lnRef idx="1">
            <a:schemeClr val="accent1"/>
          </a:lnRef>
          <a:fillRef idx="3">
            <a:schemeClr val="accent1"/>
          </a:fillRef>
          <a:effectRef idx="2">
            <a:schemeClr val="accent1"/>
          </a:effectRef>
          <a:fontRef idx="minor">
            <a:schemeClr val="lt1"/>
          </a:fontRef>
        </p:style>
        <p:txBody>
          <a:bodyPr lIns="91298" tIns="45649" rIns="91298" bIns="45649" rtlCol="0" anchor="ctr"/>
          <a:lstStyle/>
          <a:p>
            <a:pPr algn="ctr" defTabSz="456348"/>
            <a:endParaRPr lang="en-US">
              <a:solidFill>
                <a:prstClr val="white"/>
              </a:solidFill>
              <a:latin typeface="Calibri"/>
            </a:endParaRPr>
          </a:p>
        </p:txBody>
      </p:sp>
      <p:grpSp>
        <p:nvGrpSpPr>
          <p:cNvPr id="92" name="Group 91"/>
          <p:cNvGrpSpPr>
            <a:grpSpLocks noChangeAspect="1"/>
          </p:cNvGrpSpPr>
          <p:nvPr/>
        </p:nvGrpSpPr>
        <p:grpSpPr>
          <a:xfrm>
            <a:off x="7799832" y="2075688"/>
            <a:ext cx="1227929" cy="2103120"/>
            <a:chOff x="3388811" y="1912805"/>
            <a:chExt cx="1869587" cy="3202112"/>
          </a:xfrm>
        </p:grpSpPr>
        <p:sp>
          <p:nvSpPr>
            <p:cNvPr id="93" name="Oval 92"/>
            <p:cNvSpPr>
              <a:spLocks noChangeAspect="1"/>
            </p:cNvSpPr>
            <p:nvPr/>
          </p:nvSpPr>
          <p:spPr>
            <a:xfrm>
              <a:off x="3388811" y="1912805"/>
              <a:ext cx="521208" cy="517818"/>
            </a:xfrm>
            <a:prstGeom prst="ellipse">
              <a:avLst/>
            </a:prstGeom>
            <a:gradFill flip="none" rotWithShape="1">
              <a:gsLst>
                <a:gs pos="0">
                  <a:srgbClr val="FF0000"/>
                </a:gs>
                <a:gs pos="100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4" name="Oval 93"/>
            <p:cNvSpPr>
              <a:spLocks noChangeAspect="1"/>
            </p:cNvSpPr>
            <p:nvPr/>
          </p:nvSpPr>
          <p:spPr>
            <a:xfrm>
              <a:off x="4737190" y="1912805"/>
              <a:ext cx="521208" cy="51781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5" name="Oval 94"/>
            <p:cNvSpPr>
              <a:spLocks noChangeAspect="1"/>
            </p:cNvSpPr>
            <p:nvPr/>
          </p:nvSpPr>
          <p:spPr>
            <a:xfrm>
              <a:off x="3388811" y="2804944"/>
              <a:ext cx="521208" cy="517818"/>
            </a:xfrm>
            <a:prstGeom prst="ellipse">
              <a:avLst/>
            </a:prstGeom>
            <a:gradFill flip="none" rotWithShape="1">
              <a:gsLst>
                <a:gs pos="0">
                  <a:srgbClr val="FF0000"/>
                </a:gs>
                <a:gs pos="100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6" name="Oval 95"/>
            <p:cNvSpPr>
              <a:spLocks noChangeAspect="1"/>
            </p:cNvSpPr>
            <p:nvPr/>
          </p:nvSpPr>
          <p:spPr>
            <a:xfrm>
              <a:off x="4737190" y="2804944"/>
              <a:ext cx="521208" cy="51781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7" name="Oval 96"/>
            <p:cNvSpPr>
              <a:spLocks noChangeAspect="1"/>
            </p:cNvSpPr>
            <p:nvPr/>
          </p:nvSpPr>
          <p:spPr>
            <a:xfrm>
              <a:off x="3388811" y="3704960"/>
              <a:ext cx="521208" cy="517818"/>
            </a:xfrm>
            <a:prstGeom prst="ellipse">
              <a:avLst/>
            </a:prstGeom>
            <a:gradFill flip="none" rotWithShape="1">
              <a:gsLst>
                <a:gs pos="0">
                  <a:srgbClr val="FF0000"/>
                </a:gs>
                <a:gs pos="100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8" name="Oval 97"/>
            <p:cNvSpPr>
              <a:spLocks noChangeAspect="1"/>
            </p:cNvSpPr>
            <p:nvPr/>
          </p:nvSpPr>
          <p:spPr>
            <a:xfrm>
              <a:off x="4737190" y="3704960"/>
              <a:ext cx="521208" cy="51781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99" name="Oval 98"/>
            <p:cNvSpPr>
              <a:spLocks noChangeAspect="1"/>
            </p:cNvSpPr>
            <p:nvPr/>
          </p:nvSpPr>
          <p:spPr>
            <a:xfrm>
              <a:off x="3388811" y="4597099"/>
              <a:ext cx="521208" cy="51781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sp>
          <p:nvSpPr>
            <p:cNvPr id="100" name="Oval 99"/>
            <p:cNvSpPr>
              <a:spLocks noChangeAspect="1"/>
            </p:cNvSpPr>
            <p:nvPr/>
          </p:nvSpPr>
          <p:spPr>
            <a:xfrm>
              <a:off x="4737190" y="4597099"/>
              <a:ext cx="521208" cy="517818"/>
            </a:xfrm>
            <a:prstGeom prst="ellipse">
              <a:avLst/>
            </a:prstGeom>
            <a:gradFill flip="none" rotWithShape="1">
              <a:gsLst>
                <a:gs pos="0">
                  <a:srgbClr val="FF0000"/>
                </a:gs>
                <a:gs pos="100000">
                  <a:srgbClr val="FFFFFF"/>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defTabSz="456348"/>
              <a:endParaRPr lang="en-US">
                <a:solidFill>
                  <a:prstClr val="white"/>
                </a:solidFill>
                <a:latin typeface="Calibri"/>
              </a:endParaRPr>
            </a:p>
          </p:txBody>
        </p:sp>
        <p:pic>
          <p:nvPicPr>
            <p:cNvPr id="101" name="Picture 100" descr="latex-image-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77143" y="2051064"/>
              <a:ext cx="190500" cy="241300"/>
            </a:xfrm>
            <a:prstGeom prst="rect">
              <a:avLst/>
            </a:prstGeom>
          </p:spPr>
        </p:pic>
        <p:pic>
          <p:nvPicPr>
            <p:cNvPr id="102" name="Picture 101" descr="latex-image-1.pd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83123" y="2938751"/>
              <a:ext cx="203200" cy="241300"/>
            </a:xfrm>
            <a:prstGeom prst="rect">
              <a:avLst/>
            </a:prstGeom>
          </p:spPr>
        </p:pic>
        <p:pic>
          <p:nvPicPr>
            <p:cNvPr id="103" name="Picture 102" descr="latex-image-1.pd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70793" y="3851096"/>
              <a:ext cx="203200" cy="241300"/>
            </a:xfrm>
            <a:prstGeom prst="rect">
              <a:avLst/>
            </a:prstGeom>
          </p:spPr>
        </p:pic>
        <p:pic>
          <p:nvPicPr>
            <p:cNvPr id="104" name="Picture 103" descr="latex-image-1.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89329" y="4726455"/>
              <a:ext cx="254000" cy="241300"/>
            </a:xfrm>
            <a:prstGeom prst="rect">
              <a:avLst/>
            </a:prstGeom>
          </p:spPr>
        </p:pic>
        <p:pic>
          <p:nvPicPr>
            <p:cNvPr id="105" name="Picture 104" descr="latex-image-1.pd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26343" y="4732434"/>
              <a:ext cx="292100" cy="254000"/>
            </a:xfrm>
            <a:prstGeom prst="rect">
              <a:avLst/>
            </a:prstGeom>
          </p:spPr>
        </p:pic>
        <p:pic>
          <p:nvPicPr>
            <p:cNvPr id="106" name="Picture 105" descr="latex-image-1.pd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914358" y="2020056"/>
              <a:ext cx="228600" cy="254000"/>
            </a:xfrm>
            <a:prstGeom prst="rect">
              <a:avLst/>
            </a:prstGeom>
          </p:spPr>
        </p:pic>
        <p:pic>
          <p:nvPicPr>
            <p:cNvPr id="107" name="Picture 106" descr="latex-image-1.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902029" y="2932401"/>
              <a:ext cx="228600" cy="254000"/>
            </a:xfrm>
            <a:prstGeom prst="rect">
              <a:avLst/>
            </a:prstGeom>
          </p:spPr>
        </p:pic>
        <p:pic>
          <p:nvPicPr>
            <p:cNvPr id="108" name="Picture 107" descr="latex-image-1.pd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89699" y="3820088"/>
              <a:ext cx="228600" cy="254000"/>
            </a:xfrm>
            <a:prstGeom prst="rect">
              <a:avLst/>
            </a:prstGeom>
          </p:spPr>
        </p:pic>
        <p:cxnSp>
          <p:nvCxnSpPr>
            <p:cNvPr id="109" name="Straight Connector 108"/>
            <p:cNvCxnSpPr/>
            <p:nvPr/>
          </p:nvCxnSpPr>
          <p:spPr>
            <a:xfrm>
              <a:off x="3910019" y="2146771"/>
              <a:ext cx="82717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3910019" y="3038910"/>
              <a:ext cx="82717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10019" y="3951255"/>
              <a:ext cx="827171"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2" name="Straight Connector 111"/>
            <p:cNvCxnSpPr>
              <a:stCxn id="93" idx="6"/>
              <a:endCxn id="100" idx="2"/>
            </p:cNvCxnSpPr>
            <p:nvPr/>
          </p:nvCxnSpPr>
          <p:spPr>
            <a:xfrm>
              <a:off x="3910019" y="2171714"/>
              <a:ext cx="827171" cy="2684294"/>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a:endCxn id="100" idx="2"/>
            </p:cNvCxnSpPr>
            <p:nvPr/>
          </p:nvCxnSpPr>
          <p:spPr>
            <a:xfrm>
              <a:off x="3888980" y="3038910"/>
              <a:ext cx="848210" cy="181709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888980" y="3941850"/>
              <a:ext cx="827171" cy="892139"/>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flipH="1">
              <a:off x="3910019" y="2146771"/>
              <a:ext cx="806132" cy="2709237"/>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flipH="1">
              <a:off x="3910020" y="3030376"/>
              <a:ext cx="809205" cy="179128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H="1">
              <a:off x="3910019" y="3971746"/>
              <a:ext cx="819724" cy="916012"/>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grpSp>
      <p:pic>
        <p:nvPicPr>
          <p:cNvPr id="16" name="Picture 15" descr="latex-image-1.pdf"/>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350952" y="2001420"/>
            <a:ext cx="165100" cy="139700"/>
          </a:xfrm>
          <a:prstGeom prst="rect">
            <a:avLst/>
          </a:prstGeom>
        </p:spPr>
      </p:pic>
      <p:pic>
        <p:nvPicPr>
          <p:cNvPr id="19" name="Picture 18" descr="latex-image-1.pd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313963" y="3984532"/>
            <a:ext cx="165100" cy="266700"/>
          </a:xfrm>
          <a:prstGeom prst="rect">
            <a:avLst/>
          </a:prstGeom>
        </p:spPr>
      </p:pic>
    </p:spTree>
    <p:extLst>
      <p:ext uri="{BB962C8B-B14F-4D97-AF65-F5344CB8AC3E}">
        <p14:creationId xmlns:p14="http://schemas.microsoft.com/office/powerpoint/2010/main" val="33727890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302" y="1263009"/>
            <a:ext cx="7015126" cy="5372343"/>
          </a:xfrm>
          <a:prstGeom prst="rect">
            <a:avLst/>
          </a:prstGeom>
        </p:spPr>
      </p:pic>
      <p:sp>
        <p:nvSpPr>
          <p:cNvPr id="5" name="Title 1"/>
          <p:cNvSpPr>
            <a:spLocks noGrp="1"/>
          </p:cNvSpPr>
          <p:nvPr>
            <p:ph type="title"/>
          </p:nvPr>
        </p:nvSpPr>
        <p:spPr>
          <a:xfrm>
            <a:off x="457200" y="23525"/>
            <a:ext cx="8229600" cy="1143000"/>
          </a:xfrm>
        </p:spPr>
        <p:txBody>
          <a:bodyPr>
            <a:noAutofit/>
          </a:bodyPr>
          <a:lstStyle/>
          <a:p>
            <a:r>
              <a:rPr lang="en-US" sz="3600" dirty="0" smtClean="0"/>
              <a:t>Quantum Annealing Correction works</a:t>
            </a:r>
            <a:endParaRPr lang="en-US" sz="3600" dirty="0"/>
          </a:p>
        </p:txBody>
      </p:sp>
      <p:cxnSp>
        <p:nvCxnSpPr>
          <p:cNvPr id="6" name="Straight Arrow Connector 5"/>
          <p:cNvCxnSpPr/>
          <p:nvPr/>
        </p:nvCxnSpPr>
        <p:spPr>
          <a:xfrm flipH="1">
            <a:off x="7204830" y="2924731"/>
            <a:ext cx="124442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7569218" y="2577499"/>
            <a:ext cx="1630501" cy="1200329"/>
          </a:xfrm>
          <a:prstGeom prst="rect">
            <a:avLst/>
          </a:prstGeom>
          <a:noFill/>
        </p:spPr>
        <p:txBody>
          <a:bodyPr wrap="square" rtlCol="0">
            <a:spAutoFit/>
          </a:bodyPr>
          <a:lstStyle/>
          <a:p>
            <a:pPr algn="ctr" defTabSz="457200"/>
            <a:r>
              <a:rPr lang="en-US" dirty="0" smtClean="0">
                <a:solidFill>
                  <a:prstClr val="black"/>
                </a:solidFill>
                <a:latin typeface="Calibri"/>
              </a:rPr>
              <a:t>penalty + majority voting on encoded qubits</a:t>
            </a:r>
            <a:endParaRPr lang="en-US" dirty="0">
              <a:solidFill>
                <a:prstClr val="black"/>
              </a:solidFill>
              <a:latin typeface="Calibri"/>
            </a:endParaRPr>
          </a:p>
        </p:txBody>
      </p:sp>
      <p:sp>
        <p:nvSpPr>
          <p:cNvPr id="3" name="Rectangle 2"/>
          <p:cNvSpPr/>
          <p:nvPr/>
        </p:nvSpPr>
        <p:spPr>
          <a:xfrm>
            <a:off x="1990607" y="918724"/>
            <a:ext cx="5336805" cy="338554"/>
          </a:xfrm>
          <a:prstGeom prst="rect">
            <a:avLst/>
          </a:prstGeom>
        </p:spPr>
        <p:txBody>
          <a:bodyPr wrap="square">
            <a:spAutoFit/>
          </a:bodyPr>
          <a:lstStyle/>
          <a:p>
            <a:r>
              <a:rPr lang="en-US" sz="1600" dirty="0">
                <a:solidFill>
                  <a:prstClr val="black"/>
                </a:solidFill>
                <a:ea typeface="+mj-ea"/>
                <a:cs typeface="+mj-cs"/>
              </a:rPr>
              <a:t>K. Pudenz, T. Albash, D.A. Lidar, Nature Comm. </a:t>
            </a:r>
            <a:r>
              <a:rPr lang="en-US" sz="1600" b="1" dirty="0">
                <a:solidFill>
                  <a:prstClr val="black"/>
                </a:solidFill>
                <a:ea typeface="+mj-ea"/>
                <a:cs typeface="+mj-cs"/>
              </a:rPr>
              <a:t>5</a:t>
            </a:r>
            <a:r>
              <a:rPr lang="en-US" sz="1600" dirty="0">
                <a:solidFill>
                  <a:prstClr val="black"/>
                </a:solidFill>
                <a:ea typeface="+mj-ea"/>
                <a:cs typeface="+mj-cs"/>
              </a:rPr>
              <a:t>, 3243 (2014)</a:t>
            </a:r>
            <a:endParaRPr lang="en-US" dirty="0"/>
          </a:p>
        </p:txBody>
      </p:sp>
      <p:sp>
        <p:nvSpPr>
          <p:cNvPr id="7" name="Rectangle 6"/>
          <p:cNvSpPr/>
          <p:nvPr/>
        </p:nvSpPr>
        <p:spPr>
          <a:xfrm>
            <a:off x="2403141" y="5332414"/>
            <a:ext cx="722862" cy="369332"/>
          </a:xfrm>
          <a:prstGeom prst="rect">
            <a:avLst/>
          </a:prstGeom>
        </p:spPr>
        <p:txBody>
          <a:bodyPr wrap="none">
            <a:spAutoFit/>
          </a:bodyPr>
          <a:lstStyle/>
          <a:p>
            <a:r>
              <a:rPr lang="en-US" dirty="0"/>
              <a:t>α=0.3</a:t>
            </a:r>
          </a:p>
        </p:txBody>
      </p:sp>
      <p:cxnSp>
        <p:nvCxnSpPr>
          <p:cNvPr id="8" name="Straight Arrow Connector 7"/>
          <p:cNvCxnSpPr/>
          <p:nvPr/>
        </p:nvCxnSpPr>
        <p:spPr>
          <a:xfrm flipH="1">
            <a:off x="7204830" y="2124673"/>
            <a:ext cx="124442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7597088" y="1515649"/>
            <a:ext cx="1602631" cy="923330"/>
          </a:xfrm>
          <a:prstGeom prst="rect">
            <a:avLst/>
          </a:prstGeom>
        </p:spPr>
        <p:txBody>
          <a:bodyPr wrap="square">
            <a:spAutoFit/>
          </a:bodyPr>
          <a:lstStyle/>
          <a:p>
            <a:pPr algn="ctr"/>
            <a:r>
              <a:rPr lang="en-US" dirty="0" smtClean="0">
                <a:solidFill>
                  <a:prstClr val="black"/>
                </a:solidFill>
              </a:rPr>
              <a:t>best of 4 chains run in parallel</a:t>
            </a:r>
            <a:endParaRPr lang="en-US" dirty="0"/>
          </a:p>
        </p:txBody>
      </p:sp>
    </p:spTree>
    <p:extLst>
      <p:ext uri="{BB962C8B-B14F-4D97-AF65-F5344CB8AC3E}">
        <p14:creationId xmlns:p14="http://schemas.microsoft.com/office/powerpoint/2010/main" val="648475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61" y="0"/>
            <a:ext cx="9030839" cy="1143000"/>
          </a:xfrm>
        </p:spPr>
        <p:txBody>
          <a:bodyPr>
            <a:normAutofit/>
          </a:bodyPr>
          <a:lstStyle/>
          <a:p>
            <a:r>
              <a:rPr lang="en-US" sz="2800" dirty="0" smtClean="0"/>
              <a:t>Also random Ising problems benefit </a:t>
            </a:r>
            <a:br>
              <a:rPr lang="en-US" sz="2800" dirty="0" smtClean="0"/>
            </a:br>
            <a:r>
              <a:rPr lang="en-US" sz="2400" dirty="0" smtClean="0"/>
              <a:t>[</a:t>
            </a:r>
            <a:r>
              <a:rPr lang="en-US" sz="2400" dirty="0"/>
              <a:t>arXiv:</a:t>
            </a:r>
            <a:r>
              <a:rPr lang="en-US" sz="2400" dirty="0" smtClean="0"/>
              <a:t>1408.4382]</a:t>
            </a:r>
            <a:endParaRPr lang="en-US" sz="2400" dirty="0"/>
          </a:p>
        </p:txBody>
      </p:sp>
      <p:sp>
        <p:nvSpPr>
          <p:cNvPr id="4" name="TextBox 3"/>
          <p:cNvSpPr txBox="1"/>
          <p:nvPr/>
        </p:nvSpPr>
        <p:spPr>
          <a:xfrm>
            <a:off x="672281" y="6306892"/>
            <a:ext cx="8087449" cy="400110"/>
          </a:xfrm>
          <a:prstGeom prst="rect">
            <a:avLst/>
          </a:prstGeom>
          <a:noFill/>
        </p:spPr>
        <p:txBody>
          <a:bodyPr wrap="square" rtlCol="0">
            <a:spAutoFit/>
          </a:bodyPr>
          <a:lstStyle/>
          <a:p>
            <a:pPr algn="ctr" defTabSz="457200"/>
            <a:r>
              <a:rPr lang="en-US" sz="2000" dirty="0" smtClean="0">
                <a:solidFill>
                  <a:prstClr val="black"/>
                </a:solidFill>
                <a:latin typeface="Calibri"/>
              </a:rPr>
              <a:t>The advantage gained from QAC is larger for larger and harder problems</a:t>
            </a:r>
            <a:endParaRPr lang="en-US" sz="2000" dirty="0">
              <a:solidFill>
                <a:prstClr val="black"/>
              </a:solidFill>
              <a:latin typeface="Calibri"/>
            </a:endParaRPr>
          </a:p>
        </p:txBody>
      </p:sp>
      <p:pic>
        <p:nvPicPr>
          <p:cNvPr id="5" name="Picture 4" descr="Figure04b.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91017"/>
            <a:ext cx="8229600" cy="5943600"/>
          </a:xfrm>
          <a:prstGeom prst="rect">
            <a:avLst/>
          </a:prstGeom>
        </p:spPr>
      </p:pic>
      <p:sp>
        <p:nvSpPr>
          <p:cNvPr id="6" name="TextBox 5"/>
          <p:cNvSpPr txBox="1"/>
          <p:nvPr/>
        </p:nvSpPr>
        <p:spPr>
          <a:xfrm rot="16200000">
            <a:off x="-1788919" y="3304174"/>
            <a:ext cx="4970832" cy="369332"/>
          </a:xfrm>
          <a:prstGeom prst="rect">
            <a:avLst/>
          </a:prstGeom>
          <a:noFill/>
        </p:spPr>
        <p:txBody>
          <a:bodyPr wrap="none" rtlCol="0">
            <a:spAutoFit/>
          </a:bodyPr>
          <a:lstStyle/>
          <a:p>
            <a:r>
              <a:rPr lang="en-US" dirty="0" smtClean="0"/>
              <a:t>number of repetitions to find solution at least once</a:t>
            </a:r>
            <a:endParaRPr lang="en-US" dirty="0"/>
          </a:p>
        </p:txBody>
      </p:sp>
      <p:sp>
        <p:nvSpPr>
          <p:cNvPr id="7" name="Rectangle 6"/>
          <p:cNvSpPr/>
          <p:nvPr/>
        </p:nvSpPr>
        <p:spPr>
          <a:xfrm>
            <a:off x="6455131" y="4967744"/>
            <a:ext cx="722862" cy="369332"/>
          </a:xfrm>
          <a:prstGeom prst="rect">
            <a:avLst/>
          </a:prstGeom>
        </p:spPr>
        <p:txBody>
          <a:bodyPr wrap="none">
            <a:spAutoFit/>
          </a:bodyPr>
          <a:lstStyle/>
          <a:p>
            <a:r>
              <a:rPr lang="en-US" dirty="0"/>
              <a:t>α=</a:t>
            </a:r>
            <a:r>
              <a:rPr lang="en-US" dirty="0" smtClean="0"/>
              <a:t>0.5</a:t>
            </a:r>
            <a:endParaRPr lang="en-US" dirty="0"/>
          </a:p>
        </p:txBody>
      </p:sp>
    </p:spTree>
    <p:extLst>
      <p:ext uri="{BB962C8B-B14F-4D97-AF65-F5344CB8AC3E}">
        <p14:creationId xmlns:p14="http://schemas.microsoft.com/office/powerpoint/2010/main" val="4185335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5889"/>
            <a:ext cx="8229600" cy="1143000"/>
          </a:xfrm>
        </p:spPr>
        <p:txBody>
          <a:bodyPr/>
          <a:lstStyle/>
          <a:p>
            <a:r>
              <a:rPr lang="en-US" dirty="0" smtClean="0"/>
              <a:t>Thank you for your attention!</a:t>
            </a:r>
            <a:endParaRPr lang="en-US" dirty="0"/>
          </a:p>
        </p:txBody>
      </p:sp>
    </p:spTree>
    <p:extLst>
      <p:ext uri="{BB962C8B-B14F-4D97-AF65-F5344CB8AC3E}">
        <p14:creationId xmlns:p14="http://schemas.microsoft.com/office/powerpoint/2010/main" val="21935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Estimated Performance of Storage Blocks</a:t>
            </a:r>
            <a:endParaRPr lang="en-US" dirty="0"/>
          </a:p>
        </p:txBody>
      </p:sp>
      <p:sp>
        <p:nvSpPr>
          <p:cNvPr id="3" name="Content Placeholder 2"/>
          <p:cNvSpPr>
            <a:spLocks noGrp="1"/>
          </p:cNvSpPr>
          <p:nvPr>
            <p:ph idx="1"/>
          </p:nvPr>
        </p:nvSpPr>
        <p:spPr>
          <a:xfrm>
            <a:off x="650875" y="4343400"/>
            <a:ext cx="7959725" cy="2360613"/>
          </a:xfrm>
        </p:spPr>
        <p:txBody>
          <a:bodyPr>
            <a:normAutofit fontScale="70000" lnSpcReduction="20000"/>
          </a:bodyPr>
          <a:lstStyle/>
          <a:p>
            <a:r>
              <a:rPr lang="en-US" dirty="0"/>
              <a:t>[[2047,23,63]</a:t>
            </a:r>
            <a:r>
              <a:rPr lang="en-US" dirty="0" smtClean="0"/>
              <a:t>] (blue), </a:t>
            </a:r>
            <a:r>
              <a:rPr lang="en-US" dirty="0"/>
              <a:t>[[2921,57,77]</a:t>
            </a:r>
            <a:r>
              <a:rPr lang="en-US" dirty="0" smtClean="0"/>
              <a:t>] (red), and [</a:t>
            </a:r>
            <a:r>
              <a:rPr lang="en-US" dirty="0"/>
              <a:t>[5865,143,105]</a:t>
            </a:r>
            <a:r>
              <a:rPr lang="en-US" dirty="0" smtClean="0"/>
              <a:t>] (green).  These curves are generated by Monte Carlo simulations and linear extrapolation.  However, the extrapolation at low error rates can be backed up by an upper bound calculated purely from the distances of the code.</a:t>
            </a:r>
          </a:p>
          <a:p>
            <a:r>
              <a:rPr lang="en-US" dirty="0" smtClean="0"/>
              <a:t>For </a:t>
            </a:r>
            <a:r>
              <a:rPr lang="en-US" i="1" dirty="0" err="1" smtClean="0"/>
              <a:t>p</a:t>
            </a:r>
            <a:r>
              <a:rPr lang="en-US" baseline="-25000" dirty="0" err="1" smtClean="0"/>
              <a:t>eff</a:t>
            </a:r>
            <a:r>
              <a:rPr lang="en-US" dirty="0" smtClean="0"/>
              <a:t> = 0.007, we get bounds on the error rates of approximately 10</a:t>
            </a:r>
            <a:r>
              <a:rPr lang="en-US" baseline="30000" dirty="0" smtClean="0"/>
              <a:t>-16</a:t>
            </a:r>
            <a:r>
              <a:rPr lang="en-US" dirty="0" smtClean="0"/>
              <a:t>, 2.5x10</a:t>
            </a:r>
            <a:r>
              <a:rPr lang="en-US" baseline="30000" dirty="0" smtClean="0"/>
              <a:t>-19</a:t>
            </a:r>
            <a:r>
              <a:rPr lang="en-US" dirty="0" smtClean="0"/>
              <a:t>, and 7x10</a:t>
            </a:r>
            <a:r>
              <a:rPr lang="en-US" baseline="30000" dirty="0" smtClean="0"/>
              <a:t>-24</a:t>
            </a:r>
            <a:r>
              <a:rPr lang="en-US" dirty="0" smtClean="0"/>
              <a:t>.</a:t>
            </a:r>
            <a:endParaRPr lang="en-US" dirty="0"/>
          </a:p>
        </p:txBody>
      </p:sp>
      <p:pic>
        <p:nvPicPr>
          <p:cNvPr id="4" name="Picture 3" descr="performance_estimation_89_127.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447800"/>
            <a:ext cx="5969000" cy="2781300"/>
          </a:xfrm>
          <a:prstGeom prst="rect">
            <a:avLst/>
          </a:prstGeom>
        </p:spPr>
      </p:pic>
    </p:spTree>
    <p:extLst>
      <p:ext uri="{BB962C8B-B14F-4D97-AF65-F5344CB8AC3E}">
        <p14:creationId xmlns:p14="http://schemas.microsoft.com/office/powerpoint/2010/main" val="271906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267200"/>
            <a:ext cx="7391400" cy="1905000"/>
          </a:xfrm>
        </p:spPr>
        <p:txBody>
          <a:bodyPr>
            <a:normAutofit fontScale="55000" lnSpcReduction="20000"/>
          </a:bodyPr>
          <a:lstStyle/>
          <a:p>
            <a:r>
              <a:rPr lang="en-US" dirty="0" smtClean="0"/>
              <a:t>The [[15,1,3]] code at two (blue) and three (red) levels of concatenation.  A combination of Monte Carlo simulations at higher errors, a rough bound at lower errors, and (not to be relied upon) extrapolation.</a:t>
            </a:r>
          </a:p>
          <a:p>
            <a:r>
              <a:rPr lang="en-US" dirty="0" smtClean="0"/>
              <a:t>At </a:t>
            </a:r>
            <a:r>
              <a:rPr lang="en-US" i="1" dirty="0" err="1" smtClean="0"/>
              <a:t>p</a:t>
            </a:r>
            <a:r>
              <a:rPr lang="en-US" baseline="-25000" dirty="0" err="1" smtClean="0"/>
              <a:t>eff</a:t>
            </a:r>
            <a:r>
              <a:rPr lang="en-US" dirty="0" smtClean="0"/>
              <a:t> = 0.007 (all contributing error processes below 5x10</a:t>
            </a:r>
            <a:r>
              <a:rPr lang="en-US" baseline="30000" dirty="0" smtClean="0"/>
              <a:t>-4</a:t>
            </a:r>
            <a:r>
              <a:rPr lang="en-US" dirty="0" smtClean="0"/>
              <a:t>), the block error rate is estimated to be roughly 2x10</a:t>
            </a:r>
            <a:r>
              <a:rPr lang="en-US" baseline="30000" dirty="0" smtClean="0"/>
              <a:t>-12</a:t>
            </a:r>
            <a:r>
              <a:rPr lang="en-US" dirty="0" smtClean="0"/>
              <a:t>.  This is certainly small enough to carry out highly nontrivial quantum computations.</a:t>
            </a:r>
            <a:endParaRPr lang="en-US" dirty="0"/>
          </a:p>
        </p:txBody>
      </p:sp>
      <p:pic>
        <p:nvPicPr>
          <p:cNvPr id="4" name="Picture 3" descr="performance_estimation_R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600200"/>
            <a:ext cx="4813300" cy="2603500"/>
          </a:xfrm>
          <a:prstGeom prst="rect">
            <a:avLst/>
          </a:prstGeom>
        </p:spPr>
      </p:pic>
      <p:sp>
        <p:nvSpPr>
          <p:cNvPr id="5" name="Title 1"/>
          <p:cNvSpPr>
            <a:spLocks noGrp="1"/>
          </p:cNvSpPr>
          <p:nvPr>
            <p:ph type="title"/>
          </p:nvPr>
        </p:nvSpPr>
        <p:spPr>
          <a:xfrm>
            <a:off x="457200" y="274638"/>
            <a:ext cx="8229600" cy="1143000"/>
          </a:xfrm>
        </p:spPr>
        <p:txBody>
          <a:bodyPr>
            <a:normAutofit fontScale="90000"/>
          </a:bodyPr>
          <a:lstStyle/>
          <a:p>
            <a:r>
              <a:rPr lang="en-US" dirty="0" smtClean="0"/>
              <a:t>Estimated Performance of Processor Blocks</a:t>
            </a:r>
            <a:endParaRPr lang="en-US" dirty="0"/>
          </a:p>
        </p:txBody>
      </p:sp>
    </p:spTree>
    <p:extLst>
      <p:ext uri="{BB962C8B-B14F-4D97-AF65-F5344CB8AC3E}">
        <p14:creationId xmlns:p14="http://schemas.microsoft.com/office/powerpoint/2010/main" val="17240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key to quantum computation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most serious obstacle to realizing quantum computers is </a:t>
            </a:r>
            <a:r>
              <a:rPr lang="en-US" dirty="0" err="1" smtClean="0"/>
              <a:t>decoherence</a:t>
            </a:r>
            <a:r>
              <a:rPr lang="en-US" dirty="0" smtClean="0"/>
              <a:t>.</a:t>
            </a:r>
          </a:p>
          <a:p>
            <a:r>
              <a:rPr lang="en-US" dirty="0" smtClean="0"/>
              <a:t>For almost all plausible physical systems, the same coupling to the outside world that allows controlled unitary evolution opens the system up to noise.</a:t>
            </a:r>
          </a:p>
          <a:p>
            <a:r>
              <a:rPr lang="en-US" dirty="0" smtClean="0"/>
              <a:t>Quantum information must therefore be protected by </a:t>
            </a:r>
            <a:r>
              <a:rPr lang="en-US" i="1" dirty="0" smtClean="0"/>
              <a:t>quantum error correction</a:t>
            </a:r>
            <a:r>
              <a:rPr lang="en-US" dirty="0" smtClean="0"/>
              <a:t>; and errors must be contained by </a:t>
            </a:r>
            <a:r>
              <a:rPr lang="en-US" i="1" dirty="0" smtClean="0"/>
              <a:t>fault-tolerant design.</a:t>
            </a:r>
            <a:endParaRPr lang="en-US" dirty="0"/>
          </a:p>
        </p:txBody>
      </p:sp>
    </p:spTree>
    <p:extLst>
      <p:ext uri="{BB962C8B-B14F-4D97-AF65-F5344CB8AC3E}">
        <p14:creationId xmlns:p14="http://schemas.microsoft.com/office/powerpoint/2010/main" val="521891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2325"/>
            <a:ext cx="8229600" cy="5400675"/>
          </a:xfrm>
        </p:spPr>
        <p:txBody>
          <a:bodyPr>
            <a:normAutofit/>
          </a:bodyPr>
          <a:lstStyle/>
          <a:p>
            <a:r>
              <a:rPr lang="en-US" dirty="0" smtClean="0"/>
              <a:t>The most widely studied approaches to fault-tolerant quantum computing (FTQC) use either concatenated quantum error correcting codes (QECCs) or topological codes (TCs), such as the surface code.</a:t>
            </a:r>
          </a:p>
          <a:p>
            <a:r>
              <a:rPr lang="en-US" dirty="0" smtClean="0"/>
              <a:t>Here we look briefly at some additional approaches that we believe are highly promising, and may overcome some of the shortcomings of other methods.</a:t>
            </a:r>
            <a:endParaRPr lang="en-US" dirty="0"/>
          </a:p>
        </p:txBody>
      </p:sp>
    </p:spTree>
    <p:extLst>
      <p:ext uri="{BB962C8B-B14F-4D97-AF65-F5344CB8AC3E}">
        <p14:creationId xmlns:p14="http://schemas.microsoft.com/office/powerpoint/2010/main" val="29424825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a:t>
            </a:r>
            <a:r>
              <a:rPr lang="en-US" dirty="0" err="1" smtClean="0"/>
              <a:t>qubit</a:t>
            </a:r>
            <a:r>
              <a:rPr lang="en-US" dirty="0" smtClean="0"/>
              <a:t> Block Codes</a:t>
            </a:r>
            <a:endParaRPr lang="en-US" dirty="0"/>
          </a:p>
        </p:txBody>
      </p:sp>
      <p:sp>
        <p:nvSpPr>
          <p:cNvPr id="3" name="Content Placeholder 2"/>
          <p:cNvSpPr>
            <a:spLocks noGrp="1"/>
          </p:cNvSpPr>
          <p:nvPr>
            <p:ph idx="1"/>
          </p:nvPr>
        </p:nvSpPr>
        <p:spPr/>
        <p:txBody>
          <a:bodyPr>
            <a:normAutofit fontScale="70000" lnSpcReduction="20000"/>
          </a:bodyPr>
          <a:lstStyle/>
          <a:p>
            <a:pPr>
              <a:buFont typeface="+mj-lt"/>
              <a:buAutoNum type="arabicPeriod"/>
            </a:pPr>
            <a:r>
              <a:rPr lang="en-US" dirty="0" smtClean="0"/>
              <a:t>When not being processed, logical </a:t>
            </a:r>
            <a:r>
              <a:rPr lang="en-US" dirty="0" err="1" smtClean="0"/>
              <a:t>qubits</a:t>
            </a:r>
            <a:r>
              <a:rPr lang="en-US" dirty="0" smtClean="0"/>
              <a:t> are stored in [[</a:t>
            </a:r>
            <a:r>
              <a:rPr lang="en-US" i="1" dirty="0" err="1" smtClean="0"/>
              <a:t>n,k,d</a:t>
            </a:r>
            <a:r>
              <a:rPr lang="en-US" dirty="0" smtClean="0"/>
              <a:t>]] block codes.  These codes are corrected by repeatedly measuring the stabilizer generators via </a:t>
            </a:r>
            <a:r>
              <a:rPr lang="en-US" dirty="0" err="1" smtClean="0"/>
              <a:t>Steane</a:t>
            </a:r>
            <a:r>
              <a:rPr lang="en-US" dirty="0" smtClean="0"/>
              <a:t> extraction.</a:t>
            </a:r>
          </a:p>
          <a:p>
            <a:pPr>
              <a:buFont typeface="+mj-lt"/>
              <a:buAutoNum type="arabicPeriod"/>
            </a:pPr>
            <a:r>
              <a:rPr lang="en-US" dirty="0" smtClean="0"/>
              <a:t>Logical Clifford gates can be done by measuring sequences of logical operators.  This is also done by </a:t>
            </a:r>
            <a:r>
              <a:rPr lang="en-US" dirty="0" err="1" smtClean="0"/>
              <a:t>Steane</a:t>
            </a:r>
            <a:r>
              <a:rPr lang="en-US" dirty="0" smtClean="0"/>
              <a:t> extraction with a modified </a:t>
            </a:r>
            <a:r>
              <a:rPr lang="en-US" dirty="0" err="1" smtClean="0"/>
              <a:t>ancilla</a:t>
            </a:r>
            <a:r>
              <a:rPr lang="en-US" dirty="0" smtClean="0"/>
              <a:t> state.</a:t>
            </a:r>
          </a:p>
          <a:p>
            <a:pPr>
              <a:buFont typeface="+mj-lt"/>
              <a:buAutoNum type="arabicPeriod"/>
            </a:pPr>
            <a:r>
              <a:rPr lang="en-US" dirty="0" smtClean="0"/>
              <a:t>A non-Clifford gate is done by teleporting the selected logical </a:t>
            </a:r>
            <a:r>
              <a:rPr lang="en-US" dirty="0" err="1" smtClean="0"/>
              <a:t>qubits</a:t>
            </a:r>
            <a:r>
              <a:rPr lang="en-US" dirty="0" smtClean="0"/>
              <a:t> into the processor block, and teleporting back after the gate.  Teleportation is also used between storage blocks.</a:t>
            </a:r>
          </a:p>
          <a:p>
            <a:pPr>
              <a:buFont typeface="+mj-lt"/>
              <a:buAutoNum type="arabicPeriod"/>
            </a:pPr>
            <a:r>
              <a:rPr lang="en-US" dirty="0" smtClean="0"/>
              <a:t>The processor blocks use codes that allow transversal circuits for the encoded gates.  E.g., for the T gate we could use the concatenated [[15,1,3]] shortened Reed-Muller code.</a:t>
            </a:r>
          </a:p>
          <a:p>
            <a:pPr>
              <a:buFont typeface="+mj-lt"/>
              <a:buAutoNum type="arabicPeriod"/>
            </a:pPr>
            <a:r>
              <a:rPr lang="en-US" dirty="0" smtClean="0"/>
              <a:t>Logical teleportation is also done by measuring a sequence of logical operators.</a:t>
            </a:r>
          </a:p>
        </p:txBody>
      </p:sp>
      <p:sp>
        <p:nvSpPr>
          <p:cNvPr id="4" name="TextBox 3"/>
          <p:cNvSpPr txBox="1"/>
          <p:nvPr/>
        </p:nvSpPr>
        <p:spPr>
          <a:xfrm>
            <a:off x="996796" y="6430003"/>
            <a:ext cx="4432411" cy="369332"/>
          </a:xfrm>
          <a:prstGeom prst="rect">
            <a:avLst/>
          </a:prstGeom>
          <a:noFill/>
        </p:spPr>
        <p:txBody>
          <a:bodyPr wrap="none" rtlCol="0">
            <a:spAutoFit/>
          </a:bodyPr>
          <a:lstStyle/>
          <a:p>
            <a:r>
              <a:rPr lang="en-US" dirty="0" smtClean="0"/>
              <a:t>Brun, </a:t>
            </a:r>
            <a:r>
              <a:rPr lang="en-US" dirty="0" err="1" smtClean="0"/>
              <a:t>Zheng</a:t>
            </a:r>
            <a:r>
              <a:rPr lang="en-US" dirty="0" smtClean="0"/>
              <a:t>, Hsu, Job and Lai, in preparation.</a:t>
            </a:r>
            <a:endParaRPr lang="en-US" dirty="0"/>
          </a:p>
        </p:txBody>
      </p:sp>
    </p:spTree>
    <p:extLst>
      <p:ext uri="{BB962C8B-B14F-4D97-AF65-F5344CB8AC3E}">
        <p14:creationId xmlns:p14="http://schemas.microsoft.com/office/powerpoint/2010/main" val="21081298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heme_diagram.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180663"/>
            <a:ext cx="6504709" cy="5503985"/>
          </a:xfrm>
          <a:prstGeom prst="rect">
            <a:avLst/>
          </a:prstGeom>
        </p:spPr>
      </p:pic>
      <p:sp>
        <p:nvSpPr>
          <p:cNvPr id="5" name="Title 1"/>
          <p:cNvSpPr>
            <a:spLocks noGrp="1"/>
          </p:cNvSpPr>
          <p:nvPr>
            <p:ph type="title"/>
          </p:nvPr>
        </p:nvSpPr>
        <p:spPr>
          <a:xfrm>
            <a:off x="1627239" y="37663"/>
            <a:ext cx="5867400" cy="1143000"/>
          </a:xfrm>
        </p:spPr>
        <p:txBody>
          <a:bodyPr/>
          <a:lstStyle/>
          <a:p>
            <a:r>
              <a:rPr lang="en-US" dirty="0" smtClean="0"/>
              <a:t>Outline of the scheme</a:t>
            </a:r>
            <a:endParaRPr lang="en-US" dirty="0"/>
          </a:p>
        </p:txBody>
      </p:sp>
    </p:spTree>
    <p:extLst>
      <p:ext uri="{BB962C8B-B14F-4D97-AF65-F5344CB8AC3E}">
        <p14:creationId xmlns:p14="http://schemas.microsoft.com/office/powerpoint/2010/main" val="15307781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Codes with universal transversal sets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Normally codes do not allow a complete universal set of gates to be performed transversally.  Universality requires additional resources (e.g., magic state distillation).</a:t>
            </a:r>
          </a:p>
          <a:p>
            <a:r>
              <a:rPr lang="en-US" dirty="0" smtClean="0"/>
              <a:t>However, one can find pairs of operator codes, one of which allows transversal </a:t>
            </a:r>
            <a:r>
              <a:rPr lang="en-US" dirty="0" err="1" smtClean="0"/>
              <a:t>Hadamard</a:t>
            </a:r>
            <a:r>
              <a:rPr lang="en-US" dirty="0" smtClean="0"/>
              <a:t> gates and one T gates, in which one can transform back and forth between them by measuring syndrome generators.</a:t>
            </a:r>
          </a:p>
          <a:p>
            <a:r>
              <a:rPr lang="en-US" dirty="0" smtClean="0"/>
              <a:t>(E.g., 3D color codes.)</a:t>
            </a:r>
            <a:endParaRPr lang="en-US" dirty="0"/>
          </a:p>
        </p:txBody>
      </p:sp>
      <p:sp>
        <p:nvSpPr>
          <p:cNvPr id="4" name="TextBox 3"/>
          <p:cNvSpPr txBox="1"/>
          <p:nvPr/>
        </p:nvSpPr>
        <p:spPr>
          <a:xfrm>
            <a:off x="809625" y="6308209"/>
            <a:ext cx="2433817" cy="369332"/>
          </a:xfrm>
          <a:prstGeom prst="rect">
            <a:avLst/>
          </a:prstGeom>
          <a:noFill/>
        </p:spPr>
        <p:txBody>
          <a:bodyPr wrap="none" rtlCol="0">
            <a:spAutoFit/>
          </a:bodyPr>
          <a:lstStyle/>
          <a:p>
            <a:r>
              <a:rPr lang="en-US" dirty="0" err="1" smtClean="0"/>
              <a:t>Paetznick</a:t>
            </a:r>
            <a:r>
              <a:rPr lang="en-US" dirty="0" smtClean="0"/>
              <a:t> and </a:t>
            </a:r>
            <a:r>
              <a:rPr lang="en-US" dirty="0" err="1" smtClean="0"/>
              <a:t>Reichardt</a:t>
            </a:r>
            <a:endParaRPr lang="en-US" dirty="0"/>
          </a:p>
        </p:txBody>
      </p:sp>
    </p:spTree>
    <p:extLst>
      <p:ext uri="{BB962C8B-B14F-4D97-AF65-F5344CB8AC3E}">
        <p14:creationId xmlns:p14="http://schemas.microsoft.com/office/powerpoint/2010/main" val="34555376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Fault-tolerant </a:t>
            </a:r>
            <a:r>
              <a:rPr lang="en-US" dirty="0" err="1" smtClean="0"/>
              <a:t>Holonomic</a:t>
            </a:r>
            <a:r>
              <a:rPr lang="en-US" dirty="0" smtClean="0"/>
              <a:t> QC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t>
            </a:r>
            <a:r>
              <a:rPr lang="en-US" dirty="0" err="1" smtClean="0"/>
              <a:t>Holonomic</a:t>
            </a:r>
            <a:r>
              <a:rPr lang="en-US" dirty="0" smtClean="0"/>
              <a:t> QC, the computer is always in the ground state of a Hamiltonian.</a:t>
            </a:r>
          </a:p>
          <a:p>
            <a:r>
              <a:rPr lang="en-US" dirty="0" smtClean="0"/>
              <a:t>Quantum gates are done by adiabatically deforming the Hamiltonian, exploiting </a:t>
            </a:r>
            <a:r>
              <a:rPr lang="en-US" dirty="0" err="1" smtClean="0"/>
              <a:t>holonomies</a:t>
            </a:r>
            <a:r>
              <a:rPr lang="en-US" dirty="0" smtClean="0"/>
              <a:t> of the </a:t>
            </a:r>
            <a:r>
              <a:rPr lang="en-US" dirty="0" smtClean="0"/>
              <a:t>ground space family.</a:t>
            </a:r>
            <a:endParaRPr lang="en-US" dirty="0" smtClean="0"/>
          </a:p>
          <a:p>
            <a:r>
              <a:rPr lang="en-US" dirty="0" smtClean="0"/>
              <a:t>These schemes can be made fault-tolerant by combining with a QECC.</a:t>
            </a:r>
          </a:p>
          <a:p>
            <a:r>
              <a:rPr lang="en-US" dirty="0" smtClean="0"/>
              <a:t>Extensions can be made to </a:t>
            </a:r>
            <a:r>
              <a:rPr lang="en-US" dirty="0" err="1" smtClean="0"/>
              <a:t>nonadiabatic</a:t>
            </a:r>
            <a:r>
              <a:rPr lang="en-US" dirty="0" smtClean="0"/>
              <a:t> evolutions, and solutions that combine topological and </a:t>
            </a:r>
            <a:r>
              <a:rPr lang="en-US" dirty="0" err="1" smtClean="0"/>
              <a:t>holonomic</a:t>
            </a:r>
            <a:r>
              <a:rPr lang="en-US" dirty="0" smtClean="0"/>
              <a:t> robustness.</a:t>
            </a:r>
            <a:endParaRPr lang="en-US" dirty="0"/>
          </a:p>
        </p:txBody>
      </p:sp>
    </p:spTree>
    <p:extLst>
      <p:ext uri="{BB962C8B-B14F-4D97-AF65-F5344CB8AC3E}">
        <p14:creationId xmlns:p14="http://schemas.microsoft.com/office/powerpoint/2010/main" val="37933543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uble-hole.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5324"/>
            <a:ext cx="3892550" cy="2919413"/>
          </a:xfrm>
          <a:prstGeom prst="rect">
            <a:avLst/>
          </a:prstGeom>
        </p:spPr>
      </p:pic>
      <p:pic>
        <p:nvPicPr>
          <p:cNvPr id="5" name="Picture 4" descr="braiding_logical_Z.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3783" y="1206500"/>
            <a:ext cx="4510217" cy="4635500"/>
          </a:xfrm>
          <a:prstGeom prst="rect">
            <a:avLst/>
          </a:prstGeom>
        </p:spPr>
      </p:pic>
      <p:sp>
        <p:nvSpPr>
          <p:cNvPr id="6" name="TextBox 5"/>
          <p:cNvSpPr txBox="1"/>
          <p:nvPr/>
        </p:nvSpPr>
        <p:spPr>
          <a:xfrm>
            <a:off x="508000" y="189210"/>
            <a:ext cx="4903957" cy="461665"/>
          </a:xfrm>
          <a:prstGeom prst="rect">
            <a:avLst/>
          </a:prstGeom>
          <a:noFill/>
        </p:spPr>
        <p:txBody>
          <a:bodyPr wrap="none" rtlCol="0">
            <a:spAutoFit/>
          </a:bodyPr>
          <a:lstStyle/>
          <a:p>
            <a:r>
              <a:rPr lang="en-US" sz="2400" dirty="0" smtClean="0"/>
              <a:t>E.g., We can do HQC in surface codes.</a:t>
            </a:r>
            <a:endParaRPr lang="en-US" sz="2400" dirty="0"/>
          </a:p>
        </p:txBody>
      </p:sp>
    </p:spTree>
    <p:extLst>
      <p:ext uri="{BB962C8B-B14F-4D97-AF65-F5344CB8AC3E}">
        <p14:creationId xmlns:p14="http://schemas.microsoft.com/office/powerpoint/2010/main" val="34419047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Stabilization and error suppression</a:t>
            </a:r>
            <a:endParaRPr lang="en-US" dirty="0"/>
          </a:p>
        </p:txBody>
      </p:sp>
      <p:sp>
        <p:nvSpPr>
          <p:cNvPr id="3" name="Content Placeholder 2"/>
          <p:cNvSpPr>
            <a:spLocks noGrp="1"/>
          </p:cNvSpPr>
          <p:nvPr>
            <p:ph idx="1"/>
          </p:nvPr>
        </p:nvSpPr>
        <p:spPr/>
        <p:txBody>
          <a:bodyPr/>
          <a:lstStyle/>
          <a:p>
            <a:r>
              <a:rPr lang="en-US" dirty="0" smtClean="0"/>
              <a:t>It is also possible to suppress the effects of errors under certain circumstances.  For example, noise processes with intrinsic symmetries may allow </a:t>
            </a:r>
            <a:r>
              <a:rPr lang="en-US" dirty="0" err="1" smtClean="0"/>
              <a:t>decoherence</a:t>
            </a:r>
            <a:r>
              <a:rPr lang="en-US" dirty="0" smtClean="0"/>
              <a:t>-free subspaces or noiseless subsystems.</a:t>
            </a:r>
          </a:p>
          <a:p>
            <a:r>
              <a:rPr lang="en-US" dirty="0" smtClean="0"/>
              <a:t>In some cases, the effects of noise can be undone or canceled, for instance by dynamical decoupling.</a:t>
            </a:r>
            <a:endParaRPr lang="en-US" dirty="0"/>
          </a:p>
        </p:txBody>
      </p:sp>
    </p:spTree>
    <p:extLst>
      <p:ext uri="{BB962C8B-B14F-4D97-AF65-F5344CB8AC3E}">
        <p14:creationId xmlns:p14="http://schemas.microsoft.com/office/powerpoint/2010/main" val="1946867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TotalTime>
  <Words>1104</Words>
  <Application>Microsoft Macintosh PowerPoint</Application>
  <PresentationFormat>On-screen Show (4:3)</PresentationFormat>
  <Paragraphs>86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Quantum Error Correction and Fault-Tolerance</vt:lpstr>
      <vt:lpstr>The key to quantum computation</vt:lpstr>
      <vt:lpstr>PowerPoint Presentation</vt:lpstr>
      <vt:lpstr>Multi-qubit Block Codes</vt:lpstr>
      <vt:lpstr>Outline of the scheme</vt:lpstr>
      <vt:lpstr>Codes with universal transversal sets</vt:lpstr>
      <vt:lpstr>Fault-tolerant Holonomic QC</vt:lpstr>
      <vt:lpstr>PowerPoint Presentation</vt:lpstr>
      <vt:lpstr>Stabilization and error suppression</vt:lpstr>
      <vt:lpstr>PowerPoint Presentation</vt:lpstr>
      <vt:lpstr>PowerPoint Presentation</vt:lpstr>
      <vt:lpstr>PowerPoint Presentation</vt:lpstr>
      <vt:lpstr>PowerPoint Presentation</vt:lpstr>
      <vt:lpstr>Quantum Annealing Correction Strategy</vt:lpstr>
      <vt:lpstr>Quantum Annealing Correction works</vt:lpstr>
      <vt:lpstr>Also random Ising problems benefit  [arXiv:1408.4382]</vt:lpstr>
      <vt:lpstr>Thank you for your attention!</vt:lpstr>
      <vt:lpstr>Estimated Performance of Storage Blocks</vt:lpstr>
      <vt:lpstr>Estimated Performance of Processor Blocks</vt:lpstr>
    </vt:vector>
  </TitlesOfParts>
  <Company>University of Southern California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Error Correction and Fault-Tolerance</dc:title>
  <dc:creator>Todd Brun</dc:creator>
  <cp:lastModifiedBy>Todd Brun</cp:lastModifiedBy>
  <cp:revision>20</cp:revision>
  <dcterms:created xsi:type="dcterms:W3CDTF">2015-02-16T20:31:04Z</dcterms:created>
  <dcterms:modified xsi:type="dcterms:W3CDTF">2015-02-17T14:22:47Z</dcterms:modified>
</cp:coreProperties>
</file>