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0.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1.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2.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3.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720" r:id="rId3"/>
    <p:sldMasterId id="2147483773" r:id="rId4"/>
    <p:sldMasterId id="2147483833" r:id="rId5"/>
    <p:sldMasterId id="2147483860" r:id="rId6"/>
    <p:sldMasterId id="2147483873" r:id="rId7"/>
    <p:sldMasterId id="2147483900" r:id="rId8"/>
    <p:sldMasterId id="2147483914" r:id="rId9"/>
    <p:sldMasterId id="2147483946" r:id="rId10"/>
    <p:sldMasterId id="2147483966" r:id="rId11"/>
    <p:sldMasterId id="2147483998" r:id="rId12"/>
    <p:sldMasterId id="2147484010" r:id="rId13"/>
    <p:sldMasterId id="2147484022" r:id="rId14"/>
  </p:sldMasterIdLst>
  <p:notesMasterIdLst>
    <p:notesMasterId r:id="rId67"/>
  </p:notesMasterIdLst>
  <p:sldIdLst>
    <p:sldId id="256" r:id="rId15"/>
    <p:sldId id="407" r:id="rId16"/>
    <p:sldId id="408" r:id="rId17"/>
    <p:sldId id="517" r:id="rId18"/>
    <p:sldId id="265" r:id="rId19"/>
    <p:sldId id="484" r:id="rId20"/>
    <p:sldId id="485" r:id="rId21"/>
    <p:sldId id="486" r:id="rId22"/>
    <p:sldId id="506" r:id="rId23"/>
    <p:sldId id="489" r:id="rId24"/>
    <p:sldId id="490" r:id="rId25"/>
    <p:sldId id="493" r:id="rId26"/>
    <p:sldId id="492" r:id="rId27"/>
    <p:sldId id="495" r:id="rId28"/>
    <p:sldId id="494" r:id="rId29"/>
    <p:sldId id="496" r:id="rId30"/>
    <p:sldId id="501" r:id="rId31"/>
    <p:sldId id="502" r:id="rId32"/>
    <p:sldId id="516" r:id="rId33"/>
    <p:sldId id="518" r:id="rId34"/>
    <p:sldId id="519" r:id="rId35"/>
    <p:sldId id="535" r:id="rId36"/>
    <p:sldId id="538" r:id="rId37"/>
    <p:sldId id="498" r:id="rId38"/>
    <p:sldId id="540" r:id="rId39"/>
    <p:sldId id="499" r:id="rId40"/>
    <p:sldId id="442" r:id="rId41"/>
    <p:sldId id="443" r:id="rId42"/>
    <p:sldId id="541" r:id="rId43"/>
    <p:sldId id="444" r:id="rId44"/>
    <p:sldId id="445" r:id="rId45"/>
    <p:sldId id="446" r:id="rId46"/>
    <p:sldId id="447" r:id="rId47"/>
    <p:sldId id="448" r:id="rId48"/>
    <p:sldId id="449" r:id="rId49"/>
    <p:sldId id="450" r:id="rId50"/>
    <p:sldId id="451" r:id="rId51"/>
    <p:sldId id="452" r:id="rId52"/>
    <p:sldId id="453" r:id="rId53"/>
    <p:sldId id="454" r:id="rId54"/>
    <p:sldId id="459" r:id="rId55"/>
    <p:sldId id="455" r:id="rId56"/>
    <p:sldId id="456" r:id="rId57"/>
    <p:sldId id="457" r:id="rId58"/>
    <p:sldId id="462" r:id="rId59"/>
    <p:sldId id="465" r:id="rId60"/>
    <p:sldId id="322" r:id="rId61"/>
    <p:sldId id="547" r:id="rId62"/>
    <p:sldId id="546" r:id="rId63"/>
    <p:sldId id="548" r:id="rId64"/>
    <p:sldId id="500" r:id="rId65"/>
    <p:sldId id="54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9999FF"/>
    <a:srgbClr val="CCCC00"/>
    <a:srgbClr val="66FF66"/>
    <a:srgbClr val="FF7C80"/>
    <a:srgbClr val="93CDB0"/>
    <a:srgbClr val="FFCCCC"/>
    <a:srgbClr val="66FF99"/>
    <a:srgbClr val="FF99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95076" autoAdjust="0"/>
  </p:normalViewPr>
  <p:slideViewPr>
    <p:cSldViewPr snapToGrid="0">
      <p:cViewPr varScale="1">
        <p:scale>
          <a:sx n="87" d="100"/>
          <a:sy n="87" d="100"/>
        </p:scale>
        <p:origin x="76" y="352"/>
      </p:cViewPr>
      <p:guideLst/>
    </p:cSldViewPr>
  </p:slideViewPr>
  <p:notesTextViewPr>
    <p:cViewPr>
      <p:scale>
        <a:sx n="1" d="1"/>
        <a:sy n="1" d="1"/>
      </p:scale>
      <p:origin x="0" y="0"/>
    </p:cViewPr>
  </p:notesTextViewPr>
  <p:sorterViewPr>
    <p:cViewPr>
      <p:scale>
        <a:sx n="70" d="100"/>
        <a:sy n="70" d="100"/>
      </p:scale>
      <p:origin x="0" y="-6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w="19050" cap="rnd">
              <a:noFill/>
              <a:round/>
            </a:ln>
            <a:effectLst/>
          </c:spPr>
          <c:marker>
            <c:symbol val="circle"/>
            <c:size val="5"/>
            <c:spPr>
              <a:solidFill>
                <a:schemeClr val="accent2"/>
              </a:solidFill>
              <a:ln w="38100">
                <a:solidFill>
                  <a:schemeClr val="accent2"/>
                </a:solidFill>
              </a:ln>
              <a:effectLst/>
            </c:spPr>
          </c:marker>
          <c:xVal>
            <c:numRef>
              <c:f>Sheet1!$B$2:$B$21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Sheet1!$C$2:$C$21</c:f>
              <c:numCache>
                <c:formatCode>General</c:formatCode>
                <c:ptCount val="20"/>
                <c:pt idx="0">
                  <c:v>9.120000000000001</c:v>
                </c:pt>
                <c:pt idx="1">
                  <c:v>25.17</c:v>
                </c:pt>
                <c:pt idx="2">
                  <c:v>41.22</c:v>
                </c:pt>
                <c:pt idx="3">
                  <c:v>57.27</c:v>
                </c:pt>
                <c:pt idx="4">
                  <c:v>73.319999999999993</c:v>
                </c:pt>
                <c:pt idx="5">
                  <c:v>89.37</c:v>
                </c:pt>
                <c:pt idx="6">
                  <c:v>105.41999999999999</c:v>
                </c:pt>
                <c:pt idx="7">
                  <c:v>121.47</c:v>
                </c:pt>
                <c:pt idx="8">
                  <c:v>137.51999999999998</c:v>
                </c:pt>
                <c:pt idx="9">
                  <c:v>153.57</c:v>
                </c:pt>
                <c:pt idx="10">
                  <c:v>169.62</c:v>
                </c:pt>
                <c:pt idx="11">
                  <c:v>185.67</c:v>
                </c:pt>
                <c:pt idx="12">
                  <c:v>201.72</c:v>
                </c:pt>
                <c:pt idx="13">
                  <c:v>217.76999999999998</c:v>
                </c:pt>
                <c:pt idx="14">
                  <c:v>233.82</c:v>
                </c:pt>
                <c:pt idx="15">
                  <c:v>249.87</c:v>
                </c:pt>
                <c:pt idx="16">
                  <c:v>265.92</c:v>
                </c:pt>
                <c:pt idx="17">
                  <c:v>281.96999999999997</c:v>
                </c:pt>
                <c:pt idx="18">
                  <c:v>298.02</c:v>
                </c:pt>
                <c:pt idx="19">
                  <c:v>314.07</c:v>
                </c:pt>
              </c:numCache>
            </c:numRef>
          </c:y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 gates</c:v>
                      </c:pt>
                    </c:strCache>
                  </c:strRef>
                </c15:tx>
              </c15:filteredSeriesTitle>
            </c:ext>
          </c:extLst>
        </c:ser>
        <c:ser>
          <c:idx val="2"/>
          <c:order val="1"/>
          <c:spPr>
            <a:ln w="19050" cap="rnd">
              <a:noFill/>
              <a:round/>
            </a:ln>
            <a:effectLst/>
          </c:spPr>
          <c:marker>
            <c:symbol val="circle"/>
            <c:size val="5"/>
            <c:spPr>
              <a:solidFill>
                <a:schemeClr val="accent3"/>
              </a:solidFill>
              <a:ln w="38100">
                <a:solidFill>
                  <a:srgbClr val="002060"/>
                </a:solidFill>
              </a:ln>
              <a:effectLst/>
            </c:spPr>
          </c:marker>
          <c:xVal>
            <c:numRef>
              <c:f>Sheet1!$B$2:$B$21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xVal>
          <c:yVal>
            <c:numRef>
              <c:f>Sheet1!$D$2:$D$21</c:f>
              <c:numCache>
                <c:formatCode>General</c:formatCode>
                <c:ptCount val="20"/>
                <c:pt idx="0">
                  <c:v>595.53997342632249</c:v>
                </c:pt>
                <c:pt idx="1">
                  <c:v>9332.5430079699217</c:v>
                </c:pt>
                <c:pt idx="2">
                  <c:v>46674.782026665038</c:v>
                </c:pt>
                <c:pt idx="3">
                  <c:v>146247.7128017389</c:v>
                </c:pt>
                <c:pt idx="4">
                  <c:v>354667.85994862491</c:v>
                </c:pt>
                <c:pt idx="5">
                  <c:v>731427.66243777983</c:v>
                </c:pt>
                <c:pt idx="6">
                  <c:v>1348808.0090406986</c:v>
                </c:pt>
                <c:pt idx="7">
                  <c:v>2291807.6542989854</c:v>
                </c:pt>
                <c:pt idx="8">
                  <c:v>3658084.0488387709</c:v>
                </c:pt>
                <c:pt idx="9">
                  <c:v>5557902.4149664138</c:v>
                </c:pt>
                <c:pt idx="10">
                  <c:v>8114091.0608852105</c:v>
                </c:pt>
                <c:pt idx="11">
                  <c:v>11462001.580929914</c:v>
                </c:pt>
                <c:pt idx="12">
                  <c:v>15749472.9862512</c:v>
                </c:pt>
                <c:pt idx="13">
                  <c:v>21136799.065636389</c:v>
                </c:pt>
                <c:pt idx="14">
                  <c:v>27796698.447839469</c:v>
                </c:pt>
                <c:pt idx="15">
                  <c:v>35914286.9565681</c:v>
                </c:pt>
                <c:pt idx="16">
                  <c:v>45687051.935394749</c:v>
                </c:pt>
                <c:pt idx="17">
                  <c:v>57324828.283386476</c:v>
                </c:pt>
                <c:pt idx="18">
                  <c:v>71049775.990130827</c:v>
                </c:pt>
                <c:pt idx="19">
                  <c:v>87096358.99560827</c:v>
                </c:pt>
              </c:numCache>
            </c:numRef>
          </c:y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SK T Gates</c:v>
                      </c:pt>
                    </c:strCache>
                  </c:strRef>
                </c15:tx>
              </c15:filteredSeriesTitle>
            </c:ext>
          </c:extLst>
        </c:ser>
        <c:dLbls>
          <c:showLegendKey val="0"/>
          <c:showVal val="0"/>
          <c:showCatName val="0"/>
          <c:showSerName val="0"/>
          <c:showPercent val="0"/>
          <c:showBubbleSize val="0"/>
        </c:dLbls>
        <c:axId val="279544168"/>
        <c:axId val="279546128"/>
        <c:extLst/>
      </c:scatterChart>
      <c:valAx>
        <c:axId val="279544168"/>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sz="1200" baseline="0"/>
                  <a:t>log_2 (1/ɛ)</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279546128"/>
        <c:crosses val="autoZero"/>
        <c:crossBetween val="midCat"/>
      </c:valAx>
      <c:valAx>
        <c:axId val="279546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sz="1200" baseline="0"/>
                  <a:t>T Count</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2795441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 Id="rId4"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69BF1-5109-40DF-A8EC-04B2DC37EB73}" type="datetimeFigureOut">
              <a:rPr lang="en-US" smtClean="0"/>
              <a:t>2/19/2015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D3DF7-B070-49FD-8C0B-315275581897}" type="slidenum">
              <a:rPr lang="en-US" smtClean="0"/>
              <a:t>‹#›</a:t>
            </a:fld>
            <a:endParaRPr lang="en-US"/>
          </a:p>
        </p:txBody>
      </p:sp>
    </p:spTree>
    <p:extLst>
      <p:ext uri="{BB962C8B-B14F-4D97-AF65-F5344CB8AC3E}">
        <p14:creationId xmlns:p14="http://schemas.microsoft.com/office/powerpoint/2010/main" val="11593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smtClean="0"/>
              <a:t>1</a:t>
            </a:fld>
            <a:endParaRPr lang="en-US"/>
          </a:p>
        </p:txBody>
      </p:sp>
    </p:spTree>
    <p:extLst>
      <p:ext uri="{BB962C8B-B14F-4D97-AF65-F5344CB8AC3E}">
        <p14:creationId xmlns:p14="http://schemas.microsoft.com/office/powerpoint/2010/main" val="112609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0F0081-C2FA-4321-99BE-E50E68E72943}"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06868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0F0081-C2FA-4321-99BE-E50E68E72943}"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52755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0F0081-C2FA-4321-99BE-E50E68E72943}"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620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smtClean="0"/>
              <a:t>13</a:t>
            </a:fld>
            <a:endParaRPr lang="en-US"/>
          </a:p>
        </p:txBody>
      </p:sp>
    </p:spTree>
    <p:extLst>
      <p:ext uri="{BB962C8B-B14F-4D97-AF65-F5344CB8AC3E}">
        <p14:creationId xmlns:p14="http://schemas.microsoft.com/office/powerpoint/2010/main" val="130078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0F0081-C2FA-4321-99BE-E50E68E72943}"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0347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0F0081-C2FA-4321-99BE-E50E68E72943}"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516714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0F0081-C2FA-4321-99BE-E50E68E72943}"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3969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0F0081-C2FA-4321-99BE-E50E68E72943}"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92228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FD82E0-B227-481F-BD11-9CA91E21C8A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15949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smtClean="0"/>
              <a:t>20</a:t>
            </a:fld>
            <a:endParaRPr lang="en-US"/>
          </a:p>
        </p:txBody>
      </p:sp>
    </p:spTree>
    <p:extLst>
      <p:ext uri="{BB962C8B-B14F-4D97-AF65-F5344CB8AC3E}">
        <p14:creationId xmlns:p14="http://schemas.microsoft.com/office/powerpoint/2010/main" val="328813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10" name="Date Placeholder 9"/>
          <p:cNvSpPr>
            <a:spLocks noGrp="1"/>
          </p:cNvSpPr>
          <p:nvPr>
            <p:ph type="dt" idx="13"/>
          </p:nvPr>
        </p:nvSpPr>
        <p:spPr/>
        <p:txBody>
          <a:bodyPr/>
          <a:lstStyle/>
          <a:p>
            <a:fld id="{495562DE-B93B-4FA5-ACB5-9EF3421E072B}" type="datetime8">
              <a:rPr lang="en-US" smtClean="0">
                <a:solidFill>
                  <a:prstClr val="black"/>
                </a:solidFill>
              </a:rPr>
              <a:pPr/>
              <a:t>2/19/2015 2:20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881350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smtClean="0"/>
              <a:t>21</a:t>
            </a:fld>
            <a:endParaRPr lang="en-US"/>
          </a:p>
        </p:txBody>
      </p:sp>
    </p:spTree>
    <p:extLst>
      <p:ext uri="{BB962C8B-B14F-4D97-AF65-F5344CB8AC3E}">
        <p14:creationId xmlns:p14="http://schemas.microsoft.com/office/powerpoint/2010/main" val="428954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Date Placeholder 9"/>
          <p:cNvSpPr>
            <a:spLocks noGrp="1"/>
          </p:cNvSpPr>
          <p:nvPr>
            <p:ph type="dt" idx="13"/>
          </p:nvPr>
        </p:nvSpPr>
        <p:spPr/>
        <p:txBody>
          <a:bodyPr/>
          <a:lstStyle/>
          <a:p>
            <a:fld id="{495562DE-B93B-4FA5-ACB5-9EF3421E072B}" type="datetime8">
              <a:rPr lang="en-US" smtClean="0">
                <a:solidFill>
                  <a:prstClr val="black"/>
                </a:solidFill>
              </a:rPr>
              <a:pPr/>
              <a:t>2/19/2015 2:20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0662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0F0081-C2FA-4321-99BE-E50E68E72943}"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628408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smtClean="0"/>
              <a:t>25</a:t>
            </a:fld>
            <a:endParaRPr lang="en-US"/>
          </a:p>
        </p:txBody>
      </p:sp>
    </p:spTree>
    <p:extLst>
      <p:ext uri="{BB962C8B-B14F-4D97-AF65-F5344CB8AC3E}">
        <p14:creationId xmlns:p14="http://schemas.microsoft.com/office/powerpoint/2010/main" val="2072805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smtClean="0"/>
              <a:t>26</a:t>
            </a:fld>
            <a:endParaRPr lang="en-US"/>
          </a:p>
        </p:txBody>
      </p:sp>
    </p:spTree>
    <p:extLst>
      <p:ext uri="{BB962C8B-B14F-4D97-AF65-F5344CB8AC3E}">
        <p14:creationId xmlns:p14="http://schemas.microsoft.com/office/powerpoint/2010/main" val="3541535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DBF71D-5083-46B6-8BCD-6B41AC24A808}" type="slidenum">
              <a:rPr lang="en-CA">
                <a:solidFill>
                  <a:prstClr val="black"/>
                </a:solidFill>
              </a:rPr>
              <a:pPr/>
              <a:t>27</a:t>
            </a:fld>
            <a:endParaRPr lang="en-CA">
              <a:solidFill>
                <a:prstClr val="black"/>
              </a:solidFill>
            </a:endParaRPr>
          </a:p>
        </p:txBody>
      </p:sp>
      <p:sp>
        <p:nvSpPr>
          <p:cNvPr id="409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a:p>
        </p:txBody>
      </p:sp>
    </p:spTree>
    <p:extLst>
      <p:ext uri="{BB962C8B-B14F-4D97-AF65-F5344CB8AC3E}">
        <p14:creationId xmlns:p14="http://schemas.microsoft.com/office/powerpoint/2010/main" val="2454049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DBF71D-5083-46B6-8BCD-6B41AC24A808}" type="slidenum">
              <a:rPr lang="en-CA">
                <a:solidFill>
                  <a:prstClr val="black"/>
                </a:solidFill>
              </a:rPr>
              <a:pPr/>
              <a:t>28</a:t>
            </a:fld>
            <a:endParaRPr lang="en-CA">
              <a:solidFill>
                <a:prstClr val="black"/>
              </a:solidFill>
            </a:endParaRPr>
          </a:p>
        </p:txBody>
      </p:sp>
      <p:sp>
        <p:nvSpPr>
          <p:cNvPr id="409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dirty="0"/>
          </a:p>
        </p:txBody>
      </p:sp>
    </p:spTree>
    <p:extLst>
      <p:ext uri="{BB962C8B-B14F-4D97-AF65-F5344CB8AC3E}">
        <p14:creationId xmlns:p14="http://schemas.microsoft.com/office/powerpoint/2010/main" val="2671648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DBF71D-5083-46B6-8BCD-6B41AC24A808}" type="slidenum">
              <a:rPr lang="en-CA">
                <a:solidFill>
                  <a:prstClr val="black"/>
                </a:solidFill>
              </a:rPr>
              <a:pPr/>
              <a:t>29</a:t>
            </a:fld>
            <a:endParaRPr lang="en-CA">
              <a:solidFill>
                <a:prstClr val="black"/>
              </a:solidFill>
            </a:endParaRPr>
          </a:p>
        </p:txBody>
      </p:sp>
      <p:sp>
        <p:nvSpPr>
          <p:cNvPr id="409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dirty="0"/>
          </a:p>
        </p:txBody>
      </p:sp>
    </p:spTree>
    <p:extLst>
      <p:ext uri="{BB962C8B-B14F-4D97-AF65-F5344CB8AC3E}">
        <p14:creationId xmlns:p14="http://schemas.microsoft.com/office/powerpoint/2010/main" val="847630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DBF71D-5083-46B6-8BCD-6B41AC24A808}" type="slidenum">
              <a:rPr lang="en-CA">
                <a:solidFill>
                  <a:prstClr val="black"/>
                </a:solidFill>
              </a:rPr>
              <a:pPr/>
              <a:t>30</a:t>
            </a:fld>
            <a:endParaRPr lang="en-CA">
              <a:solidFill>
                <a:prstClr val="black"/>
              </a:solidFill>
            </a:endParaRPr>
          </a:p>
        </p:txBody>
      </p:sp>
      <p:sp>
        <p:nvSpPr>
          <p:cNvPr id="409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dirty="0"/>
          </a:p>
        </p:txBody>
      </p:sp>
    </p:spTree>
    <p:extLst>
      <p:ext uri="{BB962C8B-B14F-4D97-AF65-F5344CB8AC3E}">
        <p14:creationId xmlns:p14="http://schemas.microsoft.com/office/powerpoint/2010/main" val="1733592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DBF71D-5083-46B6-8BCD-6B41AC24A808}" type="slidenum">
              <a:rPr lang="en-CA">
                <a:solidFill>
                  <a:prstClr val="black"/>
                </a:solidFill>
              </a:rPr>
              <a:pPr/>
              <a:t>31</a:t>
            </a:fld>
            <a:endParaRPr lang="en-CA">
              <a:solidFill>
                <a:prstClr val="black"/>
              </a:solidFill>
            </a:endParaRPr>
          </a:p>
        </p:txBody>
      </p:sp>
      <p:sp>
        <p:nvSpPr>
          <p:cNvPr id="409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dirty="0"/>
          </a:p>
        </p:txBody>
      </p:sp>
    </p:spTree>
    <p:extLst>
      <p:ext uri="{BB962C8B-B14F-4D97-AF65-F5344CB8AC3E}">
        <p14:creationId xmlns:p14="http://schemas.microsoft.com/office/powerpoint/2010/main" val="97991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Date Placeholder 9"/>
          <p:cNvSpPr>
            <a:spLocks noGrp="1"/>
          </p:cNvSpPr>
          <p:nvPr>
            <p:ph type="dt" idx="13"/>
          </p:nvPr>
        </p:nvSpPr>
        <p:spPr/>
        <p:txBody>
          <a:bodyPr/>
          <a:lstStyle/>
          <a:p>
            <a:fld id="{495562DE-B93B-4FA5-ACB5-9EF3421E072B}" type="datetime8">
              <a:rPr lang="en-US" smtClean="0">
                <a:solidFill>
                  <a:prstClr val="black"/>
                </a:solidFill>
              </a:rPr>
              <a:pPr/>
              <a:t>2/19/2015 2:20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512338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DBF71D-5083-46B6-8BCD-6B41AC24A808}" type="slidenum">
              <a:rPr lang="en-CA">
                <a:solidFill>
                  <a:prstClr val="black"/>
                </a:solidFill>
              </a:rPr>
              <a:pPr/>
              <a:t>32</a:t>
            </a:fld>
            <a:endParaRPr lang="en-CA">
              <a:solidFill>
                <a:prstClr val="black"/>
              </a:solidFill>
            </a:endParaRPr>
          </a:p>
        </p:txBody>
      </p:sp>
      <p:sp>
        <p:nvSpPr>
          <p:cNvPr id="409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dirty="0"/>
          </a:p>
        </p:txBody>
      </p:sp>
    </p:spTree>
    <p:extLst>
      <p:ext uri="{BB962C8B-B14F-4D97-AF65-F5344CB8AC3E}">
        <p14:creationId xmlns:p14="http://schemas.microsoft.com/office/powerpoint/2010/main" val="445958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DBF71D-5083-46B6-8BCD-6B41AC24A808}" type="slidenum">
              <a:rPr lang="en-CA">
                <a:solidFill>
                  <a:prstClr val="black"/>
                </a:solidFill>
              </a:rPr>
              <a:pPr/>
              <a:t>33</a:t>
            </a:fld>
            <a:endParaRPr lang="en-CA">
              <a:solidFill>
                <a:prstClr val="black"/>
              </a:solidFill>
            </a:endParaRPr>
          </a:p>
        </p:txBody>
      </p:sp>
      <p:sp>
        <p:nvSpPr>
          <p:cNvPr id="409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dirty="0"/>
          </a:p>
        </p:txBody>
      </p:sp>
    </p:spTree>
    <p:extLst>
      <p:ext uri="{BB962C8B-B14F-4D97-AF65-F5344CB8AC3E}">
        <p14:creationId xmlns:p14="http://schemas.microsoft.com/office/powerpoint/2010/main" val="1588957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DBF71D-5083-46B6-8BCD-6B41AC24A808}" type="slidenum">
              <a:rPr lang="en-CA">
                <a:solidFill>
                  <a:prstClr val="black"/>
                </a:solidFill>
              </a:rPr>
              <a:pPr/>
              <a:t>34</a:t>
            </a:fld>
            <a:endParaRPr lang="en-CA">
              <a:solidFill>
                <a:prstClr val="black"/>
              </a:solidFill>
            </a:endParaRPr>
          </a:p>
        </p:txBody>
      </p:sp>
      <p:sp>
        <p:nvSpPr>
          <p:cNvPr id="409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dirty="0"/>
          </a:p>
        </p:txBody>
      </p:sp>
    </p:spTree>
    <p:extLst>
      <p:ext uri="{BB962C8B-B14F-4D97-AF65-F5344CB8AC3E}">
        <p14:creationId xmlns:p14="http://schemas.microsoft.com/office/powerpoint/2010/main" val="3771774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DBF71D-5083-46B6-8BCD-6B41AC24A808}" type="slidenum">
              <a:rPr lang="en-CA">
                <a:solidFill>
                  <a:prstClr val="black"/>
                </a:solidFill>
              </a:rPr>
              <a:pPr/>
              <a:t>35</a:t>
            </a:fld>
            <a:endParaRPr lang="en-CA">
              <a:solidFill>
                <a:prstClr val="black"/>
              </a:solidFill>
            </a:endParaRPr>
          </a:p>
        </p:txBody>
      </p:sp>
      <p:sp>
        <p:nvSpPr>
          <p:cNvPr id="409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dirty="0"/>
          </a:p>
        </p:txBody>
      </p:sp>
    </p:spTree>
    <p:extLst>
      <p:ext uri="{BB962C8B-B14F-4D97-AF65-F5344CB8AC3E}">
        <p14:creationId xmlns:p14="http://schemas.microsoft.com/office/powerpoint/2010/main" val="1405842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DBF71D-5083-46B6-8BCD-6B41AC24A808}" type="slidenum">
              <a:rPr lang="en-CA">
                <a:solidFill>
                  <a:prstClr val="black"/>
                </a:solidFill>
              </a:rPr>
              <a:pPr/>
              <a:t>36</a:t>
            </a:fld>
            <a:endParaRPr lang="en-CA">
              <a:solidFill>
                <a:prstClr val="black"/>
              </a:solidFill>
            </a:endParaRPr>
          </a:p>
        </p:txBody>
      </p:sp>
      <p:sp>
        <p:nvSpPr>
          <p:cNvPr id="409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dirty="0"/>
          </a:p>
        </p:txBody>
      </p:sp>
    </p:spTree>
    <p:extLst>
      <p:ext uri="{BB962C8B-B14F-4D97-AF65-F5344CB8AC3E}">
        <p14:creationId xmlns:p14="http://schemas.microsoft.com/office/powerpoint/2010/main" val="3591794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smtClean="0"/>
              <a:t>37</a:t>
            </a:fld>
            <a:endParaRPr lang="en-US"/>
          </a:p>
        </p:txBody>
      </p:sp>
    </p:spTree>
    <p:extLst>
      <p:ext uri="{BB962C8B-B14F-4D97-AF65-F5344CB8AC3E}">
        <p14:creationId xmlns:p14="http://schemas.microsoft.com/office/powerpoint/2010/main" val="3814609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BFB859-B197-4B01-92A0-1CFD8F212CBD}" type="slidenum">
              <a:rPr lang="en-CA" altLang="en-US">
                <a:solidFill>
                  <a:prstClr val="black"/>
                </a:solidFill>
              </a:rPr>
              <a:pPr/>
              <a:t>38</a:t>
            </a:fld>
            <a:endParaRPr lang="en-CA" altLang="en-US">
              <a:solidFill>
                <a:prstClr val="black"/>
              </a:solidFill>
            </a:endParaRPr>
          </a:p>
        </p:txBody>
      </p:sp>
      <p:sp>
        <p:nvSpPr>
          <p:cNvPr id="4915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altLang="en-US" dirty="0"/>
          </a:p>
        </p:txBody>
      </p:sp>
    </p:spTree>
    <p:extLst>
      <p:ext uri="{BB962C8B-B14F-4D97-AF65-F5344CB8AC3E}">
        <p14:creationId xmlns:p14="http://schemas.microsoft.com/office/powerpoint/2010/main" val="54747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0B299D1-F236-4439-BC29-407AD0EF8F10}" type="slidenum">
              <a:rPr lang="uk-UA" smtClean="0">
                <a:solidFill>
                  <a:prstClr val="black"/>
                </a:solidFill>
              </a:rPr>
              <a:pPr/>
              <a:t>41</a:t>
            </a:fld>
            <a:endParaRPr lang="uk-UA">
              <a:solidFill>
                <a:prstClr val="black"/>
              </a:solidFill>
            </a:endParaRPr>
          </a:p>
        </p:txBody>
      </p:sp>
    </p:spTree>
    <p:extLst>
      <p:ext uri="{BB962C8B-B14F-4D97-AF65-F5344CB8AC3E}">
        <p14:creationId xmlns:p14="http://schemas.microsoft.com/office/powerpoint/2010/main" val="2752233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0B299D1-F236-4439-BC29-407AD0EF8F10}" type="slidenum">
              <a:rPr lang="uk-UA" smtClean="0">
                <a:solidFill>
                  <a:prstClr val="black"/>
                </a:solidFill>
              </a:rPr>
              <a:pPr/>
              <a:t>42</a:t>
            </a:fld>
            <a:endParaRPr lang="uk-UA">
              <a:solidFill>
                <a:prstClr val="black"/>
              </a:solidFill>
            </a:endParaRPr>
          </a:p>
        </p:txBody>
      </p:sp>
    </p:spTree>
    <p:extLst>
      <p:ext uri="{BB962C8B-B14F-4D97-AF65-F5344CB8AC3E}">
        <p14:creationId xmlns:p14="http://schemas.microsoft.com/office/powerpoint/2010/main" val="2877692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60B299D1-F236-4439-BC29-407AD0EF8F10}" type="slidenum">
              <a:rPr lang="uk-UA" smtClean="0">
                <a:solidFill>
                  <a:prstClr val="black"/>
                </a:solidFill>
              </a:rPr>
              <a:pPr/>
              <a:t>43</a:t>
            </a:fld>
            <a:endParaRPr lang="uk-UA">
              <a:solidFill>
                <a:prstClr val="black"/>
              </a:solidFill>
            </a:endParaRPr>
          </a:p>
        </p:txBody>
      </p:sp>
    </p:spTree>
    <p:extLst>
      <p:ext uri="{BB962C8B-B14F-4D97-AF65-F5344CB8AC3E}">
        <p14:creationId xmlns:p14="http://schemas.microsoft.com/office/powerpoint/2010/main" val="332145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Date Placeholder 9"/>
          <p:cNvSpPr>
            <a:spLocks noGrp="1"/>
          </p:cNvSpPr>
          <p:nvPr>
            <p:ph type="dt" idx="13"/>
          </p:nvPr>
        </p:nvSpPr>
        <p:spPr/>
        <p:txBody>
          <a:bodyPr/>
          <a:lstStyle/>
          <a:p>
            <a:fld id="{495562DE-B93B-4FA5-ACB5-9EF3421E072B}" type="datetime8">
              <a:rPr lang="en-US" smtClean="0">
                <a:solidFill>
                  <a:prstClr val="black"/>
                </a:solidFill>
              </a:rPr>
              <a:pPr/>
              <a:t>2/19/2015 2:20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389381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0B299D1-F236-4439-BC29-407AD0EF8F10}" type="slidenum">
              <a:rPr lang="uk-UA" smtClean="0">
                <a:solidFill>
                  <a:prstClr val="black"/>
                </a:solidFill>
              </a:rPr>
              <a:pPr/>
              <a:t>44</a:t>
            </a:fld>
            <a:endParaRPr lang="uk-UA">
              <a:solidFill>
                <a:prstClr val="black"/>
              </a:solidFill>
            </a:endParaRPr>
          </a:p>
        </p:txBody>
      </p:sp>
    </p:spTree>
    <p:extLst>
      <p:ext uri="{BB962C8B-B14F-4D97-AF65-F5344CB8AC3E}">
        <p14:creationId xmlns:p14="http://schemas.microsoft.com/office/powerpoint/2010/main" val="2087459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D1014F-354D-4978-802B-17BD20FA1F5F}" type="slidenum">
              <a:rPr lang="en-CA" altLang="en-US">
                <a:solidFill>
                  <a:prstClr val="black"/>
                </a:solidFill>
              </a:rPr>
              <a:pPr/>
              <a:t>45</a:t>
            </a:fld>
            <a:endParaRPr lang="en-CA" altLang="en-US">
              <a:solidFill>
                <a:prstClr val="black"/>
              </a:solidFill>
            </a:endParaRPr>
          </a:p>
        </p:txBody>
      </p:sp>
      <p:sp>
        <p:nvSpPr>
          <p:cNvPr id="5427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57379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14B74B-9A1B-45A7-B2AA-6358C7B1D281}" type="slidenum">
              <a:rPr lang="en-CA" altLang="en-US">
                <a:solidFill>
                  <a:prstClr val="black"/>
                </a:solidFill>
              </a:rPr>
              <a:pPr/>
              <a:t>46</a:t>
            </a:fld>
            <a:endParaRPr lang="en-CA" altLang="en-US">
              <a:solidFill>
                <a:prstClr val="black"/>
              </a:solidFill>
            </a:endParaRPr>
          </a:p>
        </p:txBody>
      </p:sp>
      <p:sp>
        <p:nvSpPr>
          <p:cNvPr id="573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p>
            <a:pPr marL="215900" eaLnBrk="1">
              <a:lnSpc>
                <a:spcPct val="94000"/>
              </a:lnSpc>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lang="en-CA" altLang="en-US"/>
          </a:p>
        </p:txBody>
      </p:sp>
    </p:spTree>
    <p:extLst>
      <p:ext uri="{BB962C8B-B14F-4D97-AF65-F5344CB8AC3E}">
        <p14:creationId xmlns:p14="http://schemas.microsoft.com/office/powerpoint/2010/main" val="486362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smtClean="0"/>
              <a:t>47</a:t>
            </a:fld>
            <a:endParaRPr lang="en-US"/>
          </a:p>
        </p:txBody>
      </p:sp>
    </p:spTree>
    <p:extLst>
      <p:ext uri="{BB962C8B-B14F-4D97-AF65-F5344CB8AC3E}">
        <p14:creationId xmlns:p14="http://schemas.microsoft.com/office/powerpoint/2010/main" val="481650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EA2A49B-2C11-4E6D-80E9-A696A88B5E38}" type="slidenum">
              <a:rPr lang="en-US">
                <a:solidFill>
                  <a:prstClr val="black"/>
                </a:solidFill>
              </a:rPr>
              <a:pPr/>
              <a:t>48</a:t>
            </a:fld>
            <a:endParaRPr lang="en-US">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321984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981029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500"/>
              </a:spcBef>
              <a:buFontTx/>
              <a:buChar char="-"/>
            </a:pPr>
            <a:endParaRPr lang="en-US" dirty="0"/>
          </a:p>
        </p:txBody>
      </p:sp>
      <p:sp>
        <p:nvSpPr>
          <p:cNvPr id="4" name="Slide Number Placeholder 3"/>
          <p:cNvSpPr>
            <a:spLocks noGrp="1"/>
          </p:cNvSpPr>
          <p:nvPr>
            <p:ph type="sldNum" sz="quarter" idx="10"/>
          </p:nvPr>
        </p:nvSpPr>
        <p:spPr/>
        <p:txBody>
          <a:bodyPr/>
          <a:lstStyle/>
          <a:p>
            <a:fld id="{811FAE85-20FE-844F-9354-E6E61F84E3F4}"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72713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3354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FD82E0-B227-481F-BD11-9CA91E21C8A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2139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smtClean="0"/>
              <a:t>7</a:t>
            </a:fld>
            <a:endParaRPr lang="en-US"/>
          </a:p>
        </p:txBody>
      </p:sp>
    </p:spTree>
    <p:extLst>
      <p:ext uri="{BB962C8B-B14F-4D97-AF65-F5344CB8AC3E}">
        <p14:creationId xmlns:p14="http://schemas.microsoft.com/office/powerpoint/2010/main" val="354121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0F0081-C2FA-4321-99BE-E50E68E72943}"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122161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D3DF7-B070-49FD-8C0B-315275581897}" type="slidenum">
              <a:rPr lang="en-US" smtClean="0"/>
              <a:t>9</a:t>
            </a:fld>
            <a:endParaRPr lang="en-US"/>
          </a:p>
        </p:txBody>
      </p:sp>
    </p:spTree>
    <p:extLst>
      <p:ext uri="{BB962C8B-B14F-4D97-AF65-F5344CB8AC3E}">
        <p14:creationId xmlns:p14="http://schemas.microsoft.com/office/powerpoint/2010/main" val="277884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3.emf"/><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CE0A69-2E4E-4A63-86AC-9CE3F2E345C6}"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279181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E0A69-2E4E-4A63-86AC-9CE3F2E345C6}"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20110934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terior1a">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11309"/>
            <a:ext cx="12192000" cy="4869877"/>
          </a:xfrm>
          <a:prstGeom prst="rect">
            <a:avLst/>
          </a:prstGeom>
        </p:spPr>
        <p:txBody>
          <a:bodyPr lIns="182880" tIns="182880" rIns="182880" bIns="182880"/>
          <a:lstStyle>
            <a:lvl1pPr>
              <a:spcBef>
                <a:spcPts val="1333"/>
              </a:spcBef>
              <a:defRPr sz="2400">
                <a:solidFill>
                  <a:srgbClr val="FFFFFF"/>
                </a:solidFill>
                <a:latin typeface="Segoe UI"/>
                <a:cs typeface="Segoe UI"/>
              </a:defRPr>
            </a:lvl1pPr>
            <a:lvl2pPr>
              <a:spcBef>
                <a:spcPts val="1333"/>
              </a:spcBef>
              <a:defRPr sz="2133">
                <a:solidFill>
                  <a:srgbClr val="FFFFFF"/>
                </a:solidFill>
                <a:latin typeface="Segoe UI"/>
                <a:cs typeface="Segoe UI"/>
              </a:defRPr>
            </a:lvl2pPr>
            <a:lvl3pPr>
              <a:spcBef>
                <a:spcPts val="1333"/>
              </a:spcBef>
              <a:defRPr sz="1867">
                <a:solidFill>
                  <a:srgbClr val="FFFFFF"/>
                </a:solidFill>
                <a:latin typeface="Segoe UI"/>
                <a:cs typeface="Segoe UI"/>
              </a:defRPr>
            </a:lvl3pPr>
            <a:lvl4pPr>
              <a:spcBef>
                <a:spcPts val="1333"/>
              </a:spcBef>
              <a:defRPr sz="1600">
                <a:solidFill>
                  <a:srgbClr val="FFFFFF"/>
                </a:solidFill>
                <a:latin typeface="Segoe UI"/>
                <a:cs typeface="Segoe UI"/>
              </a:defRPr>
            </a:lvl4pPr>
            <a:lvl5pPr>
              <a:spcBef>
                <a:spcPts val="1333"/>
              </a:spcBef>
              <a:defRPr sz="1333">
                <a:solidFill>
                  <a:srgbClr val="FFFFFF"/>
                </a:solidFill>
                <a:latin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316575" y="-7891"/>
            <a:ext cx="10058400" cy="1219200"/>
          </a:xfrm>
          <a:prstGeom prst="rect">
            <a:avLst/>
          </a:prstGeom>
        </p:spPr>
        <p:txBody>
          <a:bodyPr lIns="91440" tIns="91440" bIns="91440" anchor="ctr"/>
          <a:lstStyle>
            <a:lvl1pPr algn="l">
              <a:defRPr sz="4400">
                <a:solidFill>
                  <a:srgbClr val="FFFFFF"/>
                </a:solidFill>
                <a:latin typeface="Calibri Light" panose="020F0302020204030204" pitchFamily="34" charset="0"/>
                <a:cs typeface="Segoe UI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487852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terior3">
    <p:spTree>
      <p:nvGrpSpPr>
        <p:cNvPr id="1" name=""/>
        <p:cNvGrpSpPr/>
        <p:nvPr/>
      </p:nvGrpSpPr>
      <p:grpSpPr>
        <a:xfrm>
          <a:off x="0" y="0"/>
          <a:ext cx="0" cy="0"/>
          <a:chOff x="0" y="0"/>
          <a:chExt cx="0" cy="0"/>
        </a:xfrm>
      </p:grpSpPr>
      <p:sp>
        <p:nvSpPr>
          <p:cNvPr id="15" name="Content Placeholder 2"/>
          <p:cNvSpPr>
            <a:spLocks noGrp="1"/>
          </p:cNvSpPr>
          <p:nvPr>
            <p:ph idx="1"/>
          </p:nvPr>
        </p:nvSpPr>
        <p:spPr>
          <a:xfrm>
            <a:off x="0" y="1211309"/>
            <a:ext cx="6094811" cy="4869877"/>
          </a:xfrm>
          <a:prstGeom prst="rect">
            <a:avLst/>
          </a:prstGeom>
        </p:spPr>
        <p:txBody>
          <a:bodyPr lIns="182880" tIns="182880" rIns="182880" bIns="182880"/>
          <a:lstStyle>
            <a:lvl1pPr>
              <a:spcBef>
                <a:spcPts val="1333"/>
              </a:spcBef>
              <a:defRPr sz="2400">
                <a:solidFill>
                  <a:srgbClr val="FFFFFF"/>
                </a:solidFill>
                <a:latin typeface="Segoe UI"/>
                <a:cs typeface="Segoe UI"/>
              </a:defRPr>
            </a:lvl1pPr>
            <a:lvl2pPr>
              <a:spcBef>
                <a:spcPts val="1333"/>
              </a:spcBef>
              <a:defRPr sz="2133">
                <a:solidFill>
                  <a:srgbClr val="FFFFFF"/>
                </a:solidFill>
                <a:latin typeface="Segoe UI"/>
                <a:cs typeface="Segoe UI"/>
              </a:defRPr>
            </a:lvl2pPr>
            <a:lvl3pPr>
              <a:spcBef>
                <a:spcPts val="1333"/>
              </a:spcBef>
              <a:defRPr sz="1867">
                <a:solidFill>
                  <a:srgbClr val="FFFFFF"/>
                </a:solidFill>
                <a:latin typeface="Segoe UI"/>
                <a:cs typeface="Segoe UI"/>
              </a:defRPr>
            </a:lvl3pPr>
            <a:lvl4pPr>
              <a:spcBef>
                <a:spcPts val="1333"/>
              </a:spcBef>
              <a:defRPr sz="1600">
                <a:solidFill>
                  <a:srgbClr val="FFFFFF"/>
                </a:solidFill>
                <a:latin typeface="Segoe UI"/>
                <a:cs typeface="Segoe UI"/>
              </a:defRPr>
            </a:lvl4pPr>
            <a:lvl5pPr>
              <a:spcBef>
                <a:spcPts val="1333"/>
              </a:spcBef>
              <a:defRPr sz="1333">
                <a:solidFill>
                  <a:srgbClr val="FFFFFF"/>
                </a:solidFill>
                <a:latin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272684" y="-576"/>
            <a:ext cx="10058400" cy="1219200"/>
          </a:xfrm>
          <a:prstGeom prst="rect">
            <a:avLst/>
          </a:prstGeom>
        </p:spPr>
        <p:txBody>
          <a:bodyPr lIns="91440" tIns="91440" bIns="91440" anchor="ctr"/>
          <a:lstStyle>
            <a:lvl1pPr algn="l">
              <a:defRPr sz="4400">
                <a:solidFill>
                  <a:srgbClr val="FFFFFF"/>
                </a:solidFill>
                <a:latin typeface="Calibri Light" panose="020F0302020204030204" pitchFamily="34" charset="0"/>
                <a:cs typeface="Segoe UI Light"/>
              </a:defRPr>
            </a:lvl1pPr>
          </a:lstStyle>
          <a:p>
            <a:r>
              <a:rPr lang="en-US" dirty="0" smtClean="0"/>
              <a:t>Click to edit Master title style</a:t>
            </a:r>
            <a:endParaRPr lang="en-US" dirty="0"/>
          </a:p>
        </p:txBody>
      </p:sp>
      <p:sp>
        <p:nvSpPr>
          <p:cNvPr id="22" name="Content Placeholder 2"/>
          <p:cNvSpPr>
            <a:spLocks noGrp="1"/>
          </p:cNvSpPr>
          <p:nvPr>
            <p:ph idx="10"/>
          </p:nvPr>
        </p:nvSpPr>
        <p:spPr>
          <a:xfrm>
            <a:off x="6097189" y="1211309"/>
            <a:ext cx="6094811" cy="4869877"/>
          </a:xfrm>
          <a:prstGeom prst="rect">
            <a:avLst/>
          </a:prstGeom>
        </p:spPr>
        <p:txBody>
          <a:bodyPr lIns="182880" tIns="182880" rIns="182880" bIns="182880"/>
          <a:lstStyle>
            <a:lvl1pPr>
              <a:spcBef>
                <a:spcPts val="1333"/>
              </a:spcBef>
              <a:defRPr sz="2400">
                <a:solidFill>
                  <a:srgbClr val="FFFFFF"/>
                </a:solidFill>
                <a:latin typeface="Segoe UI"/>
                <a:cs typeface="Segoe UI"/>
              </a:defRPr>
            </a:lvl1pPr>
            <a:lvl2pPr>
              <a:spcBef>
                <a:spcPts val="1333"/>
              </a:spcBef>
              <a:defRPr sz="2133">
                <a:solidFill>
                  <a:srgbClr val="FFFFFF"/>
                </a:solidFill>
                <a:latin typeface="Segoe UI"/>
                <a:cs typeface="Segoe UI"/>
              </a:defRPr>
            </a:lvl2pPr>
            <a:lvl3pPr>
              <a:spcBef>
                <a:spcPts val="1333"/>
              </a:spcBef>
              <a:defRPr sz="1867">
                <a:solidFill>
                  <a:srgbClr val="FFFFFF"/>
                </a:solidFill>
                <a:latin typeface="Segoe UI"/>
                <a:cs typeface="Segoe UI"/>
              </a:defRPr>
            </a:lvl3pPr>
            <a:lvl4pPr>
              <a:spcBef>
                <a:spcPts val="1333"/>
              </a:spcBef>
              <a:defRPr sz="1600">
                <a:solidFill>
                  <a:srgbClr val="FFFFFF"/>
                </a:solidFill>
                <a:latin typeface="Segoe UI"/>
                <a:cs typeface="Segoe UI"/>
              </a:defRPr>
            </a:lvl4pPr>
            <a:lvl5pPr>
              <a:spcBef>
                <a:spcPts val="1333"/>
              </a:spcBef>
              <a:defRPr sz="1333">
                <a:solidFill>
                  <a:srgbClr val="FFFFFF"/>
                </a:solidFill>
                <a:latin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343515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DA Slide- Do Not Alter">
    <p:spTree>
      <p:nvGrpSpPr>
        <p:cNvPr id="1" name=""/>
        <p:cNvGrpSpPr/>
        <p:nvPr/>
      </p:nvGrpSpPr>
      <p:grpSpPr>
        <a:xfrm>
          <a:off x="0" y="0"/>
          <a:ext cx="0" cy="0"/>
          <a:chOff x="0" y="0"/>
          <a:chExt cx="0" cy="0"/>
        </a:xfrm>
      </p:grpSpPr>
      <p:sp>
        <p:nvSpPr>
          <p:cNvPr id="35" name="Title 1"/>
          <p:cNvSpPr>
            <a:spLocks noGrp="1"/>
          </p:cNvSpPr>
          <p:nvPr>
            <p:ph type="title"/>
          </p:nvPr>
        </p:nvSpPr>
        <p:spPr>
          <a:xfrm>
            <a:off x="258054" y="7315"/>
            <a:ext cx="10058400" cy="1219200"/>
          </a:xfrm>
          <a:prstGeom prst="rect">
            <a:avLst/>
          </a:prstGeom>
        </p:spPr>
        <p:txBody>
          <a:bodyPr lIns="91440" tIns="91440" bIns="91440" anchor="ctr"/>
          <a:lstStyle>
            <a:lvl1pPr algn="l">
              <a:defRPr sz="3333">
                <a:solidFill>
                  <a:srgbClr val="FFFFFF"/>
                </a:solidFill>
                <a:latin typeface="Segoe UI Light"/>
                <a:cs typeface="Segoe UI Light"/>
              </a:defRPr>
            </a:lvl1pPr>
          </a:lstStyle>
          <a:p>
            <a:r>
              <a:rPr lang="en-US" dirty="0" smtClean="0"/>
              <a:t>Click to edit Master title style</a:t>
            </a:r>
            <a:endParaRPr lang="en-US" dirty="0"/>
          </a:p>
        </p:txBody>
      </p:sp>
      <p:sp>
        <p:nvSpPr>
          <p:cNvPr id="68" name="Rectangle 67"/>
          <p:cNvSpPr/>
          <p:nvPr userDrawn="1"/>
        </p:nvSpPr>
        <p:spPr>
          <a:xfrm>
            <a:off x="7314788" y="3646577"/>
            <a:ext cx="2438400" cy="2438400"/>
          </a:xfrm>
          <a:prstGeom prst="rect">
            <a:avLst/>
          </a:prstGeom>
          <a:solidFill>
            <a:schemeClr val="accent3"/>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609585"/>
            <a:endParaRPr lang="en-US" sz="2000" dirty="0" smtClean="0">
              <a:solidFill>
                <a:srgbClr val="FFFFFF"/>
              </a:solidFill>
              <a:cs typeface="Segoe UI"/>
            </a:endParaRPr>
          </a:p>
        </p:txBody>
      </p:sp>
      <p:sp>
        <p:nvSpPr>
          <p:cNvPr id="71" name="Rectangle 70"/>
          <p:cNvSpPr>
            <a:spLocks noChangeAspect="1"/>
          </p:cNvSpPr>
          <p:nvPr userDrawn="1"/>
        </p:nvSpPr>
        <p:spPr>
          <a:xfrm>
            <a:off x="4874051" y="3646577"/>
            <a:ext cx="2438400" cy="2438400"/>
          </a:xfrm>
          <a:prstGeom prst="rect">
            <a:avLst/>
          </a:prstGeom>
          <a:solidFill>
            <a:schemeClr val="accent2"/>
          </a:solidFill>
          <a:ln>
            <a:noFill/>
          </a:ln>
          <a:effectLst/>
        </p:spPr>
        <p:style>
          <a:lnRef idx="2">
            <a:schemeClr val="accent2"/>
          </a:lnRef>
          <a:fillRef idx="1">
            <a:schemeClr val="lt1"/>
          </a:fillRef>
          <a:effectRef idx="0">
            <a:schemeClr val="accent2"/>
          </a:effectRef>
          <a:fontRef idx="minor">
            <a:schemeClr val="dk1"/>
          </a:fontRef>
        </p:style>
        <p:txBody>
          <a:bodyPr rtlCol="0" anchor="ctr"/>
          <a:lstStyle/>
          <a:p>
            <a:pPr algn="ctr" defTabSz="609585"/>
            <a:endParaRPr lang="en-US" sz="2000" dirty="0" smtClean="0">
              <a:solidFill>
                <a:srgbClr val="FFFFFE"/>
              </a:solidFill>
              <a:cs typeface="Segoe UI"/>
            </a:endParaRPr>
          </a:p>
        </p:txBody>
      </p:sp>
      <p:sp>
        <p:nvSpPr>
          <p:cNvPr id="74" name="Rectangle 73"/>
          <p:cNvSpPr>
            <a:spLocks/>
          </p:cNvSpPr>
          <p:nvPr userDrawn="1"/>
        </p:nvSpPr>
        <p:spPr>
          <a:xfrm>
            <a:off x="2433313" y="3646577"/>
            <a:ext cx="2438400" cy="2438400"/>
          </a:xfrm>
          <a:prstGeom prst="rect">
            <a:avLst/>
          </a:prstGeom>
          <a:solidFill>
            <a:schemeClr val="accent3">
              <a:lumMod val="5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defTabSz="609585"/>
            <a:endParaRPr lang="en-US" sz="2000" dirty="0" smtClean="0">
              <a:solidFill>
                <a:srgbClr val="FFFFFF"/>
              </a:solidFill>
              <a:cs typeface="Segoe UI"/>
            </a:endParaRPr>
          </a:p>
        </p:txBody>
      </p:sp>
      <p:sp>
        <p:nvSpPr>
          <p:cNvPr id="77" name="Rectangle 76"/>
          <p:cNvSpPr>
            <a:spLocks noChangeAspect="1"/>
          </p:cNvSpPr>
          <p:nvPr userDrawn="1"/>
        </p:nvSpPr>
        <p:spPr>
          <a:xfrm>
            <a:off x="0" y="3646577"/>
            <a:ext cx="2438400" cy="2438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000" dirty="0" smtClean="0">
              <a:solidFill>
                <a:srgbClr val="FFFFFF"/>
              </a:solidFill>
              <a:cs typeface="Segoe UI"/>
            </a:endParaRPr>
          </a:p>
        </p:txBody>
      </p:sp>
      <p:pic>
        <p:nvPicPr>
          <p:cNvPr id="80" name="Picture 79" descr="PhoneIcon.png"/>
          <p:cNvPicPr>
            <a:picLocks noChangeAspect="1"/>
          </p:cNvPicPr>
          <p:nvPr userDrawn="1"/>
        </p:nvPicPr>
        <p:blipFill>
          <a:blip r:embed="rId2"/>
          <a:stretch>
            <a:fillRect/>
          </a:stretch>
        </p:blipFill>
        <p:spPr>
          <a:xfrm>
            <a:off x="2433313" y="3646577"/>
            <a:ext cx="2438400" cy="2438400"/>
          </a:xfrm>
          <a:prstGeom prst="rect">
            <a:avLst/>
          </a:prstGeom>
        </p:spPr>
      </p:pic>
      <p:pic>
        <p:nvPicPr>
          <p:cNvPr id="81" name="Picture 80" descr="SocialMedia.png"/>
          <p:cNvPicPr>
            <a:picLocks noChangeAspect="1"/>
          </p:cNvPicPr>
          <p:nvPr userDrawn="1"/>
        </p:nvPicPr>
        <p:blipFill>
          <a:blip r:embed="rId3"/>
          <a:stretch>
            <a:fillRect/>
          </a:stretch>
        </p:blipFill>
        <p:spPr>
          <a:xfrm>
            <a:off x="0" y="3646577"/>
            <a:ext cx="2438400" cy="2438400"/>
          </a:xfrm>
          <a:prstGeom prst="rect">
            <a:avLst/>
          </a:prstGeom>
        </p:spPr>
      </p:pic>
      <p:pic>
        <p:nvPicPr>
          <p:cNvPr id="82" name="Picture 81" descr="TalkIcon.png"/>
          <p:cNvPicPr>
            <a:picLocks noChangeAspect="1"/>
          </p:cNvPicPr>
          <p:nvPr userDrawn="1"/>
        </p:nvPicPr>
        <p:blipFill>
          <a:blip r:embed="rId4"/>
          <a:stretch>
            <a:fillRect/>
          </a:stretch>
        </p:blipFill>
        <p:spPr>
          <a:xfrm>
            <a:off x="7314788" y="3646577"/>
            <a:ext cx="2438400" cy="2438400"/>
          </a:xfrm>
          <a:prstGeom prst="rect">
            <a:avLst/>
          </a:prstGeom>
        </p:spPr>
      </p:pic>
      <p:pic>
        <p:nvPicPr>
          <p:cNvPr id="83" name="Picture 82" descr="CameraIcon.png"/>
          <p:cNvPicPr>
            <a:picLocks noChangeAspect="1"/>
          </p:cNvPicPr>
          <p:nvPr userDrawn="1"/>
        </p:nvPicPr>
        <p:blipFill>
          <a:blip r:embed="rId5"/>
          <a:stretch>
            <a:fillRect/>
          </a:stretch>
        </p:blipFill>
        <p:spPr>
          <a:xfrm>
            <a:off x="4874051" y="3646577"/>
            <a:ext cx="2438400" cy="2438400"/>
          </a:xfrm>
          <a:prstGeom prst="rect">
            <a:avLst/>
          </a:prstGeom>
        </p:spPr>
      </p:pic>
    </p:spTree>
    <p:extLst>
      <p:ext uri="{BB962C8B-B14F-4D97-AF65-F5344CB8AC3E}">
        <p14:creationId xmlns:p14="http://schemas.microsoft.com/office/powerpoint/2010/main" val="102289000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11309"/>
            <a:ext cx="12192000" cy="4869877"/>
          </a:xfrm>
          <a:prstGeom prst="rect">
            <a:avLst/>
          </a:prstGeom>
        </p:spPr>
        <p:txBody>
          <a:bodyPr lIns="182880" tIns="182880" rIns="182880" bIns="182880"/>
          <a:lstStyle>
            <a:lvl1pPr>
              <a:spcBef>
                <a:spcPts val="1333"/>
              </a:spcBef>
              <a:defRPr sz="2400">
                <a:solidFill>
                  <a:srgbClr val="FFFFFF"/>
                </a:solidFill>
                <a:latin typeface="Segoe UI"/>
                <a:cs typeface="Segoe UI"/>
              </a:defRPr>
            </a:lvl1pPr>
            <a:lvl2pPr>
              <a:spcBef>
                <a:spcPts val="1333"/>
              </a:spcBef>
              <a:defRPr sz="2133">
                <a:solidFill>
                  <a:srgbClr val="FFFFFF"/>
                </a:solidFill>
                <a:latin typeface="Segoe UI"/>
                <a:cs typeface="Segoe UI"/>
              </a:defRPr>
            </a:lvl2pPr>
            <a:lvl3pPr>
              <a:spcBef>
                <a:spcPts val="1333"/>
              </a:spcBef>
              <a:defRPr sz="1867">
                <a:solidFill>
                  <a:srgbClr val="FFFFFF"/>
                </a:solidFill>
                <a:latin typeface="Segoe UI"/>
                <a:cs typeface="Segoe UI"/>
              </a:defRPr>
            </a:lvl3pPr>
            <a:lvl4pPr>
              <a:spcBef>
                <a:spcPts val="1333"/>
              </a:spcBef>
              <a:defRPr sz="1600">
                <a:solidFill>
                  <a:srgbClr val="FFFFFF"/>
                </a:solidFill>
                <a:latin typeface="Segoe UI"/>
                <a:cs typeface="Segoe UI"/>
              </a:defRPr>
            </a:lvl4pPr>
            <a:lvl5pPr>
              <a:spcBef>
                <a:spcPts val="1333"/>
              </a:spcBef>
              <a:defRPr sz="1333">
                <a:solidFill>
                  <a:srgbClr val="FFFFFF"/>
                </a:solidFill>
                <a:latin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360467" y="-12687"/>
            <a:ext cx="10058400" cy="1219200"/>
          </a:xfrm>
          <a:prstGeom prst="rect">
            <a:avLst/>
          </a:prstGeom>
        </p:spPr>
        <p:txBody>
          <a:bodyPr lIns="91440" tIns="91440" bIns="91440" anchor="ctr"/>
          <a:lstStyle>
            <a:lvl1pPr algn="l">
              <a:defRPr sz="4400">
                <a:solidFill>
                  <a:srgbClr val="FFFFFF"/>
                </a:solidFill>
                <a:latin typeface="Calibri Light" panose="020F0302020204030204" pitchFamily="34" charset="0"/>
                <a:cs typeface="Segoe UI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051920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70772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42416"/>
            <a:ext cx="10972801" cy="5285232"/>
          </a:xfrm>
          <a:prstGeom prst="rect">
            <a:avLst/>
          </a:prstGeom>
        </p:spPr>
        <p:txBody>
          <a:bodyPr>
            <a:normAutofit/>
          </a:bodyPr>
          <a:lstStyle>
            <a:lvl1pPr marL="274320" indent="-274320">
              <a:spcBef>
                <a:spcPts val="1200"/>
              </a:spcBef>
              <a:buClr>
                <a:schemeClr val="tx2">
                  <a:lumMod val="75000"/>
                </a:schemeClr>
              </a:buClr>
              <a:defRPr sz="2800"/>
            </a:lvl1pPr>
            <a:lvl2pPr marL="548640" indent="-274320">
              <a:spcBef>
                <a:spcPts val="600"/>
              </a:spcBef>
              <a:spcAft>
                <a:spcPts val="600"/>
              </a:spcAft>
              <a:defRPr sz="2400"/>
            </a:lvl2pPr>
            <a:lvl3pPr marL="822960" indent="-274320">
              <a:spcBef>
                <a:spcPts val="600"/>
              </a:spcBef>
              <a:spcAft>
                <a:spcPts val="600"/>
              </a:spcAft>
              <a:defRPr sz="2000"/>
            </a:lvl3pPr>
            <a:lvl4pPr marL="1097280" indent="-274320">
              <a:spcBef>
                <a:spcPts val="600"/>
              </a:spcBef>
              <a:spcAft>
                <a:spcPts val="600"/>
              </a:spcAft>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itle 3"/>
          <p:cNvSpPr>
            <a:spLocks noGrp="1"/>
          </p:cNvSpPr>
          <p:nvPr>
            <p:ph type="title"/>
          </p:nvPr>
        </p:nvSpPr>
        <p:spPr>
          <a:xfrm>
            <a:off x="609760" y="279400"/>
            <a:ext cx="10972482" cy="584200"/>
          </a:xfrm>
          <a:prstGeom prst="rect">
            <a:avLst/>
          </a:prstGeom>
        </p:spPr>
        <p:txBody>
          <a:bodyPr/>
          <a:lstStyle>
            <a:lvl1pPr>
              <a:defRPr sz="3500">
                <a:solidFill>
                  <a:schemeClr val="tx2">
                    <a:lumMod val="60000"/>
                    <a:lumOff val="40000"/>
                  </a:schemeClr>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0"/>
          </p:nvPr>
        </p:nvSpPr>
        <p:spPr>
          <a:xfrm>
            <a:off x="10343669" y="6473826"/>
            <a:ext cx="392215" cy="365125"/>
          </a:xfrm>
          <a:prstGeom prst="rect">
            <a:avLst/>
          </a:prstGeom>
        </p:spPr>
        <p:txBody>
          <a:bodyPr/>
          <a:lstStyle>
            <a:lvl1pPr>
              <a:defRPr/>
            </a:lvl1pPr>
          </a:lstStyle>
          <a:p>
            <a:pPr>
              <a:defRPr/>
            </a:pPr>
            <a:fld id="{719750CC-00D2-426A-B436-3B7E8D8E9CC0}" type="slidenum">
              <a:rPr lang="en-US"/>
              <a:pPr>
                <a:defRPr/>
              </a:pPr>
              <a:t>‹#›</a:t>
            </a:fld>
            <a:endParaRPr lang="en-US" dirty="0"/>
          </a:p>
        </p:txBody>
      </p:sp>
      <p:sp>
        <p:nvSpPr>
          <p:cNvPr id="6" name="Date Placeholder 4"/>
          <p:cNvSpPr>
            <a:spLocks noGrp="1"/>
          </p:cNvSpPr>
          <p:nvPr>
            <p:ph type="dt" sz="half" idx="11"/>
          </p:nvPr>
        </p:nvSpPr>
        <p:spPr>
          <a:xfrm>
            <a:off x="188962" y="6477001"/>
            <a:ext cx="2843953" cy="365125"/>
          </a:xfrm>
          <a:prstGeom prst="rect">
            <a:avLst/>
          </a:prstGeom>
        </p:spPr>
        <p:txBody>
          <a:bodyPr/>
          <a:lstStyle>
            <a:lvl1pPr algn="l">
              <a:defRPr sz="1200" dirty="0">
                <a:solidFill>
                  <a:schemeClr val="tx1">
                    <a:tint val="75000"/>
                  </a:schemeClr>
                </a:solidFill>
              </a:defRPr>
            </a:lvl1pPr>
          </a:lstStyle>
          <a:p>
            <a:pPr>
              <a:defRPr/>
            </a:pPr>
            <a:r>
              <a:rPr lang="en-US" smtClean="0"/>
              <a:t>LIQUi|⋅⟩</a:t>
            </a:r>
            <a:endParaRPr lang="en-US" dirty="0"/>
          </a:p>
        </p:txBody>
      </p:sp>
    </p:spTree>
    <p:extLst>
      <p:ext uri="{BB962C8B-B14F-4D97-AF65-F5344CB8AC3E}">
        <p14:creationId xmlns:p14="http://schemas.microsoft.com/office/powerpoint/2010/main" val="264806386"/>
      </p:ext>
    </p:extLst>
  </p:cSld>
  <p:clrMapOvr>
    <a:masterClrMapping/>
  </p:clrMapOvr>
  <p:transition spd="slow">
    <p:wipe dir="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DA9AEF-71CA-47AD-BB66-07927C853C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38171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518B8D-8644-4C2C-8A75-8459167D0B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78137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497738-C63B-4953-8D9D-C16D41E2C1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65496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7FD1FA-A0CE-4827-BE21-BFEF23D89C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053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E0A69-2E4E-4A63-86AC-9CE3F2E345C6}"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7627514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3BAE18F-CA0F-4435-A1B4-A9B990CD0E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78530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F412DF-D76F-4A2D-9C0A-12B950F28C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55361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25352E-E6B1-4CE6-956C-A30EA31C9C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11733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E107C1-DCD3-4E2D-8E45-E8E2723551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9317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EE97-5AAA-49C4-8EC1-05BE0FB0E8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8332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513A65-479A-419E-A033-D4B1F6EE28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30688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r>
              <a:rPr lang="en-US" smtClean="0">
                <a:solidFill>
                  <a:prstClr val="black">
                    <a:tint val="75000"/>
                  </a:prstClr>
                </a:solidFill>
              </a:rPr>
              <a:t>9/22/2013</a:t>
            </a:r>
            <a:endParaRPr 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r>
              <a:rPr lang="en-US" smtClean="0">
                <a:solidFill>
                  <a:prstClr val="black">
                    <a:tint val="75000"/>
                  </a:prstClr>
                </a:solidFill>
              </a:rPr>
              <a:t>FPCDSL 2013</a:t>
            </a:r>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09CD9FF7-D16C-4A18-9005-B5472F382B8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3045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609600" y="6492876"/>
            <a:ext cx="2844800" cy="365125"/>
          </a:xfrm>
        </p:spPr>
        <p:txBody>
          <a:bodyPr/>
          <a:lstStyle>
            <a:lvl1pPr>
              <a:defRPr/>
            </a:lvl1pPr>
          </a:lstStyle>
          <a:p>
            <a:pPr>
              <a:defRPr/>
            </a:pPr>
            <a:r>
              <a:rPr lang="en-US" smtClean="0">
                <a:solidFill>
                  <a:prstClr val="black">
                    <a:tint val="75000"/>
                  </a:prstClr>
                </a:solidFill>
              </a:rPr>
              <a:t>5/30/2013</a:t>
            </a:r>
            <a:endParaRPr lang="en-US" dirty="0">
              <a:solidFill>
                <a:prstClr val="black">
                  <a:tint val="75000"/>
                </a:prstClr>
              </a:solidFill>
            </a:endParaRPr>
          </a:p>
        </p:txBody>
      </p:sp>
      <p:sp>
        <p:nvSpPr>
          <p:cNvPr id="4" name="Footer Placeholder 4"/>
          <p:cNvSpPr>
            <a:spLocks noGrp="1"/>
          </p:cNvSpPr>
          <p:nvPr>
            <p:ph type="ftr" sz="quarter" idx="11"/>
          </p:nvPr>
        </p:nvSpPr>
        <p:spPr>
          <a:xfrm>
            <a:off x="4267200" y="6492876"/>
            <a:ext cx="3860800" cy="365125"/>
          </a:xfrm>
        </p:spPr>
        <p:txBody>
          <a:bodyPr/>
          <a:lstStyle>
            <a:lvl1pPr>
              <a:defRPr/>
            </a:lvl1pPr>
          </a:lstStyle>
          <a:p>
            <a:pPr>
              <a:defRPr/>
            </a:pPr>
            <a:r>
              <a:rPr lang="en-US" smtClean="0">
                <a:solidFill>
                  <a:prstClr val="black">
                    <a:tint val="75000"/>
                  </a:prstClr>
                </a:solidFill>
              </a:rPr>
              <a:t>IARPA QCS Site Visit - TORQUE</a:t>
            </a:r>
            <a:endParaRPr lang="en-US" dirty="0">
              <a:solidFill>
                <a:prstClr val="black">
                  <a:tint val="75000"/>
                </a:prstClr>
              </a:solidFill>
            </a:endParaRPr>
          </a:p>
        </p:txBody>
      </p:sp>
      <p:sp>
        <p:nvSpPr>
          <p:cNvPr id="5" name="Slide Number Placeholder 5"/>
          <p:cNvSpPr>
            <a:spLocks noGrp="1"/>
          </p:cNvSpPr>
          <p:nvPr>
            <p:ph type="sldNum" sz="quarter" idx="12"/>
          </p:nvPr>
        </p:nvSpPr>
        <p:spPr>
          <a:xfrm>
            <a:off x="8737600" y="6492876"/>
            <a:ext cx="2844800" cy="365125"/>
          </a:xfrm>
        </p:spPr>
        <p:txBody>
          <a:bodyPr/>
          <a:lstStyle>
            <a:lvl1pPr>
              <a:defRPr/>
            </a:lvl1pPr>
          </a:lstStyle>
          <a:p>
            <a:pPr>
              <a:defRPr/>
            </a:pPr>
            <a:fld id="{E8B7496A-6294-4EA6-B43F-A48964E0DD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822442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r>
              <a:rPr lang="en-US" smtClean="0">
                <a:solidFill>
                  <a:srgbClr val="000000"/>
                </a:solidFill>
              </a:rPr>
              <a:t>5/30/2013</a:t>
            </a:r>
            <a:endParaRPr lang="en-US">
              <a:solidFill>
                <a:srgbClr val="000000"/>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r>
              <a:rPr lang="en-US" smtClean="0">
                <a:solidFill>
                  <a:srgbClr val="000000"/>
                </a:solidFill>
              </a:rPr>
              <a:t>IARPA QCS Site Visit - TORQUE</a:t>
            </a:r>
            <a:endParaRPr lang="en-US">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D218AD6D-3342-4A92-932C-9DAA31C16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47095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20,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DA9AEF-71CA-47AD-BB66-07927C853C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440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E5357-76BB-4C72-9485-D05091B0120F}"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3259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20,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518B8D-8644-4C2C-8A75-8459167D0B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21987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20,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497738-C63B-4953-8D9D-C16D41E2C1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36478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20, 2014</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7FD1FA-A0CE-4827-BE21-BFEF23D89C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6791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20, 2014</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3BAE18F-CA0F-4435-A1B4-A9B990CD0E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68118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b="1">
                <a:solidFill>
                  <a:srgbClr val="FF0000"/>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609600" y="6492876"/>
            <a:ext cx="2844800" cy="365125"/>
          </a:xfrm>
        </p:spPr>
        <p:txBody>
          <a:bodyPr/>
          <a:lstStyle>
            <a:lvl1pPr>
              <a:defRPr/>
            </a:lvl1pPr>
          </a:lstStyle>
          <a:p>
            <a:pPr>
              <a:defRPr/>
            </a:pPr>
            <a:r>
              <a:rPr lang="en-US" smtClean="0">
                <a:solidFill>
                  <a:prstClr val="black">
                    <a:tint val="75000"/>
                  </a:prstClr>
                </a:solidFill>
              </a:rPr>
              <a:t>June 20, 2014</a:t>
            </a:r>
            <a:endParaRPr lang="en-US" dirty="0">
              <a:solidFill>
                <a:prstClr val="black">
                  <a:tint val="75000"/>
                </a:prstClr>
              </a:solidFill>
            </a:endParaRPr>
          </a:p>
        </p:txBody>
      </p:sp>
      <p:sp>
        <p:nvSpPr>
          <p:cNvPr id="4" name="Footer Placeholder 4"/>
          <p:cNvSpPr>
            <a:spLocks noGrp="1"/>
          </p:cNvSpPr>
          <p:nvPr>
            <p:ph type="ftr" sz="quarter" idx="11"/>
          </p:nvPr>
        </p:nvSpPr>
        <p:spPr>
          <a:xfrm>
            <a:off x="4267200" y="6492876"/>
            <a:ext cx="3860800" cy="365125"/>
          </a:xfrm>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5" name="Slide Number Placeholder 5"/>
          <p:cNvSpPr>
            <a:spLocks noGrp="1"/>
          </p:cNvSpPr>
          <p:nvPr>
            <p:ph type="sldNum" sz="quarter" idx="12"/>
          </p:nvPr>
        </p:nvSpPr>
        <p:spPr>
          <a:xfrm>
            <a:off x="8737600" y="6492876"/>
            <a:ext cx="2844800" cy="365125"/>
          </a:xfrm>
        </p:spPr>
        <p:txBody>
          <a:bodyPr/>
          <a:lstStyle>
            <a:lvl1pPr>
              <a:defRPr/>
            </a:lvl1pPr>
          </a:lstStyle>
          <a:p>
            <a:pPr>
              <a:defRPr/>
            </a:pPr>
            <a:fld id="{E8B7496A-6294-4EA6-B43F-A48964E0DD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554582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20, 2014</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F412DF-D76F-4A2D-9C0A-12B950F28C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33573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20, 2014</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25352E-E6B1-4CE6-956C-A30EA31C9C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31484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20, 2014</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E107C1-DCD3-4E2D-8E45-E8E2723551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73165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20,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EE97-5AAA-49C4-8EC1-05BE0FB0E8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97338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20,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513A65-479A-419E-A033-D4B1F6EE28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5605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6708-D390-48F9-AEE0-01A446E10629}"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95335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E5357-76BB-4C72-9485-D05091B0120F}"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7518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6708-D390-48F9-AEE0-01A446E10629}"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8925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9E0D4-EA67-435A-8116-6E84FBB5AC1A}"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0547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EB3AD-94E2-41B1-9972-67F42BFE165B}"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8618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53F0A-E3FD-4E19-B580-2508F3FF1C38}" type="datetime1">
              <a:rPr lang="en-US" smtClean="0">
                <a:solidFill>
                  <a:prstClr val="black">
                    <a:tint val="75000"/>
                  </a:prstClr>
                </a:solidFill>
              </a:rPr>
              <a:pPr/>
              <a:t>2/19/2015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9289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DBD81-973A-42F2-ABC1-90720730F1F9}" type="datetime1">
              <a:rPr lang="en-US" smtClean="0">
                <a:solidFill>
                  <a:prstClr val="black">
                    <a:tint val="75000"/>
                  </a:prstClr>
                </a:solidFill>
              </a:rPr>
              <a:pPr/>
              <a:t>2/19/2015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6370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79E13-3F65-494E-AB2E-8436BA6C1A5A}" type="datetime1">
              <a:rPr lang="en-US" smtClean="0">
                <a:solidFill>
                  <a:prstClr val="black">
                    <a:tint val="75000"/>
                  </a:prstClr>
                </a:solidFill>
              </a:rPr>
              <a:pPr/>
              <a:t>2/19/2015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4890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0B84C-2168-4563-8A66-758A76359FA1}"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3980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5BB4E-3673-4C06-9A67-D4ABDDB7B36D}"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1842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0A485-2AD4-471B-8BA8-9029C7BCE364}"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006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9E0D4-EA67-435A-8116-6E84FBB5AC1A}"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409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0D511-041D-4760-BC31-31538A4C033C}"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0434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8928" y="-1459"/>
            <a:ext cx="11655840" cy="899665"/>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924930"/>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1461432"/>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411124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89773304"/>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5325888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542464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8873755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5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175856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6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1860128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E5357-76BB-4C72-9485-D05091B0120F}"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48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EB3AD-94E2-41B1-9972-67F42BFE165B}"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8989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6708-D390-48F9-AEE0-01A446E10629}"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067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9E0D4-EA67-435A-8116-6E84FBB5AC1A}"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4502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EB3AD-94E2-41B1-9972-67F42BFE165B}"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7609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53F0A-E3FD-4E19-B580-2508F3FF1C38}" type="datetime1">
              <a:rPr lang="en-US" smtClean="0">
                <a:solidFill>
                  <a:prstClr val="black">
                    <a:tint val="75000"/>
                  </a:prstClr>
                </a:solidFill>
              </a:rPr>
              <a:pPr/>
              <a:t>2/19/2015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8521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DBD81-973A-42F2-ABC1-90720730F1F9}" type="datetime1">
              <a:rPr lang="en-US" smtClean="0">
                <a:solidFill>
                  <a:prstClr val="black">
                    <a:tint val="75000"/>
                  </a:prstClr>
                </a:solidFill>
              </a:rPr>
              <a:pPr/>
              <a:t>2/19/2015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1475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79E13-3F65-494E-AB2E-8436BA6C1A5A}" type="datetime1">
              <a:rPr lang="en-US" smtClean="0">
                <a:solidFill>
                  <a:prstClr val="black">
                    <a:tint val="75000"/>
                  </a:prstClr>
                </a:solidFill>
              </a:rPr>
              <a:pPr/>
              <a:t>2/19/2015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166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0B84C-2168-4563-8A66-758A76359FA1}"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3916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5BB4E-3673-4C06-9A67-D4ABDDB7B36D}"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815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0A485-2AD4-471B-8BA8-9029C7BCE364}"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949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0D511-041D-4760-BC31-31538A4C033C}"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19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53F0A-E3FD-4E19-B580-2508F3FF1C38}" type="datetime1">
              <a:rPr lang="en-US" smtClean="0">
                <a:solidFill>
                  <a:prstClr val="black">
                    <a:tint val="75000"/>
                  </a:prstClr>
                </a:solidFill>
              </a:rPr>
              <a:pPr/>
              <a:t>2/19/2015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4965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8928" y="-1459"/>
            <a:ext cx="11655840" cy="899665"/>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924930"/>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808485"/>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812828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0672668"/>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12741162"/>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9937422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4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0378378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5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5505942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6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8196519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DA9AEF-71CA-47AD-BB66-07927C853C4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30268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518B8D-8644-4C2C-8A75-8459167D0B0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1125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DBD81-973A-42F2-ABC1-90720730F1F9}" type="datetime1">
              <a:rPr lang="en-US" smtClean="0">
                <a:solidFill>
                  <a:prstClr val="black">
                    <a:tint val="75000"/>
                  </a:prstClr>
                </a:solidFill>
              </a:rPr>
              <a:pPr/>
              <a:t>2/19/2015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67236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497738-C63B-4953-8D9D-C16D41E2C1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27581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7FD1FA-A0CE-4827-BE21-BFEF23D89C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02464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3BAE18F-CA0F-4435-A1B4-A9B990CD0E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72542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F412DF-D76F-4A2D-9C0A-12B950F28C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58276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25352E-E6B1-4CE6-956C-A30EA31C9C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35078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E107C1-DCD3-4E2D-8E45-E8E2723551A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68717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EE97-5AAA-49C4-8EC1-05BE0FB0E8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2616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513A65-479A-419E-A033-D4B1F6EE28C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74706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b="1">
                <a:solidFill>
                  <a:srgbClr val="FF0000"/>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609600" y="6492876"/>
            <a:ext cx="2844800" cy="365125"/>
          </a:xfrm>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4" name="Footer Placeholder 4"/>
          <p:cNvSpPr>
            <a:spLocks noGrp="1"/>
          </p:cNvSpPr>
          <p:nvPr>
            <p:ph type="ftr" sz="quarter" idx="11"/>
          </p:nvPr>
        </p:nvSpPr>
        <p:spPr>
          <a:xfrm>
            <a:off x="4267200" y="6492876"/>
            <a:ext cx="3860800" cy="365125"/>
          </a:xfrm>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5" name="Slide Number Placeholder 5"/>
          <p:cNvSpPr>
            <a:spLocks noGrp="1"/>
          </p:cNvSpPr>
          <p:nvPr>
            <p:ph type="sldNum" sz="quarter" idx="12"/>
          </p:nvPr>
        </p:nvSpPr>
        <p:spPr>
          <a:xfrm>
            <a:off x="8737600" y="6492876"/>
            <a:ext cx="2844800" cy="365125"/>
          </a:xfrm>
        </p:spPr>
        <p:txBody>
          <a:bodyPr/>
          <a:lstStyle>
            <a:lvl1pPr>
              <a:defRPr/>
            </a:lvl1pPr>
          </a:lstStyle>
          <a:p>
            <a:pPr>
              <a:defRPr/>
            </a:pPr>
            <a:fld id="{E8B7496A-6294-4EA6-B43F-A48964E0DD6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403446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DA9AEF-71CA-47AD-BB66-07927C853C4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7581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79E13-3F65-494E-AB2E-8436BA6C1A5A}" type="datetime1">
              <a:rPr lang="en-US" smtClean="0">
                <a:solidFill>
                  <a:prstClr val="black">
                    <a:tint val="75000"/>
                  </a:prstClr>
                </a:solidFill>
              </a:rPr>
              <a:pPr/>
              <a:t>2/19/2015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38657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518B8D-8644-4C2C-8A75-8459167D0B0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87565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497738-C63B-4953-8D9D-C16D41E2C1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59480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7FD1FA-A0CE-4827-BE21-BFEF23D89C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83359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3BAE18F-CA0F-4435-A1B4-A9B990CD0E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92457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F412DF-D76F-4A2D-9C0A-12B950F28C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02262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25352E-E6B1-4CE6-956C-A30EA31C9C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646945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E107C1-DCD3-4E2D-8E45-E8E2723551A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34987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EE97-5AAA-49C4-8EC1-05BE0FB0E8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52352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513A65-479A-419E-A033-D4B1F6EE28C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86461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b="1">
                <a:solidFill>
                  <a:srgbClr val="FF0000"/>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609600" y="6492876"/>
            <a:ext cx="2844800" cy="365125"/>
          </a:xfrm>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4" name="Footer Placeholder 4"/>
          <p:cNvSpPr>
            <a:spLocks noGrp="1"/>
          </p:cNvSpPr>
          <p:nvPr>
            <p:ph type="ftr" sz="quarter" idx="11"/>
          </p:nvPr>
        </p:nvSpPr>
        <p:spPr>
          <a:xfrm>
            <a:off x="4267200" y="6492876"/>
            <a:ext cx="3860800" cy="365125"/>
          </a:xfrm>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5" name="Slide Number Placeholder 5"/>
          <p:cNvSpPr>
            <a:spLocks noGrp="1"/>
          </p:cNvSpPr>
          <p:nvPr>
            <p:ph type="sldNum" sz="quarter" idx="12"/>
          </p:nvPr>
        </p:nvSpPr>
        <p:spPr>
          <a:xfrm>
            <a:off x="8737600" y="6492876"/>
            <a:ext cx="2844800" cy="365125"/>
          </a:xfrm>
        </p:spPr>
        <p:txBody>
          <a:bodyPr/>
          <a:lstStyle>
            <a:lvl1pPr>
              <a:defRPr/>
            </a:lvl1pPr>
          </a:lstStyle>
          <a:p>
            <a:pPr>
              <a:defRPr/>
            </a:pPr>
            <a:fld id="{E8B7496A-6294-4EA6-B43F-A48964E0DD6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87887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0B84C-2168-4563-8A66-758A76359FA1}"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30324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DA9AEF-71CA-47AD-BB66-07927C853C4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31928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518B8D-8644-4C2C-8A75-8459167D0B0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19302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497738-C63B-4953-8D9D-C16D41E2C1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76462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7FD1FA-A0CE-4827-BE21-BFEF23D89C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235523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3BAE18F-CA0F-4435-A1B4-A9B990CD0E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231165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F412DF-D76F-4A2D-9C0A-12B950F28C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552685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25352E-E6B1-4CE6-956C-A30EA31C9C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86253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E107C1-DCD3-4E2D-8E45-E8E2723551A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1871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EE97-5AAA-49C4-8EC1-05BE0FB0E8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77274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513A65-479A-419E-A033-D4B1F6EE28C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601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E0A69-2E4E-4A63-86AC-9CE3F2E345C6}"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605736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5BB4E-3673-4C06-9A67-D4ABDDB7B36D}"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83135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b="1">
                <a:solidFill>
                  <a:srgbClr val="FF0000"/>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609600" y="6492876"/>
            <a:ext cx="2844800" cy="365125"/>
          </a:xfrm>
        </p:spPr>
        <p:txBody>
          <a:bodyPr/>
          <a:lstStyle>
            <a:lvl1pPr>
              <a:defRPr/>
            </a:lvl1pPr>
          </a:lstStyle>
          <a:p>
            <a:pPr>
              <a:defRPr/>
            </a:pPr>
            <a:r>
              <a:rPr lang="en-US" smtClean="0">
                <a:solidFill>
                  <a:prstClr val="black">
                    <a:tint val="75000"/>
                  </a:prstClr>
                </a:solidFill>
              </a:rPr>
              <a:t>June 19, 2014</a:t>
            </a:r>
            <a:endParaRPr lang="en-US" dirty="0">
              <a:solidFill>
                <a:prstClr val="black">
                  <a:tint val="75000"/>
                </a:prstClr>
              </a:solidFill>
            </a:endParaRPr>
          </a:p>
        </p:txBody>
      </p:sp>
      <p:sp>
        <p:nvSpPr>
          <p:cNvPr id="4" name="Footer Placeholder 4"/>
          <p:cNvSpPr>
            <a:spLocks noGrp="1"/>
          </p:cNvSpPr>
          <p:nvPr>
            <p:ph type="ftr" sz="quarter" idx="11"/>
          </p:nvPr>
        </p:nvSpPr>
        <p:spPr>
          <a:xfrm>
            <a:off x="4267200" y="6492876"/>
            <a:ext cx="3860800" cy="365125"/>
          </a:xfrm>
        </p:spPr>
        <p:txBody>
          <a:bodyPr/>
          <a:lstStyle>
            <a:lvl1pPr>
              <a:defRPr/>
            </a:lvl1pPr>
          </a:lstStyle>
          <a:p>
            <a:pPr>
              <a:defRPr/>
            </a:pPr>
            <a:r>
              <a:rPr lang="en-US" smtClean="0">
                <a:solidFill>
                  <a:prstClr val="black">
                    <a:tint val="75000"/>
                  </a:prstClr>
                </a:solidFill>
              </a:rPr>
              <a:t>M. Roetteler</a:t>
            </a:r>
            <a:endParaRPr lang="en-US" dirty="0">
              <a:solidFill>
                <a:prstClr val="black">
                  <a:tint val="75000"/>
                </a:prstClr>
              </a:solidFill>
            </a:endParaRPr>
          </a:p>
        </p:txBody>
      </p:sp>
      <p:sp>
        <p:nvSpPr>
          <p:cNvPr id="5" name="Slide Number Placeholder 5"/>
          <p:cNvSpPr>
            <a:spLocks noGrp="1"/>
          </p:cNvSpPr>
          <p:nvPr>
            <p:ph type="sldNum" sz="quarter" idx="12"/>
          </p:nvPr>
        </p:nvSpPr>
        <p:spPr>
          <a:xfrm>
            <a:off x="8737600" y="6492876"/>
            <a:ext cx="2844800" cy="365125"/>
          </a:xfrm>
        </p:spPr>
        <p:txBody>
          <a:bodyPr/>
          <a:lstStyle>
            <a:lvl1pPr>
              <a:defRPr/>
            </a:lvl1pPr>
          </a:lstStyle>
          <a:p>
            <a:pPr>
              <a:defRPr/>
            </a:pPr>
            <a:fld id="{E8B7496A-6294-4EA6-B43F-A48964E0DD6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45575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0A485-2AD4-471B-8BA8-9029C7BCE364}"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04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0D511-041D-4760-BC31-31538A4C033C}"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761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8928" y="-1459"/>
            <a:ext cx="11655840" cy="899665"/>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924930"/>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308797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506583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476899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125265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80557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021618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36036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CE0A69-2E4E-4A63-86AC-9CE3F2E345C6}"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120085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883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764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771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618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68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00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342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88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697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37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CE0A69-2E4E-4A63-86AC-9CE3F2E345C6}"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1002279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432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prstClr val="black"/>
                  </a:gs>
                  <a:gs pos="100000">
                    <a:prstClr val="black"/>
                  </a:gs>
                </a:gsLst>
                <a:lin ang="5400000" scaled="0"/>
              </a:gradFill>
            </a:endParaRPr>
          </a:p>
        </p:txBody>
      </p:sp>
      <p:sp>
        <p:nvSpPr>
          <p:cNvPr id="23" name="Text Placeholder 4"/>
          <p:cNvSpPr>
            <a:spLocks noGrp="1"/>
          </p:cNvSpPr>
          <p:nvPr userDrawn="1">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4" name="Title 1"/>
          <p:cNvSpPr>
            <a:spLocks noGrp="1"/>
          </p:cNvSpPr>
          <p:nvPr userDrawn="1">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5" name="Picture 24"/>
          <p:cNvPicPr>
            <a:picLocks noChangeAspect="1"/>
          </p:cNvPicPr>
          <p:nvPr userDrawn="1"/>
        </p:nvPicPr>
        <p:blipFill>
          <a:blip r:embed="rId4"/>
          <a:stretch>
            <a:fillRect/>
          </a:stretch>
        </p:blipFill>
        <p:spPr>
          <a:xfrm>
            <a:off x="269240" y="288354"/>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3842423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E5357-76BB-4C72-9485-D05091B0120F}"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376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6708-D390-48F9-AEE0-01A446E10629}"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738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9E0D4-EA67-435A-8116-6E84FBB5AC1A}"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666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EB3AD-94E2-41B1-9972-67F42BFE165B}"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4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53F0A-E3FD-4E19-B580-2508F3FF1C38}" type="datetime1">
              <a:rPr lang="en-US" smtClean="0">
                <a:solidFill>
                  <a:prstClr val="black">
                    <a:tint val="75000"/>
                  </a:prstClr>
                </a:solidFill>
              </a:rPr>
              <a:pPr/>
              <a:t>2/19/2015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482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DBD81-973A-42F2-ABC1-90720730F1F9}" type="datetime1">
              <a:rPr lang="en-US" smtClean="0">
                <a:solidFill>
                  <a:prstClr val="black">
                    <a:tint val="75000"/>
                  </a:prstClr>
                </a:solidFill>
              </a:rPr>
              <a:pPr/>
              <a:t>2/19/2015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446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79E13-3F65-494E-AB2E-8436BA6C1A5A}" type="datetime1">
              <a:rPr lang="en-US" smtClean="0">
                <a:solidFill>
                  <a:prstClr val="black">
                    <a:tint val="75000"/>
                  </a:prstClr>
                </a:solidFill>
              </a:rPr>
              <a:pPr/>
              <a:t>2/19/2015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396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0B84C-2168-4563-8A66-758A76359FA1}"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50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CE0A69-2E4E-4A63-86AC-9CE3F2E345C6}" type="datetimeFigureOut">
              <a:rPr lang="en-US" smtClean="0"/>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2937338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5BB4E-3673-4C06-9A67-D4ABDDB7B36D}" type="datetime1">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2816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0A485-2AD4-471B-8BA8-9029C7BCE364}"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87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0D511-041D-4760-BC31-31538A4C033C}"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9814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8928" y="-1459"/>
            <a:ext cx="11655840" cy="899665"/>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924930"/>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594577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555583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788587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0358557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9349698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036968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878267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E0A69-2E4E-4A63-86AC-9CE3F2E345C6}"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1678650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Section Header">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1977"/>
            <a:ext cx="10515600" cy="1730499"/>
          </a:xfrm>
        </p:spPr>
        <p:txBody>
          <a:bodyPr anchor="b">
            <a:normAutofit/>
          </a:bodyPr>
          <a:lstStyle>
            <a:lvl1pPr>
              <a:defRPr sz="4800" baseline="0">
                <a:solidFill>
                  <a:schemeClr val="bg1"/>
                </a:solidFill>
              </a:defRPr>
            </a:lvl1pPr>
          </a:lstStyle>
          <a:p>
            <a:r>
              <a:rPr lang="en-US" dirty="0" smtClean="0"/>
              <a:t>Subtitle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62000F2-FC92-436D-AB8E-C4D061C16B6E}"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BEBC56-EB11-46A2-969C-E281BC7400E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1449456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2407" b="31351"/>
          <a:stretch/>
        </p:blipFill>
        <p:spPr>
          <a:xfrm>
            <a:off x="0" y="0"/>
            <a:ext cx="12192000" cy="6858001"/>
          </a:xfrm>
          <a:prstGeom prst="rect">
            <a:avLst/>
          </a:prstGeom>
          <a:noFill/>
          <a:ln>
            <a:noFill/>
          </a:ln>
        </p:spPr>
      </p:pic>
      <p:pic>
        <p:nvPicPr>
          <p:cNvPr id="3" name="Picture 2"/>
          <p:cNvPicPr>
            <a:picLocks noChangeAspect="1"/>
          </p:cNvPicPr>
          <p:nvPr userDrawn="1"/>
        </p:nvPicPr>
        <p:blipFill>
          <a:blip r:embed="rId3"/>
          <a:stretch>
            <a:fillRect/>
          </a:stretch>
        </p:blipFill>
        <p:spPr>
          <a:xfrm>
            <a:off x="485564" y="2440234"/>
            <a:ext cx="5470310" cy="54049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398324734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orient="horz" pos="4104">
          <p15:clr>
            <a:srgbClr val="C35EA4"/>
          </p15:clr>
        </p15:guide>
        <p15:guide id="3" pos="7546">
          <p15:clr>
            <a:srgbClr val="C35EA4"/>
          </p15:clr>
        </p15:guide>
        <p15:guide id="4" orient="horz" pos="302">
          <p15:clr>
            <a:srgbClr val="C35E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Walkin">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8"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FFFFFF"/>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1"/>
            <a:ext cx="6444056" cy="6858000"/>
          </a:xfrm>
          <a:custGeom>
            <a:avLst/>
            <a:gdLst>
              <a:gd name="connsiteX0" fmla="*/ 477273 w 6573273"/>
              <a:gd name="connsiteY0" fmla="*/ 0 h 6994525"/>
              <a:gd name="connsiteX1" fmla="*/ 6573273 w 6573273"/>
              <a:gd name="connsiteY1" fmla="*/ 0 h 6994525"/>
              <a:gd name="connsiteX2" fmla="*/ 6573273 w 6573273"/>
              <a:gd name="connsiteY2" fmla="*/ 6994525 h 6994525"/>
              <a:gd name="connsiteX3" fmla="*/ 0 w 6573273"/>
              <a:gd name="connsiteY3" fmla="*/ 6994525 h 6994525"/>
              <a:gd name="connsiteX4" fmla="*/ 0 w 6573273"/>
              <a:gd name="connsiteY4" fmla="*/ 4667250 h 6994525"/>
              <a:gd name="connsiteX5" fmla="*/ 477273 w 6573273"/>
              <a:gd name="connsiteY5" fmla="*/ 4667250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3273" h="6994525">
                <a:moveTo>
                  <a:pt x="477273" y="0"/>
                </a:moveTo>
                <a:lnTo>
                  <a:pt x="6573273" y="0"/>
                </a:lnTo>
                <a:lnTo>
                  <a:pt x="6573273" y="6994525"/>
                </a:lnTo>
                <a:lnTo>
                  <a:pt x="0" y="6994525"/>
                </a:lnTo>
                <a:lnTo>
                  <a:pt x="0" y="4667250"/>
                </a:lnTo>
                <a:lnTo>
                  <a:pt x="477273" y="4667250"/>
                </a:lnTo>
                <a:close/>
              </a:path>
            </a:pathLst>
          </a:custGeom>
          <a:noFill/>
          <a:ln>
            <a:noFill/>
          </a:ln>
        </p:spPr>
      </p:pic>
    </p:spTree>
    <p:extLst>
      <p:ext uri="{BB962C8B-B14F-4D97-AF65-F5344CB8AC3E}">
        <p14:creationId xmlns:p14="http://schemas.microsoft.com/office/powerpoint/2010/main" val="40587270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orient="horz" pos="4104">
          <p15:clr>
            <a:srgbClr val="C35EA4"/>
          </p15:clr>
        </p15:guide>
        <p15:guide id="3" pos="7546">
          <p15:clr>
            <a:srgbClr val="C35EA4"/>
          </p15:clr>
        </p15:guide>
        <p15:guide id="4" orient="horz" pos="302">
          <p15:clr>
            <a:srgbClr val="C35E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sp>
        <p:nvSpPr>
          <p:cNvPr id="18" name="Freeform 17"/>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3585093" flipH="1">
            <a:off x="6058302" y="3099719"/>
            <a:ext cx="4755677" cy="7184450"/>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12" name="Rectangle 11"/>
          <p:cNvSpPr/>
          <p:nvPr userDrawn="1"/>
        </p:nvSpPr>
        <p:spPr bwMode="auto">
          <a:xfrm>
            <a:off x="269239" y="2082621"/>
            <a:ext cx="7171399"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rgbClr val="002050"/>
                  </a:gs>
                  <a:gs pos="100000">
                    <a:srgbClr val="002050"/>
                  </a:gs>
                </a:gsLst>
                <a:lin ang="5400000" scaled="0"/>
              </a:gradFill>
            </a:endParaRPr>
          </a:p>
        </p:txBody>
      </p:sp>
      <p:sp>
        <p:nvSpPr>
          <p:cNvPr id="13" name="Text Placeholder 4"/>
          <p:cNvSpPr>
            <a:spLocks noGrp="1"/>
          </p:cNvSpPr>
          <p:nvPr>
            <p:ph type="body" sz="quarter" idx="12" hasCustomPrompt="1"/>
          </p:nvPr>
        </p:nvSpPr>
        <p:spPr bwMode="white">
          <a:xfrm>
            <a:off x="269239" y="3877271"/>
            <a:ext cx="7171399"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14" name="Title 1"/>
          <p:cNvSpPr>
            <a:spLocks noGrp="1"/>
          </p:cNvSpPr>
          <p:nvPr>
            <p:ph type="title" hasCustomPrompt="1"/>
          </p:nvPr>
        </p:nvSpPr>
        <p:spPr bwMode="white">
          <a:xfrm>
            <a:off x="269239" y="2084186"/>
            <a:ext cx="7171399"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15" name="Picture 14"/>
          <p:cNvPicPr>
            <a:picLocks noChangeAspect="1"/>
          </p:cNvPicPr>
          <p:nvPr userDrawn="1"/>
        </p:nvPicPr>
        <p:blipFill>
          <a:blip r:embed="rId4"/>
          <a:stretch>
            <a:fillRect/>
          </a:stretch>
        </p:blipFill>
        <p:spPr>
          <a:xfrm>
            <a:off x="269240" y="288354"/>
            <a:ext cx="1798278" cy="1798533"/>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39731361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9" name="Freeform 18"/>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1" name="Rectangle 20"/>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rgbClr val="002050"/>
                  </a:gs>
                  <a:gs pos="100000">
                    <a:srgbClr val="002050"/>
                  </a:gs>
                </a:gsLst>
                <a:lin ang="5400000" scaled="0"/>
              </a:gradFill>
            </a:endParaRPr>
          </a:p>
        </p:txBody>
      </p:sp>
      <p:sp>
        <p:nvSpPr>
          <p:cNvPr id="22" name="Text Placeholder 4"/>
          <p:cNvSpPr>
            <a:spLocks noGrp="1"/>
          </p:cNvSpPr>
          <p:nvPr>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3" name="Title 1"/>
          <p:cNvSpPr>
            <a:spLocks noGrp="1"/>
          </p:cNvSpPr>
          <p:nvPr>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4" name="Picture 23"/>
          <p:cNvPicPr>
            <a:picLocks noChangeAspect="1"/>
          </p:cNvPicPr>
          <p:nvPr userDrawn="1"/>
        </p:nvPicPr>
        <p:blipFill>
          <a:blip r:embed="rId4"/>
          <a:stretch>
            <a:fillRect/>
          </a:stretch>
        </p:blipFill>
        <p:spPr>
          <a:xfrm>
            <a:off x="269240" y="288354"/>
            <a:ext cx="1798278" cy="1798533"/>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28288453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6880" r="6878"/>
          <a:stretch/>
        </p:blipFill>
        <p:spPr>
          <a:xfrm rot="16200000" flipH="1" flipV="1">
            <a:off x="2667001" y="-2667000"/>
            <a:ext cx="6857999" cy="12192000"/>
          </a:xfrm>
          <a:prstGeom prst="rect">
            <a:avLst/>
          </a:prstGeom>
        </p:spPr>
      </p:pic>
      <p:sp>
        <p:nvSpPr>
          <p:cNvPr id="14" name="Rectangle 13"/>
          <p:cNvSpPr/>
          <p:nvPr userDrawn="1"/>
        </p:nvSpPr>
        <p:spPr bwMode="auto">
          <a:xfrm>
            <a:off x="269239" y="2084172"/>
            <a:ext cx="8964248" cy="4482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 name="Text Placeholder 4"/>
          <p:cNvSpPr>
            <a:spLocks noGrp="1"/>
          </p:cNvSpPr>
          <p:nvPr>
            <p:ph type="body" sz="quarter" idx="12" hasCustomPrompt="1"/>
          </p:nvPr>
        </p:nvSpPr>
        <p:spPr bwMode="white">
          <a:xfrm>
            <a:off x="271104" y="4428282"/>
            <a:ext cx="8962384" cy="2138650"/>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12" name="Title 1"/>
          <p:cNvSpPr>
            <a:spLocks noGrp="1"/>
          </p:cNvSpPr>
          <p:nvPr>
            <p:ph type="title" hasCustomPrompt="1"/>
          </p:nvPr>
        </p:nvSpPr>
        <p:spPr bwMode="white">
          <a:xfrm>
            <a:off x="269304" y="2084173"/>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8" name="Picture 7"/>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34201415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490713" y="-2224007"/>
            <a:ext cx="10278366" cy="15532045"/>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7200000" flipH="1">
            <a:off x="8911466" y="4799548"/>
            <a:ext cx="2642129" cy="3658028"/>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25" name="Rectangle 24"/>
          <p:cNvSpPr/>
          <p:nvPr userDrawn="1"/>
        </p:nvSpPr>
        <p:spPr bwMode="auto">
          <a:xfrm>
            <a:off x="269239" y="2084172"/>
            <a:ext cx="9860673" cy="3586208"/>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6" name="Text Placeholder 4"/>
          <p:cNvSpPr>
            <a:spLocks noGrp="1"/>
          </p:cNvSpPr>
          <p:nvPr>
            <p:ph type="body" sz="quarter" idx="12" hasCustomPrompt="1"/>
          </p:nvPr>
        </p:nvSpPr>
        <p:spPr bwMode="white">
          <a:xfrm>
            <a:off x="271104" y="4186225"/>
            <a:ext cx="9858808" cy="1484156"/>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7" name="Title 1"/>
          <p:cNvSpPr>
            <a:spLocks noGrp="1"/>
          </p:cNvSpPr>
          <p:nvPr>
            <p:ph type="title" hasCustomPrompt="1"/>
          </p:nvPr>
        </p:nvSpPr>
        <p:spPr bwMode="white">
          <a:xfrm>
            <a:off x="269304" y="2098542"/>
            <a:ext cx="9860609" cy="2076029"/>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invGray">
          <a:xfrm>
            <a:off x="10129913" y="470068"/>
            <a:ext cx="1611036" cy="345156"/>
          </a:xfrm>
          <a:prstGeom prst="rect">
            <a:avLst/>
          </a:prstGeom>
        </p:spPr>
      </p:pic>
      <p:pic>
        <p:nvPicPr>
          <p:cNvPr id="29" name="Picture 28"/>
          <p:cNvPicPr>
            <a:picLocks noChangeAspect="1"/>
          </p:cNvPicPr>
          <p:nvPr userDrawn="1"/>
        </p:nvPicPr>
        <p:blipFill>
          <a:blip r:embed="rId5"/>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3744050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683439" y="2282065"/>
            <a:ext cx="7354726" cy="11114019"/>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19800000" flipH="1" flipV="1">
            <a:off x="537829" y="-1346381"/>
            <a:ext cx="5161485" cy="5874339"/>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13" name="Rectangle 12"/>
          <p:cNvSpPr/>
          <p:nvPr userDrawn="1"/>
        </p:nvSpPr>
        <p:spPr bwMode="auto">
          <a:xfrm>
            <a:off x="269239" y="1187621"/>
            <a:ext cx="7171399" cy="3586208"/>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rgbClr val="FFFFFF">
                      <a:lumMod val="50000"/>
                    </a:srgbClr>
                  </a:gs>
                  <a:gs pos="100000">
                    <a:srgbClr val="FFFFFF">
                      <a:lumMod val="50000"/>
                    </a:srgbClr>
                  </a:gs>
                </a:gsLst>
                <a:lin ang="5400000" scaled="0"/>
              </a:gradFill>
            </a:endParaRPr>
          </a:p>
        </p:txBody>
      </p:sp>
      <p:sp>
        <p:nvSpPr>
          <p:cNvPr id="14" name="Title 1"/>
          <p:cNvSpPr>
            <a:spLocks noGrp="1"/>
          </p:cNvSpPr>
          <p:nvPr>
            <p:ph type="title" hasCustomPrompt="1"/>
          </p:nvPr>
        </p:nvSpPr>
        <p:spPr>
          <a:xfrm>
            <a:off x="269239" y="1187645"/>
            <a:ext cx="7171399" cy="2264518"/>
          </a:xfrm>
          <a:noFill/>
        </p:spPr>
        <p:txBody>
          <a:bodyPr tIns="91440" bIns="91440" anchor="t" anchorCtr="0"/>
          <a:lstStyle>
            <a:lvl1pPr>
              <a:defRPr sz="5293" spc="-74" baseline="0">
                <a:gradFill>
                  <a:gsLst>
                    <a:gs pos="100000">
                      <a:schemeClr val="tx1"/>
                    </a:gs>
                    <a:gs pos="0">
                      <a:schemeClr val="tx1"/>
                    </a:gs>
                  </a:gsLst>
                  <a:lin ang="5400000" scaled="0"/>
                </a:gradFill>
              </a:defRPr>
            </a:lvl1pPr>
          </a:lstStyle>
          <a:p>
            <a:r>
              <a:rPr lang="en-US" dirty="0" smtClean="0"/>
              <a:t>Demo title</a:t>
            </a:r>
            <a:endParaRPr lang="en-US" dirty="0"/>
          </a:p>
        </p:txBody>
      </p:sp>
      <p:sp>
        <p:nvSpPr>
          <p:cNvPr id="15" name="Text Placeholder 4"/>
          <p:cNvSpPr>
            <a:spLocks noGrp="1"/>
          </p:cNvSpPr>
          <p:nvPr>
            <p:ph type="body" sz="quarter" idx="12" hasCustomPrompt="1"/>
          </p:nvPr>
        </p:nvSpPr>
        <p:spPr>
          <a:xfrm>
            <a:off x="269239" y="3452163"/>
            <a:ext cx="7171399" cy="1321666"/>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20747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6EB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10800000" flipH="1" flipV="1">
            <a:off x="6843021" y="-1"/>
            <a:ext cx="5348978" cy="6858001"/>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6" name="Rectangle 5"/>
          <p:cNvSpPr/>
          <p:nvPr userDrawn="1"/>
        </p:nvSpPr>
        <p:spPr bwMode="auto">
          <a:xfrm>
            <a:off x="269239" y="1186356"/>
            <a:ext cx="7171399" cy="269798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7"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59317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091157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E0A69-2E4E-4A63-86AC-9CE3F2E345C6}" type="datetimeFigureOut">
              <a:rPr lang="en-US" smtClean="0"/>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37232476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886093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85629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0149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6034516"/>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0149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4157571"/>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996"/>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2077353"/>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01499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9659614"/>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0149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840581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0149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190551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0149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369615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0149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69874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0A69-2E4E-4A63-86AC-9CE3F2E345C6}"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1571034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149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126823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1499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147431"/>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6630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50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4643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27802"/>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59763007"/>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1879"/>
            <a:ext cx="9143040" cy="2387771"/>
          </a:xfrm>
        </p:spPr>
        <p:txBody>
          <a:bodyPr anchor="b"/>
          <a:lstStyle>
            <a:lvl1pPr algn="ctr">
              <a:defRPr sz="5443"/>
            </a:lvl1pPr>
          </a:lstStyle>
          <a:p>
            <a:r>
              <a:rPr lang="en-US" smtClean="0"/>
              <a:t>Click to edit Master title style</a:t>
            </a:r>
            <a:endParaRPr lang="en-US"/>
          </a:p>
        </p:txBody>
      </p:sp>
      <p:sp>
        <p:nvSpPr>
          <p:cNvPr id="3" name="Subtitle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21554197-D991-474A-BA1F-DD6C16A0DA51}" type="slidenum">
              <a:rPr lang="en-CA" altLang="en-US"/>
              <a:pPr/>
              <a:t>‹#›</a:t>
            </a:fld>
            <a:endParaRPr lang="en-CA" altLang="en-US"/>
          </a:p>
        </p:txBody>
      </p:sp>
    </p:spTree>
    <p:extLst>
      <p:ext uri="{BB962C8B-B14F-4D97-AF65-F5344CB8AC3E}">
        <p14:creationId xmlns:p14="http://schemas.microsoft.com/office/powerpoint/2010/main" val="25830324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B8865BD1-D0F2-46CC-9CF7-0C11D5595EAE}" type="slidenum">
              <a:rPr lang="en-CA" altLang="en-US"/>
              <a:pPr/>
              <a:t>‹#›</a:t>
            </a:fld>
            <a:endParaRPr lang="en-CA" altLang="en-US"/>
          </a:p>
        </p:txBody>
      </p:sp>
    </p:spTree>
    <p:extLst>
      <p:ext uri="{BB962C8B-B14F-4D97-AF65-F5344CB8AC3E}">
        <p14:creationId xmlns:p14="http://schemas.microsoft.com/office/powerpoint/2010/main" val="11602032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09460"/>
            <a:ext cx="10515839" cy="2852939"/>
          </a:xfrm>
        </p:spPr>
        <p:txBody>
          <a:bodyPr anchor="b"/>
          <a:lstStyle>
            <a:lvl1pPr>
              <a:defRPr sz="5443"/>
            </a:lvl1pPr>
          </a:lstStyle>
          <a:p>
            <a:r>
              <a:rPr lang="en-US" smtClean="0"/>
              <a:t>Click to edit Master title style</a:t>
            </a:r>
            <a:endParaRPr lang="en-US"/>
          </a:p>
        </p:txBody>
      </p:sp>
      <p:sp>
        <p:nvSpPr>
          <p:cNvPr id="3" name="Text Placeholder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38DF504C-9652-4B60-A5A0-D314FB60EE73}" type="slidenum">
              <a:rPr lang="en-CA" altLang="en-US"/>
              <a:pPr/>
              <a:t>‹#›</a:t>
            </a:fld>
            <a:endParaRPr lang="en-CA" altLang="en-US"/>
          </a:p>
        </p:txBody>
      </p:sp>
    </p:spTree>
    <p:extLst>
      <p:ext uri="{BB962C8B-B14F-4D97-AF65-F5344CB8AC3E}">
        <p14:creationId xmlns:p14="http://schemas.microsoft.com/office/powerpoint/2010/main" val="271417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0A69-2E4E-4A63-86AC-9CE3F2E345C6}"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2CA9B-8467-46F7-A6CD-55E6F2FC371D}" type="slidenum">
              <a:rPr lang="en-US" smtClean="0"/>
              <a:t>‹#›</a:t>
            </a:fld>
            <a:endParaRPr lang="en-US"/>
          </a:p>
        </p:txBody>
      </p:sp>
    </p:spTree>
    <p:extLst>
      <p:ext uri="{BB962C8B-B14F-4D97-AF65-F5344CB8AC3E}">
        <p14:creationId xmlns:p14="http://schemas.microsoft.com/office/powerpoint/2010/main" val="39721764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641" y="1604328"/>
            <a:ext cx="5270399" cy="3976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3360" y="1604328"/>
            <a:ext cx="5270401" cy="3976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738942D9-BA3C-4F45-9CEB-FF6F4D9F785E}" type="slidenum">
              <a:rPr lang="en-CA" altLang="en-US"/>
              <a:pPr/>
              <a:t>‹#›</a:t>
            </a:fld>
            <a:endParaRPr lang="en-CA" altLang="en-US"/>
          </a:p>
        </p:txBody>
      </p:sp>
    </p:spTree>
    <p:extLst>
      <p:ext uri="{BB962C8B-B14F-4D97-AF65-F5344CB8AC3E}">
        <p14:creationId xmlns:p14="http://schemas.microsoft.com/office/powerpoint/2010/main" val="644007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5798"/>
            <a:ext cx="10515839" cy="132493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smtClean="0"/>
              <a:t>Click to edit Master text styles</a:t>
            </a:r>
          </a:p>
        </p:txBody>
      </p:sp>
      <p:sp>
        <p:nvSpPr>
          <p:cNvPr id="4" name="Content Placeholder 3"/>
          <p:cNvSpPr>
            <a:spLocks noGrp="1"/>
          </p:cNvSpPr>
          <p:nvPr>
            <p:ph sz="half" idx="2"/>
          </p:nvPr>
        </p:nvSpPr>
        <p:spPr>
          <a:xfrm>
            <a:off x="839041" y="2504424"/>
            <a:ext cx="5159039"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smtClean="0"/>
              <a:t>Click to edit Master text styles</a:t>
            </a:r>
          </a:p>
        </p:txBody>
      </p:sp>
      <p:sp>
        <p:nvSpPr>
          <p:cNvPr id="6" name="Content Placeholder 5"/>
          <p:cNvSpPr>
            <a:spLocks noGrp="1"/>
          </p:cNvSpPr>
          <p:nvPr>
            <p:ph sz="quarter" idx="4"/>
          </p:nvPr>
        </p:nvSpPr>
        <p:spPr>
          <a:xfrm>
            <a:off x="6172801" y="2504424"/>
            <a:ext cx="5182079"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ltLang="en-US"/>
          </a:p>
        </p:txBody>
      </p:sp>
      <p:sp>
        <p:nvSpPr>
          <p:cNvPr id="8" name="Footer Placeholder 7"/>
          <p:cNvSpPr>
            <a:spLocks noGrp="1"/>
          </p:cNvSpPr>
          <p:nvPr>
            <p:ph type="ftr" idx="11"/>
          </p:nvPr>
        </p:nvSpPr>
        <p:spPr/>
        <p:txBody>
          <a:bodyPr/>
          <a:lstStyle>
            <a:lvl1pPr>
              <a:defRPr/>
            </a:lvl1pPr>
          </a:lstStyle>
          <a:p>
            <a:endParaRPr lang="en-CA" altLang="en-US"/>
          </a:p>
        </p:txBody>
      </p:sp>
      <p:sp>
        <p:nvSpPr>
          <p:cNvPr id="9" name="Slide Number Placeholder 8"/>
          <p:cNvSpPr>
            <a:spLocks noGrp="1"/>
          </p:cNvSpPr>
          <p:nvPr>
            <p:ph type="sldNum" idx="12"/>
          </p:nvPr>
        </p:nvSpPr>
        <p:spPr/>
        <p:txBody>
          <a:bodyPr/>
          <a:lstStyle>
            <a:lvl1pPr>
              <a:defRPr/>
            </a:lvl1pPr>
          </a:lstStyle>
          <a:p>
            <a:fld id="{5D41193B-E37C-4D64-B26A-99272F910DB9}" type="slidenum">
              <a:rPr lang="en-CA" altLang="en-US"/>
              <a:pPr/>
              <a:t>‹#›</a:t>
            </a:fld>
            <a:endParaRPr lang="en-CA" altLang="en-US"/>
          </a:p>
        </p:txBody>
      </p:sp>
    </p:spTree>
    <p:extLst>
      <p:ext uri="{BB962C8B-B14F-4D97-AF65-F5344CB8AC3E}">
        <p14:creationId xmlns:p14="http://schemas.microsoft.com/office/powerpoint/2010/main" val="203879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ltLang="en-US"/>
          </a:p>
        </p:txBody>
      </p:sp>
      <p:sp>
        <p:nvSpPr>
          <p:cNvPr id="4" name="Footer Placeholder 3"/>
          <p:cNvSpPr>
            <a:spLocks noGrp="1"/>
          </p:cNvSpPr>
          <p:nvPr>
            <p:ph type="ftr" idx="11"/>
          </p:nvPr>
        </p:nvSpPr>
        <p:spPr/>
        <p:txBody>
          <a:bodyPr/>
          <a:lstStyle>
            <a:lvl1pPr>
              <a:defRPr/>
            </a:lvl1pPr>
          </a:lstStyle>
          <a:p>
            <a:endParaRPr lang="en-CA" altLang="en-US"/>
          </a:p>
        </p:txBody>
      </p:sp>
      <p:sp>
        <p:nvSpPr>
          <p:cNvPr id="5" name="Slide Number Placeholder 4"/>
          <p:cNvSpPr>
            <a:spLocks noGrp="1"/>
          </p:cNvSpPr>
          <p:nvPr>
            <p:ph type="sldNum" idx="12"/>
          </p:nvPr>
        </p:nvSpPr>
        <p:spPr/>
        <p:txBody>
          <a:bodyPr/>
          <a:lstStyle>
            <a:lvl1pPr>
              <a:defRPr/>
            </a:lvl1pPr>
          </a:lstStyle>
          <a:p>
            <a:fld id="{658F009A-2144-4169-8DD7-D3CF2C7E66B3}" type="slidenum">
              <a:rPr lang="en-CA" altLang="en-US"/>
              <a:pPr/>
              <a:t>‹#›</a:t>
            </a:fld>
            <a:endParaRPr lang="en-CA" altLang="en-US"/>
          </a:p>
        </p:txBody>
      </p:sp>
    </p:spTree>
    <p:extLst>
      <p:ext uri="{BB962C8B-B14F-4D97-AF65-F5344CB8AC3E}">
        <p14:creationId xmlns:p14="http://schemas.microsoft.com/office/powerpoint/2010/main" val="33307650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ltLang="en-US"/>
          </a:p>
        </p:txBody>
      </p:sp>
      <p:sp>
        <p:nvSpPr>
          <p:cNvPr id="3" name="Footer Placeholder 2"/>
          <p:cNvSpPr>
            <a:spLocks noGrp="1"/>
          </p:cNvSpPr>
          <p:nvPr>
            <p:ph type="ftr" idx="11"/>
          </p:nvPr>
        </p:nvSpPr>
        <p:spPr/>
        <p:txBody>
          <a:bodyPr/>
          <a:lstStyle>
            <a:lvl1pPr>
              <a:defRPr/>
            </a:lvl1pPr>
          </a:lstStyle>
          <a:p>
            <a:endParaRPr lang="en-CA" altLang="en-US"/>
          </a:p>
        </p:txBody>
      </p:sp>
      <p:sp>
        <p:nvSpPr>
          <p:cNvPr id="4" name="Slide Number Placeholder 3"/>
          <p:cNvSpPr>
            <a:spLocks noGrp="1"/>
          </p:cNvSpPr>
          <p:nvPr>
            <p:ph type="sldNum" idx="12"/>
          </p:nvPr>
        </p:nvSpPr>
        <p:spPr/>
        <p:txBody>
          <a:bodyPr/>
          <a:lstStyle>
            <a:lvl1pPr>
              <a:defRPr/>
            </a:lvl1pPr>
          </a:lstStyle>
          <a:p>
            <a:fld id="{CBE5193C-C0A7-49F6-8375-99F9BE78B836}" type="slidenum">
              <a:rPr lang="en-CA" altLang="en-US"/>
              <a:pPr/>
              <a:t>‹#›</a:t>
            </a:fld>
            <a:endParaRPr lang="en-CA" altLang="en-US"/>
          </a:p>
        </p:txBody>
      </p:sp>
    </p:spTree>
    <p:extLst>
      <p:ext uri="{BB962C8B-B14F-4D97-AF65-F5344CB8AC3E}">
        <p14:creationId xmlns:p14="http://schemas.microsoft.com/office/powerpoint/2010/main" val="6459449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528"/>
            <a:ext cx="3932160" cy="1601448"/>
          </a:xfrm>
        </p:spPr>
        <p:txBody>
          <a:bodyPr anchor="b"/>
          <a:lstStyle>
            <a:lvl1pPr>
              <a:defRPr sz="2903"/>
            </a:lvl1pPr>
          </a:lstStyle>
          <a:p>
            <a:r>
              <a:rPr lang="en-US" smtClean="0"/>
              <a:t>Click to edit Master title style</a:t>
            </a:r>
            <a:endParaRPr lang="en-US"/>
          </a:p>
        </p:txBody>
      </p:sp>
      <p:sp>
        <p:nvSpPr>
          <p:cNvPr id="3" name="Content Placeholder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C5D15212-7F5F-4E9E-91B3-7C984FB956DE}" type="slidenum">
              <a:rPr lang="en-CA" altLang="en-US"/>
              <a:pPr/>
              <a:t>‹#›</a:t>
            </a:fld>
            <a:endParaRPr lang="en-CA" altLang="en-US"/>
          </a:p>
        </p:txBody>
      </p:sp>
    </p:spTree>
    <p:extLst>
      <p:ext uri="{BB962C8B-B14F-4D97-AF65-F5344CB8AC3E}">
        <p14:creationId xmlns:p14="http://schemas.microsoft.com/office/powerpoint/2010/main" val="25864932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528"/>
            <a:ext cx="3932160" cy="1601448"/>
          </a:xfrm>
        </p:spPr>
        <p:txBody>
          <a:bodyPr anchor="b"/>
          <a:lstStyle>
            <a:lvl1pPr>
              <a:defRPr sz="2903"/>
            </a:lvl1pPr>
          </a:lstStyle>
          <a:p>
            <a:r>
              <a:rPr lang="en-US" smtClean="0"/>
              <a:t>Click to edit Master title style</a:t>
            </a:r>
            <a:endParaRPr lang="en-US"/>
          </a:p>
        </p:txBody>
      </p:sp>
      <p:sp>
        <p:nvSpPr>
          <p:cNvPr id="3" name="Picture Placeholder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en-US"/>
          </a:p>
        </p:txBody>
      </p:sp>
      <p:sp>
        <p:nvSpPr>
          <p:cNvPr id="4" name="Text Placeholder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93FE4AE5-7046-4F5F-8DEC-B90518ADE746}" type="slidenum">
              <a:rPr lang="en-CA" altLang="en-US"/>
              <a:pPr/>
              <a:t>‹#›</a:t>
            </a:fld>
            <a:endParaRPr lang="en-CA" altLang="en-US"/>
          </a:p>
        </p:txBody>
      </p:sp>
    </p:spTree>
    <p:extLst>
      <p:ext uri="{BB962C8B-B14F-4D97-AF65-F5344CB8AC3E}">
        <p14:creationId xmlns:p14="http://schemas.microsoft.com/office/powerpoint/2010/main" val="10409095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B3D3BA2A-8A1F-4ADF-A33F-1D4523F26B29}" type="slidenum">
              <a:rPr lang="en-CA" altLang="en-US"/>
              <a:pPr/>
              <a:t>‹#›</a:t>
            </a:fld>
            <a:endParaRPr lang="en-CA" altLang="en-US"/>
          </a:p>
        </p:txBody>
      </p:sp>
    </p:spTree>
    <p:extLst>
      <p:ext uri="{BB962C8B-B14F-4D97-AF65-F5344CB8AC3E}">
        <p14:creationId xmlns:p14="http://schemas.microsoft.com/office/powerpoint/2010/main" val="36354129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5840" y="273629"/>
            <a:ext cx="2741760" cy="530695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641" y="273629"/>
            <a:ext cx="8042879" cy="53069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FFA32A3C-09FE-40AE-A352-C7B4365F99BC}" type="slidenum">
              <a:rPr lang="en-CA" altLang="en-US"/>
              <a:pPr/>
              <a:t>‹#›</a:t>
            </a:fld>
            <a:endParaRPr lang="en-CA" altLang="en-US"/>
          </a:p>
        </p:txBody>
      </p:sp>
    </p:spTree>
    <p:extLst>
      <p:ext uri="{BB962C8B-B14F-4D97-AF65-F5344CB8AC3E}">
        <p14:creationId xmlns:p14="http://schemas.microsoft.com/office/powerpoint/2010/main" val="3831236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08641" y="6247376"/>
            <a:ext cx="2837760" cy="470930"/>
          </a:xfrm>
        </p:spPr>
        <p:txBody>
          <a:bodyPr/>
          <a:lstStyle>
            <a:lvl1pPr>
              <a:defRPr/>
            </a:lvl1pPr>
          </a:lstStyle>
          <a:p>
            <a:endParaRPr lang="en-CA" altLang="en-US"/>
          </a:p>
        </p:txBody>
      </p:sp>
      <p:sp>
        <p:nvSpPr>
          <p:cNvPr id="4" name="Footer Placeholder 3"/>
          <p:cNvSpPr>
            <a:spLocks noGrp="1"/>
          </p:cNvSpPr>
          <p:nvPr>
            <p:ph type="ftr" idx="11"/>
          </p:nvPr>
        </p:nvSpPr>
        <p:spPr>
          <a:xfrm>
            <a:off x="4170240" y="6247376"/>
            <a:ext cx="3863040" cy="470930"/>
          </a:xfrm>
        </p:spPr>
        <p:txBody>
          <a:bodyPr/>
          <a:lstStyle>
            <a:lvl1pPr>
              <a:defRPr/>
            </a:lvl1pPr>
          </a:lstStyle>
          <a:p>
            <a:endParaRPr lang="en-CA" altLang="en-US"/>
          </a:p>
        </p:txBody>
      </p:sp>
      <p:sp>
        <p:nvSpPr>
          <p:cNvPr id="5" name="Slide Number Placeholder 4"/>
          <p:cNvSpPr>
            <a:spLocks noGrp="1"/>
          </p:cNvSpPr>
          <p:nvPr>
            <p:ph type="sldNum" idx="12"/>
          </p:nvPr>
        </p:nvSpPr>
        <p:spPr>
          <a:xfrm>
            <a:off x="8741761" y="6247376"/>
            <a:ext cx="2837760" cy="470930"/>
          </a:xfrm>
        </p:spPr>
        <p:txBody>
          <a:bodyPr/>
          <a:lstStyle>
            <a:lvl1pPr>
              <a:defRPr/>
            </a:lvl1pPr>
          </a:lstStyle>
          <a:p>
            <a:fld id="{D389EF50-02D9-4CAB-9CCE-5C6B749178AB}" type="slidenum">
              <a:rPr lang="en-CA" altLang="en-US"/>
              <a:pPr/>
              <a:t>‹#›</a:t>
            </a:fld>
            <a:endParaRPr lang="en-CA" altLang="en-US"/>
          </a:p>
        </p:txBody>
      </p:sp>
    </p:spTree>
    <p:extLst>
      <p:ext uri="{BB962C8B-B14F-4D97-AF65-F5344CB8AC3E}">
        <p14:creationId xmlns:p14="http://schemas.microsoft.com/office/powerpoint/2010/main" val="19672193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11309"/>
            <a:ext cx="12192000" cy="4869877"/>
          </a:xfrm>
          <a:prstGeom prst="rect">
            <a:avLst/>
          </a:prstGeom>
        </p:spPr>
        <p:txBody>
          <a:bodyPr lIns="182880" tIns="182880" rIns="182880" bIns="182880"/>
          <a:lstStyle>
            <a:lvl1pPr>
              <a:spcBef>
                <a:spcPts val="1333"/>
              </a:spcBef>
              <a:defRPr sz="2400">
                <a:solidFill>
                  <a:srgbClr val="FFFFFF"/>
                </a:solidFill>
                <a:latin typeface="Segoe UI"/>
                <a:cs typeface="Segoe UI"/>
              </a:defRPr>
            </a:lvl1pPr>
            <a:lvl2pPr>
              <a:spcBef>
                <a:spcPts val="1333"/>
              </a:spcBef>
              <a:defRPr sz="2133">
                <a:solidFill>
                  <a:srgbClr val="FFFFFF"/>
                </a:solidFill>
                <a:latin typeface="Segoe UI"/>
                <a:cs typeface="Segoe UI"/>
              </a:defRPr>
            </a:lvl2pPr>
            <a:lvl3pPr>
              <a:spcBef>
                <a:spcPts val="1333"/>
              </a:spcBef>
              <a:defRPr sz="1867">
                <a:solidFill>
                  <a:srgbClr val="FFFFFF"/>
                </a:solidFill>
                <a:latin typeface="Segoe UI"/>
                <a:cs typeface="Segoe UI"/>
              </a:defRPr>
            </a:lvl3pPr>
            <a:lvl4pPr>
              <a:spcBef>
                <a:spcPts val="1333"/>
              </a:spcBef>
              <a:defRPr sz="1600">
                <a:solidFill>
                  <a:srgbClr val="FFFFFF"/>
                </a:solidFill>
                <a:latin typeface="Segoe UI"/>
                <a:cs typeface="Segoe UI"/>
              </a:defRPr>
            </a:lvl4pPr>
            <a:lvl5pPr>
              <a:spcBef>
                <a:spcPts val="1333"/>
              </a:spcBef>
              <a:defRPr sz="1333">
                <a:solidFill>
                  <a:srgbClr val="FFFFFF"/>
                </a:solidFill>
                <a:latin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374537" y="-7891"/>
            <a:ext cx="10058400" cy="1219200"/>
          </a:xfrm>
          <a:prstGeom prst="rect">
            <a:avLst/>
          </a:prstGeom>
        </p:spPr>
        <p:txBody>
          <a:bodyPr lIns="91440" tIns="91440" bIns="91440" anchor="ctr"/>
          <a:lstStyle>
            <a:lvl1pPr algn="l">
              <a:defRPr sz="4400">
                <a:solidFill>
                  <a:srgbClr val="FFFFFF"/>
                </a:solidFill>
                <a:latin typeface="Calibri Light" panose="020F0302020204030204" pitchFamily="34" charset="0"/>
                <a:cs typeface="Segoe UI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6104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theme" Target="../theme/theme10.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theme" Target="../theme/theme11.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2.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3.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4.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9.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E0A69-2E4E-4A63-86AC-9CE3F2E345C6}" type="datetimeFigureOut">
              <a:rPr lang="en-US" smtClean="0"/>
              <a:t>2/19/2015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2CA9B-8467-46F7-A6CD-55E6F2FC371D}" type="slidenum">
              <a:rPr lang="en-US" smtClean="0"/>
              <a:t>‹#›</a:t>
            </a:fld>
            <a:endParaRPr lang="en-US"/>
          </a:p>
        </p:txBody>
      </p:sp>
    </p:spTree>
    <p:extLst>
      <p:ext uri="{BB962C8B-B14F-4D97-AF65-F5344CB8AC3E}">
        <p14:creationId xmlns:p14="http://schemas.microsoft.com/office/powerpoint/2010/main" val="4102586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BDC17-436D-4631-919B-543FDDD3DEF3}"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8074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BDC17-436D-4631-919B-543FDDD3DEF3}"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05174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0"/>
            <a:ext cx="1097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609600" y="1066800"/>
            <a:ext cx="10972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r>
              <a:rPr kumimoji="1" lang="en-US" smtClean="0">
                <a:solidFill>
                  <a:prstClr val="black">
                    <a:tint val="75000"/>
                  </a:prstClr>
                </a:solidFill>
                <a:ea typeface="ＭＳ Ｐゴシック" pitchFamily="50" charset="-128"/>
              </a:rPr>
              <a:t>June 19, 2014</a:t>
            </a:r>
            <a:endParaRPr kumimoji="1" lang="en-US" dirty="0">
              <a:solidFill>
                <a:prstClr val="black">
                  <a:tint val="75000"/>
                </a:prstClr>
              </a:solidFill>
              <a:ea typeface="ＭＳ Ｐゴシック" pitchFamily="50"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r>
              <a:rPr kumimoji="1" lang="en-US" smtClean="0">
                <a:solidFill>
                  <a:prstClr val="black">
                    <a:tint val="75000"/>
                  </a:prstClr>
                </a:solidFill>
                <a:ea typeface="ＭＳ Ｐゴシック" pitchFamily="50" charset="-128"/>
              </a:rPr>
              <a:t>M. Roetteler</a:t>
            </a:r>
            <a:endParaRPr kumimoji="1" lang="en-US" dirty="0">
              <a:solidFill>
                <a:prstClr val="black">
                  <a:tint val="75000"/>
                </a:prstClr>
              </a:solidFill>
              <a:ea typeface="ＭＳ Ｐゴシック" pitchFamily="50"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87CFA21A-ABA3-49AF-83B9-7BD15790B212}" type="slidenum">
              <a:rPr kumimoji="1" lang="en-US">
                <a:solidFill>
                  <a:prstClr val="black">
                    <a:tint val="75000"/>
                  </a:prstClr>
                </a:solidFill>
                <a:ea typeface="ＭＳ Ｐゴシック" pitchFamily="50" charset="-128"/>
              </a:rPr>
              <a:pPr fontAlgn="base">
                <a:spcBef>
                  <a:spcPct val="0"/>
                </a:spcBef>
                <a:spcAft>
                  <a:spcPct val="0"/>
                </a:spcAft>
                <a:defRPr/>
              </a:pPr>
              <a:t>‹#›</a:t>
            </a:fld>
            <a:endParaRPr kumimoji="1" lang="en-US" dirty="0">
              <a:solidFill>
                <a:prstClr val="black">
                  <a:tint val="75000"/>
                </a:prstClr>
              </a:solidFill>
              <a:ea typeface="ＭＳ Ｐゴシック" pitchFamily="50" charset="-128"/>
            </a:endParaRPr>
          </a:p>
        </p:txBody>
      </p:sp>
    </p:spTree>
    <p:extLst>
      <p:ext uri="{BB962C8B-B14F-4D97-AF65-F5344CB8AC3E}">
        <p14:creationId xmlns:p14="http://schemas.microsoft.com/office/powerpoint/2010/main" val="2239948209"/>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0"/>
            <a:ext cx="1097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609600" y="1066800"/>
            <a:ext cx="10972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r>
              <a:rPr kumimoji="1" lang="en-US" smtClean="0">
                <a:solidFill>
                  <a:prstClr val="black">
                    <a:tint val="75000"/>
                  </a:prstClr>
                </a:solidFill>
                <a:ea typeface="ＭＳ Ｐゴシック" pitchFamily="50" charset="-128"/>
              </a:rPr>
              <a:t>June 19, 2014</a:t>
            </a:r>
            <a:endParaRPr kumimoji="1" lang="en-US" dirty="0">
              <a:solidFill>
                <a:prstClr val="black">
                  <a:tint val="75000"/>
                </a:prstClr>
              </a:solidFill>
              <a:ea typeface="ＭＳ Ｐゴシック" pitchFamily="50"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r>
              <a:rPr kumimoji="1" lang="en-US" smtClean="0">
                <a:solidFill>
                  <a:prstClr val="black">
                    <a:tint val="75000"/>
                  </a:prstClr>
                </a:solidFill>
                <a:ea typeface="ＭＳ Ｐゴシック" pitchFamily="50" charset="-128"/>
              </a:rPr>
              <a:t>M. Roetteler</a:t>
            </a:r>
            <a:endParaRPr kumimoji="1" lang="en-US" dirty="0">
              <a:solidFill>
                <a:prstClr val="black">
                  <a:tint val="75000"/>
                </a:prstClr>
              </a:solidFill>
              <a:ea typeface="ＭＳ Ｐゴシック" pitchFamily="50"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87CFA21A-ABA3-49AF-83B9-7BD15790B212}" type="slidenum">
              <a:rPr kumimoji="1" lang="en-US">
                <a:solidFill>
                  <a:prstClr val="black">
                    <a:tint val="75000"/>
                  </a:prstClr>
                </a:solidFill>
                <a:ea typeface="ＭＳ Ｐゴシック" pitchFamily="50" charset="-128"/>
              </a:rPr>
              <a:pPr fontAlgn="base">
                <a:spcBef>
                  <a:spcPct val="0"/>
                </a:spcBef>
                <a:spcAft>
                  <a:spcPct val="0"/>
                </a:spcAft>
                <a:defRPr/>
              </a:pPr>
              <a:t>‹#›</a:t>
            </a:fld>
            <a:endParaRPr kumimoji="1" lang="en-US" dirty="0">
              <a:solidFill>
                <a:prstClr val="black">
                  <a:tint val="75000"/>
                </a:prstClr>
              </a:solidFill>
              <a:ea typeface="ＭＳ Ｐゴシック" pitchFamily="50" charset="-128"/>
            </a:endParaRPr>
          </a:p>
        </p:txBody>
      </p:sp>
    </p:spTree>
    <p:extLst>
      <p:ext uri="{BB962C8B-B14F-4D97-AF65-F5344CB8AC3E}">
        <p14:creationId xmlns:p14="http://schemas.microsoft.com/office/powerpoint/2010/main" val="413833946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0"/>
            <a:ext cx="1097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609600" y="1066800"/>
            <a:ext cx="10972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r>
              <a:rPr kumimoji="1" lang="en-US" smtClean="0">
                <a:solidFill>
                  <a:prstClr val="black">
                    <a:tint val="75000"/>
                  </a:prstClr>
                </a:solidFill>
                <a:ea typeface="ＭＳ Ｐゴシック" pitchFamily="50" charset="-128"/>
              </a:rPr>
              <a:t>June 19, 2014</a:t>
            </a:r>
            <a:endParaRPr kumimoji="1" lang="en-US" dirty="0">
              <a:solidFill>
                <a:prstClr val="black">
                  <a:tint val="75000"/>
                </a:prstClr>
              </a:solidFill>
              <a:ea typeface="ＭＳ Ｐゴシック" pitchFamily="50"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r>
              <a:rPr kumimoji="1" lang="en-US" smtClean="0">
                <a:solidFill>
                  <a:prstClr val="black">
                    <a:tint val="75000"/>
                  </a:prstClr>
                </a:solidFill>
                <a:ea typeface="ＭＳ Ｐゴシック" pitchFamily="50" charset="-128"/>
              </a:rPr>
              <a:t>M. Roetteler</a:t>
            </a:r>
            <a:endParaRPr kumimoji="1" lang="en-US" dirty="0">
              <a:solidFill>
                <a:prstClr val="black">
                  <a:tint val="75000"/>
                </a:prstClr>
              </a:solidFill>
              <a:ea typeface="ＭＳ Ｐゴシック" pitchFamily="50"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87CFA21A-ABA3-49AF-83B9-7BD15790B212}" type="slidenum">
              <a:rPr kumimoji="1" lang="en-US">
                <a:solidFill>
                  <a:prstClr val="black">
                    <a:tint val="75000"/>
                  </a:prstClr>
                </a:solidFill>
                <a:ea typeface="ＭＳ Ｐゴシック" pitchFamily="50" charset="-128"/>
              </a:rPr>
              <a:pPr fontAlgn="base">
                <a:spcBef>
                  <a:spcPct val="0"/>
                </a:spcBef>
                <a:spcAft>
                  <a:spcPct val="0"/>
                </a:spcAft>
                <a:defRPr/>
              </a:pPr>
              <a:t>‹#›</a:t>
            </a:fld>
            <a:endParaRPr kumimoji="1" lang="en-US" dirty="0">
              <a:solidFill>
                <a:prstClr val="black">
                  <a:tint val="75000"/>
                </a:prstClr>
              </a:solidFill>
              <a:ea typeface="ＭＳ Ｐゴシック" pitchFamily="50" charset="-128"/>
            </a:endParaRPr>
          </a:p>
        </p:txBody>
      </p:sp>
    </p:spTree>
    <p:extLst>
      <p:ext uri="{BB962C8B-B14F-4D97-AF65-F5344CB8AC3E}">
        <p14:creationId xmlns:p14="http://schemas.microsoft.com/office/powerpoint/2010/main" val="4006464624"/>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hdr="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BDC17-436D-4631-919B-543FDDD3DEF3}"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934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8E863-18DA-46A4-B740-5CC0E59EF9D2}"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FDD1A-8D27-40EB-B922-363B208F2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6801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BDC17-436D-4631-919B-543FDDD3DEF3}" type="datetime1">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Microsoft Confidential - Do Not Distribute</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2A1D1-7B89-4D60-A536-8FF53EA55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2687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8570263"/>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608641" y="1604328"/>
            <a:ext cx="10725120" cy="3976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4192"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7"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tabLst>
                <a:tab pos="407571" algn="l"/>
                <a:tab pos="815142" algn="l"/>
                <a:tab pos="1222713" algn="l"/>
                <a:tab pos="1630284" algn="l"/>
                <a:tab pos="2037855" algn="l"/>
              </a:tabLst>
              <a:defRPr>
                <a:solidFill>
                  <a:srgbClr val="000000"/>
                </a:solidFill>
                <a:latin typeface="Times New Roman" panose="02020603050405020304" pitchFamily="18" charset="0"/>
                <a:ea typeface="DejaVu Sans" charset="0"/>
                <a:cs typeface="DejaVu Sans" charset="0"/>
              </a:defRPr>
            </a:lvl1pPr>
          </a:lstStyle>
          <a:p>
            <a:pPr defTabSz="407571" fontAlgn="base" hangingPunct="0">
              <a:spcBef>
                <a:spcPct val="0"/>
              </a:spcBef>
              <a:spcAft>
                <a:spcPct val="0"/>
              </a:spcAft>
              <a:buClr>
                <a:srgbClr val="000000"/>
              </a:buClr>
              <a:buSzPct val="100000"/>
            </a:pPr>
            <a:endParaRPr lang="en-CA" altLang="en-US" sz="1270" smtClean="0"/>
          </a:p>
        </p:txBody>
      </p:sp>
      <p:sp>
        <p:nvSpPr>
          <p:cNvPr id="1028" name="Rectangle 4"/>
          <p:cNvSpPr>
            <a:spLocks noGrp="1" noChangeArrowheads="1"/>
          </p:cNvSpPr>
          <p:nvPr>
            <p:ph type="ftr"/>
          </p:nvPr>
        </p:nvSpPr>
        <p:spPr bwMode="auto">
          <a:xfrm>
            <a:off x="4170240" y="6247376"/>
            <a:ext cx="386304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tabLst>
                <a:tab pos="407571" algn="l"/>
                <a:tab pos="815142" algn="l"/>
                <a:tab pos="1222713" algn="l"/>
                <a:tab pos="1630284" algn="l"/>
                <a:tab pos="2037855" algn="l"/>
                <a:tab pos="2445426" algn="l"/>
                <a:tab pos="2852997" algn="l"/>
              </a:tabLst>
              <a:defRPr>
                <a:solidFill>
                  <a:srgbClr val="000000"/>
                </a:solidFill>
                <a:latin typeface="Times New Roman" panose="02020603050405020304" pitchFamily="18" charset="0"/>
                <a:ea typeface="DejaVu Sans" charset="0"/>
                <a:cs typeface="DejaVu Sans" charset="0"/>
              </a:defRPr>
            </a:lvl1pPr>
          </a:lstStyle>
          <a:p>
            <a:pPr defTabSz="407571" fontAlgn="base" hangingPunct="0">
              <a:spcBef>
                <a:spcPct val="0"/>
              </a:spcBef>
              <a:spcAft>
                <a:spcPct val="0"/>
              </a:spcAft>
              <a:buClr>
                <a:srgbClr val="000000"/>
              </a:buClr>
              <a:buSzPct val="100000"/>
            </a:pPr>
            <a:endParaRPr lang="en-CA" altLang="en-US" sz="1270" smtClean="0"/>
          </a:p>
        </p:txBody>
      </p:sp>
      <p:sp>
        <p:nvSpPr>
          <p:cNvPr id="1029" name="Rectangle 5"/>
          <p:cNvSpPr>
            <a:spLocks noGrp="1" noChangeArrowheads="1"/>
          </p:cNvSpPr>
          <p:nvPr>
            <p:ph type="sldNum"/>
          </p:nvPr>
        </p:nvSpPr>
        <p:spPr bwMode="auto">
          <a:xfrm>
            <a:off x="874176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tabLst>
                <a:tab pos="407571" algn="l"/>
                <a:tab pos="815142" algn="l"/>
                <a:tab pos="1222713" algn="l"/>
                <a:tab pos="1630284" algn="l"/>
                <a:tab pos="2037855" algn="l"/>
              </a:tabLst>
              <a:defRPr>
                <a:solidFill>
                  <a:srgbClr val="000000"/>
                </a:solidFill>
                <a:latin typeface="Times New Roman" panose="02020603050405020304" pitchFamily="18" charset="0"/>
                <a:ea typeface="DejaVu Sans" charset="0"/>
                <a:cs typeface="DejaVu Sans" charset="0"/>
              </a:defRPr>
            </a:lvl1pPr>
          </a:lstStyle>
          <a:p>
            <a:pPr defTabSz="407571" fontAlgn="base" hangingPunct="0">
              <a:spcBef>
                <a:spcPct val="0"/>
              </a:spcBef>
              <a:spcAft>
                <a:spcPct val="0"/>
              </a:spcAft>
              <a:buClr>
                <a:srgbClr val="000000"/>
              </a:buClr>
              <a:buSzPct val="100000"/>
            </a:pPr>
            <a:fld id="{965D6553-814F-4EB8-A76B-0053DF3C68EA}" type="slidenum">
              <a:rPr lang="en-CA" altLang="en-US" sz="1270" smtClean="0"/>
              <a:pPr defTabSz="407571" fontAlgn="base" hangingPunct="0">
                <a:spcBef>
                  <a:spcPct val="0"/>
                </a:spcBef>
                <a:spcAft>
                  <a:spcPct val="0"/>
                </a:spcAft>
                <a:buClr>
                  <a:srgbClr val="000000"/>
                </a:buClr>
                <a:buSzPct val="100000"/>
              </a:pPr>
              <a:t>‹#›</a:t>
            </a:fld>
            <a:endParaRPr lang="en-CA" altLang="en-US" sz="1270" smtClean="0"/>
          </a:p>
        </p:txBody>
      </p:sp>
    </p:spTree>
    <p:extLst>
      <p:ext uri="{BB962C8B-B14F-4D97-AF65-F5344CB8AC3E}">
        <p14:creationId xmlns:p14="http://schemas.microsoft.com/office/powerpoint/2010/main" val="312475592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txStyles>
    <p:titleStyle>
      <a:lvl1pPr algn="ctr" defTabSz="407571" rtl="0" fontAlgn="base" hangingPunct="0">
        <a:lnSpc>
          <a:spcPct val="94000"/>
        </a:lnSpc>
        <a:spcBef>
          <a:spcPct val="0"/>
        </a:spcBef>
        <a:spcAft>
          <a:spcPct val="0"/>
        </a:spcAft>
        <a:buClr>
          <a:srgbClr val="000000"/>
        </a:buClr>
        <a:buSzPct val="100000"/>
        <a:buFont typeface="Times New Roman" panose="02020603050405020304" pitchFamily="18" charset="0"/>
        <a:defRPr sz="3992" kern="1200">
          <a:solidFill>
            <a:srgbClr val="000000"/>
          </a:solidFill>
          <a:latin typeface="+mj-lt"/>
          <a:ea typeface="+mj-ea"/>
          <a:cs typeface="+mj-cs"/>
        </a:defRPr>
      </a:lvl1pPr>
      <a:lvl2pPr marL="674004" indent="-259232" algn="ctr" defTabSz="407571" rtl="0" fontAlgn="base" hangingPunct="0">
        <a:lnSpc>
          <a:spcPct val="94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Droid Sans" charset="0"/>
          <a:cs typeface="Droid Sans" charset="0"/>
        </a:defRPr>
      </a:lvl2pPr>
      <a:lvl3pPr marL="1036930" indent="-207386" algn="ctr" defTabSz="407571" rtl="0" fontAlgn="base" hangingPunct="0">
        <a:lnSpc>
          <a:spcPct val="94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Droid Sans" charset="0"/>
          <a:cs typeface="Droid Sans" charset="0"/>
        </a:defRPr>
      </a:lvl3pPr>
      <a:lvl4pPr marL="1451701" indent="-207386" algn="ctr" defTabSz="407571" rtl="0" fontAlgn="base" hangingPunct="0">
        <a:lnSpc>
          <a:spcPct val="94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Droid Sans" charset="0"/>
          <a:cs typeface="Droid Sans" charset="0"/>
        </a:defRPr>
      </a:lvl4pPr>
      <a:lvl5pPr marL="1866473" indent="-207386" algn="ctr" defTabSz="407571" rtl="0" fontAlgn="base" hangingPunct="0">
        <a:lnSpc>
          <a:spcPct val="94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Droid Sans" charset="0"/>
          <a:cs typeface="Droid Sans" charset="0"/>
        </a:defRPr>
      </a:lvl5pPr>
      <a:lvl6pPr marL="2281245" indent="-207386" algn="ctr" defTabSz="407571" rtl="0" fontAlgn="base" hangingPunct="0">
        <a:lnSpc>
          <a:spcPct val="94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Droid Sans" charset="0"/>
          <a:cs typeface="Droid Sans" charset="0"/>
        </a:defRPr>
      </a:lvl6pPr>
      <a:lvl7pPr marL="2696017" indent="-207386" algn="ctr" defTabSz="407571" rtl="0" fontAlgn="base" hangingPunct="0">
        <a:lnSpc>
          <a:spcPct val="94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Droid Sans" charset="0"/>
          <a:cs typeface="Droid Sans" charset="0"/>
        </a:defRPr>
      </a:lvl7pPr>
      <a:lvl8pPr marL="3110789" indent="-207386" algn="ctr" defTabSz="407571" rtl="0" fontAlgn="base" hangingPunct="0">
        <a:lnSpc>
          <a:spcPct val="94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Droid Sans" charset="0"/>
          <a:cs typeface="Droid Sans" charset="0"/>
        </a:defRPr>
      </a:lvl8pPr>
      <a:lvl9pPr marL="3525561" indent="-207386" algn="ctr" defTabSz="407571" rtl="0" fontAlgn="base" hangingPunct="0">
        <a:lnSpc>
          <a:spcPct val="94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Droid Sans" charset="0"/>
          <a:cs typeface="Droid Sans" charset="0"/>
        </a:defRPr>
      </a:lvl9pPr>
    </p:titleStyle>
    <p:bodyStyle>
      <a:lvl1pPr marL="311079" indent="-311079" algn="l" defTabSz="407571" rtl="0" fontAlgn="base" hangingPunct="0">
        <a:lnSpc>
          <a:spcPct val="94000"/>
        </a:lnSpc>
        <a:spcBef>
          <a:spcPct val="0"/>
        </a:spcBef>
        <a:spcAft>
          <a:spcPts val="1293"/>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674004" indent="-259232" algn="l" defTabSz="407571" rtl="0" fontAlgn="base" hangingPunct="0">
        <a:lnSpc>
          <a:spcPct val="94000"/>
        </a:lnSpc>
        <a:spcBef>
          <a:spcPct val="0"/>
        </a:spcBef>
        <a:spcAft>
          <a:spcPts val="1032"/>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036930" indent="-207386" algn="l" defTabSz="407571" rtl="0" fontAlgn="base" hangingPunct="0">
        <a:lnSpc>
          <a:spcPct val="94000"/>
        </a:lnSpc>
        <a:spcBef>
          <a:spcPct val="0"/>
        </a:spcBef>
        <a:spcAft>
          <a:spcPts val="771"/>
        </a:spcAft>
        <a:buClr>
          <a:srgbClr val="000000"/>
        </a:buClr>
        <a:buSzPct val="100000"/>
        <a:buFont typeface="Times New Roman" panose="02020603050405020304" pitchFamily="18" charset="0"/>
        <a:defRPr sz="2177" kern="1200">
          <a:solidFill>
            <a:srgbClr val="000000"/>
          </a:solidFill>
          <a:latin typeface="+mn-lt"/>
          <a:ea typeface="+mn-ea"/>
          <a:cs typeface="+mn-cs"/>
        </a:defRPr>
      </a:lvl3pPr>
      <a:lvl4pPr marL="1451701" indent="-207386" algn="l" defTabSz="407571" rtl="0" fontAlgn="base" hangingPunct="0">
        <a:lnSpc>
          <a:spcPct val="94000"/>
        </a:lnSpc>
        <a:spcBef>
          <a:spcPct val="0"/>
        </a:spcBef>
        <a:spcAft>
          <a:spcPts val="522"/>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1866473" indent="-207386" algn="l" defTabSz="407571" rtl="0" fontAlgn="base" hangingPunct="0">
        <a:lnSpc>
          <a:spcPct val="94000"/>
        </a:lnSpc>
        <a:spcBef>
          <a:spcPct val="0"/>
        </a:spcBef>
        <a:spcAft>
          <a:spcPts val="261"/>
        </a:spcAft>
        <a:buClr>
          <a:srgbClr val="000000"/>
        </a:buClr>
        <a:buSzPct val="100000"/>
        <a:buFont typeface="Times New Roman" panose="02020603050405020304" pitchFamily="18" charset="0"/>
        <a:defRPr sz="1814"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93505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997" r:id="rId7"/>
  </p:sldLayoutIdLst>
  <p:timing>
    <p:tnLst>
      <p:par>
        <p:cTn id="1" dur="indefinite" restart="never" nodeType="tmRoot"/>
      </p:par>
    </p:tnLst>
  </p:timing>
  <p:hf sldNum="0"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0"/>
            <a:ext cx="1097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609600" y="1066800"/>
            <a:ext cx="10972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r>
              <a:rPr kumimoji="1" lang="en-US" smtClean="0">
                <a:solidFill>
                  <a:prstClr val="black">
                    <a:tint val="75000"/>
                  </a:prstClr>
                </a:solidFill>
                <a:ea typeface="ＭＳ Ｐゴシック" pitchFamily="50" charset="-128"/>
                <a:cs typeface="Arial" charset="0"/>
              </a:rPr>
              <a:t>9/22/2013</a:t>
            </a:r>
            <a:endParaRPr kumimoji="1" lang="en-US">
              <a:solidFill>
                <a:prstClr val="black">
                  <a:tint val="75000"/>
                </a:prstClr>
              </a:solidFill>
              <a:ea typeface="ＭＳ Ｐゴシック" pitchFamily="50" charset="-128"/>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r>
              <a:rPr kumimoji="1" lang="en-US" smtClean="0">
                <a:solidFill>
                  <a:prstClr val="black">
                    <a:tint val="75000"/>
                  </a:prstClr>
                </a:solidFill>
                <a:ea typeface="ＭＳ Ｐゴシック" pitchFamily="50" charset="-128"/>
                <a:cs typeface="Arial" charset="0"/>
              </a:rPr>
              <a:t>FPCDSL 2013</a:t>
            </a:r>
            <a:endParaRPr kumimoji="1" lang="en-US">
              <a:solidFill>
                <a:prstClr val="black">
                  <a:tint val="75000"/>
                </a:prstClr>
              </a:solidFill>
              <a:ea typeface="ＭＳ Ｐゴシック" pitchFamily="50" charset="-128"/>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87CFA21A-ABA3-49AF-83B9-7BD15790B212}" type="slidenum">
              <a:rPr kumimoji="1" lang="en-US">
                <a:solidFill>
                  <a:prstClr val="black">
                    <a:tint val="75000"/>
                  </a:prstClr>
                </a:solidFill>
                <a:ea typeface="ＭＳ Ｐゴシック" pitchFamily="50" charset="-128"/>
                <a:cs typeface="Arial" charset="0"/>
              </a:rPr>
              <a:pPr fontAlgn="base">
                <a:spcBef>
                  <a:spcPct val="0"/>
                </a:spcBef>
                <a:spcAft>
                  <a:spcPct val="0"/>
                </a:spcAft>
                <a:defRPr/>
              </a:pPr>
              <a:t>‹#›</a:t>
            </a:fld>
            <a:endParaRPr kumimoji="1" lang="en-US">
              <a:solidFill>
                <a:prstClr val="black">
                  <a:tint val="75000"/>
                </a:prstClr>
              </a:solidFill>
              <a:ea typeface="ＭＳ Ｐゴシック" pitchFamily="50" charset="-128"/>
              <a:cs typeface="Arial" charset="0"/>
            </a:endParaRPr>
          </a:p>
        </p:txBody>
      </p:sp>
    </p:spTree>
    <p:extLst>
      <p:ext uri="{BB962C8B-B14F-4D97-AF65-F5344CB8AC3E}">
        <p14:creationId xmlns:p14="http://schemas.microsoft.com/office/powerpoint/2010/main" val="70220752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Lst>
  <p:hf hdr="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r>
              <a:rPr kumimoji="1" lang="en-US" smtClean="0">
                <a:solidFill>
                  <a:prstClr val="black">
                    <a:tint val="75000"/>
                  </a:prstClr>
                </a:solidFill>
                <a:ea typeface="ＭＳ Ｐゴシック" pitchFamily="50" charset="-128"/>
              </a:rPr>
              <a:t>June 20, 2014</a:t>
            </a:r>
            <a:endParaRPr kumimoji="1" lang="en-US">
              <a:solidFill>
                <a:prstClr val="black">
                  <a:tint val="75000"/>
                </a:prstClr>
              </a:solidFill>
              <a:ea typeface="ＭＳ Ｐゴシック" pitchFamily="50"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r>
              <a:rPr kumimoji="1" lang="en-US" smtClean="0">
                <a:solidFill>
                  <a:prstClr val="black">
                    <a:tint val="75000"/>
                  </a:prstClr>
                </a:solidFill>
                <a:ea typeface="ＭＳ Ｐゴシック" pitchFamily="50" charset="-128"/>
              </a:rPr>
              <a:t>M. Roetteler</a:t>
            </a:r>
            <a:endParaRPr kumimoji="1" lang="en-US">
              <a:solidFill>
                <a:prstClr val="black">
                  <a:tint val="75000"/>
                </a:prstClr>
              </a:solidFill>
              <a:ea typeface="ＭＳ Ｐゴシック" pitchFamily="50"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87CFA21A-ABA3-49AF-83B9-7BD15790B212}" type="slidenum">
              <a:rPr kumimoji="1" lang="en-US">
                <a:solidFill>
                  <a:prstClr val="black">
                    <a:tint val="75000"/>
                  </a:prstClr>
                </a:solidFill>
                <a:ea typeface="ＭＳ Ｐゴシック" pitchFamily="50" charset="-128"/>
              </a:rPr>
              <a:pPr fontAlgn="base">
                <a:spcBef>
                  <a:spcPct val="0"/>
                </a:spcBef>
                <a:spcAft>
                  <a:spcPct val="0"/>
                </a:spcAft>
                <a:defRPr/>
              </a:pPr>
              <a:t>‹#›</a:t>
            </a:fld>
            <a:endParaRPr kumimoji="1" lang="en-US">
              <a:solidFill>
                <a:prstClr val="black">
                  <a:tint val="75000"/>
                </a:prstClr>
              </a:solidFill>
              <a:ea typeface="ＭＳ Ｐゴシック" pitchFamily="50" charset="-128"/>
            </a:endParaRPr>
          </a:p>
        </p:txBody>
      </p:sp>
    </p:spTree>
    <p:extLst>
      <p:ext uri="{BB962C8B-B14F-4D97-AF65-F5344CB8AC3E}">
        <p14:creationId xmlns:p14="http://schemas.microsoft.com/office/powerpoint/2010/main" val="115669246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99.xml"/><Relationship Id="rId6" Type="http://schemas.openxmlformats.org/officeDocument/2006/relationships/image" Target="../media/image62.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99.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8" Type="http://schemas.openxmlformats.org/officeDocument/2006/relationships/hyperlink" Target="http://arxiv.org/abs/1406.4920" TargetMode="External"/><Relationship Id="rId7" Type="http://schemas.openxmlformats.org/officeDocument/2006/relationships/hyperlink" Target="http://arxiv.org/abs/1403.1539" TargetMode="External"/><Relationship Id="rId2" Type="http://schemas.openxmlformats.org/officeDocument/2006/relationships/notesSlide" Target="../notesSlides/notesSlide17.xml"/><Relationship Id="rId1" Type="http://schemas.openxmlformats.org/officeDocument/2006/relationships/slideLayout" Target="../slideLayouts/slideLayout99.xml"/><Relationship Id="rId6" Type="http://schemas.openxmlformats.org/officeDocument/2006/relationships/hyperlink" Target="http://arxiv.org/abs/1312.1695" TargetMode="External"/><Relationship Id="rId5" Type="http://schemas.openxmlformats.org/officeDocument/2006/relationships/image" Target="../media/image65.png"/><Relationship Id="rId10" Type="http://schemas.openxmlformats.org/officeDocument/2006/relationships/image" Target="../media/image350.png"/><Relationship Id="rId9" Type="http://schemas.openxmlformats.org/officeDocument/2006/relationships/hyperlink" Target="http://arxiv.org/abs/1410.815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5.png"/><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18.xml"/><Relationship Id="rId7" Type="http://schemas.openxmlformats.org/officeDocument/2006/relationships/image" Target="../media/image72.png"/><Relationship Id="rId2" Type="http://schemas.openxmlformats.org/officeDocument/2006/relationships/slideLayout" Target="../slideLayouts/slideLayout135.xml"/><Relationship Id="rId1" Type="http://schemas.openxmlformats.org/officeDocument/2006/relationships/tags" Target="../tags/tag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5.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99.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99.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53.xml"/><Relationship Id="rId5" Type="http://schemas.openxmlformats.org/officeDocument/2006/relationships/image" Target="../media/image20.jpeg"/><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57.emf"/><Relationship Id="rId3" Type="http://schemas.openxmlformats.org/officeDocument/2006/relationships/notesSlide" Target="../notesSlides/notesSlide34.xml"/><Relationship Id="rId7" Type="http://schemas.openxmlformats.org/officeDocument/2006/relationships/image" Target="../media/image54.emf"/><Relationship Id="rId12"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6.emf"/><Relationship Id="rId5" Type="http://schemas.openxmlformats.org/officeDocument/2006/relationships/image" Target="../media/image59.png"/><Relationship Id="rId10" Type="http://schemas.openxmlformats.org/officeDocument/2006/relationships/oleObject" Target="../embeddings/oleObject3.bin"/><Relationship Id="rId4" Type="http://schemas.openxmlformats.org/officeDocument/2006/relationships/image" Target="../media/image52.png"/><Relationship Id="rId9" Type="http://schemas.openxmlformats.org/officeDocument/2006/relationships/image" Target="../media/image55.emf"/></Relationships>
</file>

<file path=ppt/slides/_rels/slide37.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82.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60.jpg"/><Relationship Id="rId9" Type="http://schemas.openxmlformats.org/officeDocument/2006/relationships/image" Target="../media/image116.png"/><Relationship Id="rId14" Type="http://schemas.openxmlformats.org/officeDocument/2006/relationships/image" Target="../media/image121.png"/></Relationships>
</file>

<file path=ppt/slides/_rels/slide3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36.xml"/><Relationship Id="rId7" Type="http://schemas.openxmlformats.org/officeDocument/2006/relationships/image" Target="../media/image85.png"/><Relationship Id="rId2" Type="http://schemas.openxmlformats.org/officeDocument/2006/relationships/slideLayout" Target="../slideLayouts/slideLayout88.xml"/><Relationship Id="rId1" Type="http://schemas.openxmlformats.org/officeDocument/2006/relationships/vmlDrawing" Target="../drawings/vmlDrawing2.vml"/><Relationship Id="rId6" Type="http://schemas.openxmlformats.org/officeDocument/2006/relationships/image" Target="../media/image55.emf"/><Relationship Id="rId5" Type="http://schemas.openxmlformats.org/officeDocument/2006/relationships/oleObject" Target="../embeddings/oleObject5.bin"/><Relationship Id="rId4" Type="http://schemas.openxmlformats.org/officeDocument/2006/relationships/image" Target="../media/image83.png"/><Relationship Id="rId9" Type="http://schemas.openxmlformats.org/officeDocument/2006/relationships/image" Target="../media/image87.png"/></Relationships>
</file>

<file path=ppt/slides/_rels/slide3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64.png"/><Relationship Id="rId7" Type="http://schemas.openxmlformats.org/officeDocument/2006/relationships/image" Target="../media/image130.png"/><Relationship Id="rId2" Type="http://schemas.openxmlformats.org/officeDocument/2006/relationships/image" Target="../media/image61.png"/><Relationship Id="rId1" Type="http://schemas.openxmlformats.org/officeDocument/2006/relationships/slideLayout" Target="../slideLayouts/slideLayout31.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60.jpg"/><Relationship Id="rId9" Type="http://schemas.openxmlformats.org/officeDocument/2006/relationships/image" Target="../media/image132.png"/></Relationships>
</file>

<file path=ppt/slides/_rels/slide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54.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30.xml"/><Relationship Id="rId4" Type="http://schemas.openxmlformats.org/officeDocument/2006/relationships/chart" Target="../charts/chart1.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30.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88.xml"/><Relationship Id="rId5" Type="http://schemas.openxmlformats.org/officeDocument/2006/relationships/image" Target="../media/image100.png"/><Relationship Id="rId4" Type="http://schemas.openxmlformats.org/officeDocument/2006/relationships/image" Target="../media/image99.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88.xml"/><Relationship Id="rId5" Type="http://schemas.openxmlformats.org/officeDocument/2006/relationships/image" Target="../media/image76.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3.xml"/><Relationship Id="rId1" Type="http://schemas.openxmlformats.org/officeDocument/2006/relationships/slideLayout" Target="../slideLayouts/slideLayout31.xml"/><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50.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680.png"/></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99.xml"/><Relationship Id="rId6" Type="http://schemas.openxmlformats.org/officeDocument/2006/relationships/image" Target="../media/image49.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00.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837" y="529237"/>
            <a:ext cx="12257837" cy="2387600"/>
          </a:xfrm>
        </p:spPr>
        <p:txBody>
          <a:bodyPr>
            <a:normAutofit fontScale="90000"/>
          </a:bodyPr>
          <a:lstStyle/>
          <a:p>
            <a:r>
              <a:rPr lang="en-US" dirty="0" smtClean="0">
                <a:solidFill>
                  <a:schemeClr val="bg1"/>
                </a:solidFill>
              </a:rPr>
              <a:t>Quantum </a:t>
            </a:r>
            <a:r>
              <a:rPr lang="en-US" i="1" dirty="0" smtClean="0">
                <a:solidFill>
                  <a:srgbClr val="FFC000"/>
                </a:solidFill>
              </a:rPr>
              <a:t>Software </a:t>
            </a:r>
            <a:r>
              <a:rPr lang="en-US" dirty="0" smtClean="0">
                <a:solidFill>
                  <a:schemeClr val="bg1"/>
                </a:solidFill>
              </a:rPr>
              <a:t>Architecture:</a:t>
            </a:r>
            <a:br>
              <a:rPr lang="en-US" dirty="0" smtClean="0">
                <a:solidFill>
                  <a:schemeClr val="bg1"/>
                </a:solidFill>
              </a:rPr>
            </a:br>
            <a:r>
              <a:rPr lang="en-US" dirty="0" smtClean="0">
                <a:solidFill>
                  <a:schemeClr val="bg1"/>
                </a:solidFill>
              </a:rPr>
              <a:t>Mapping Quantum Algorithms to Devices</a:t>
            </a:r>
            <a:endParaRPr lang="en-US" dirty="0">
              <a:solidFill>
                <a:schemeClr val="bg1"/>
              </a:solidFill>
            </a:endParaRPr>
          </a:p>
        </p:txBody>
      </p:sp>
      <p:sp>
        <p:nvSpPr>
          <p:cNvPr id="3" name="Subtitle 2"/>
          <p:cNvSpPr>
            <a:spLocks noGrp="1"/>
          </p:cNvSpPr>
          <p:nvPr>
            <p:ph type="subTitle" idx="1"/>
          </p:nvPr>
        </p:nvSpPr>
        <p:spPr>
          <a:xfrm>
            <a:off x="1524000" y="3733109"/>
            <a:ext cx="9144000" cy="3117739"/>
          </a:xfrm>
        </p:spPr>
        <p:txBody>
          <a:bodyPr>
            <a:normAutofit/>
          </a:bodyPr>
          <a:lstStyle/>
          <a:p>
            <a:r>
              <a:rPr lang="en-US" dirty="0" smtClean="0">
                <a:solidFill>
                  <a:schemeClr val="bg1"/>
                </a:solidFill>
              </a:rPr>
              <a:t>February 17, 2015</a:t>
            </a:r>
          </a:p>
          <a:p>
            <a:r>
              <a:rPr lang="en-US" dirty="0" smtClean="0">
                <a:solidFill>
                  <a:schemeClr val="bg1"/>
                </a:solidFill>
              </a:rPr>
              <a:t>ASCR 2015</a:t>
            </a:r>
          </a:p>
          <a:p>
            <a:endParaRPr lang="en-US" dirty="0">
              <a:solidFill>
                <a:schemeClr val="bg1"/>
              </a:solidFill>
            </a:endParaRPr>
          </a:p>
          <a:p>
            <a:r>
              <a:rPr lang="en-US" dirty="0" smtClean="0">
                <a:solidFill>
                  <a:schemeClr val="bg1"/>
                </a:solidFill>
              </a:rPr>
              <a:t>Krysta Svore</a:t>
            </a:r>
          </a:p>
          <a:p>
            <a:r>
              <a:rPr lang="en-US" dirty="0" smtClean="0">
                <a:solidFill>
                  <a:schemeClr val="bg1"/>
                </a:solidFill>
              </a:rPr>
              <a:t>Quantum Architectures and Computation Group (QuArC)</a:t>
            </a:r>
          </a:p>
          <a:p>
            <a:r>
              <a:rPr lang="en-US" dirty="0" smtClean="0">
                <a:solidFill>
                  <a:schemeClr val="bg1"/>
                </a:solidFill>
              </a:rPr>
              <a:t>Microsoft Research</a:t>
            </a:r>
          </a:p>
        </p:txBody>
      </p:sp>
    </p:spTree>
    <p:extLst>
      <p:ext uri="{BB962C8B-B14F-4D97-AF65-F5344CB8AC3E}">
        <p14:creationId xmlns:p14="http://schemas.microsoft.com/office/powerpoint/2010/main" val="3419421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167884" y="3756132"/>
            <a:ext cx="5492109" cy="1789793"/>
          </a:xfrm>
          <a:prstGeom prst="rect">
            <a:avLst/>
          </a:prstGeom>
        </p:spPr>
      </p:pic>
      <p:sp>
        <p:nvSpPr>
          <p:cNvPr id="2" name="Content Placeholder 1"/>
          <p:cNvSpPr>
            <a:spLocks noGrp="1"/>
          </p:cNvSpPr>
          <p:nvPr>
            <p:ph idx="1"/>
          </p:nvPr>
        </p:nvSpPr>
        <p:spPr/>
        <p:txBody>
          <a:bodyPr>
            <a:normAutofit/>
          </a:bodyPr>
          <a:lstStyle/>
          <a:p>
            <a:r>
              <a:rPr lang="en-US" dirty="0" smtClean="0">
                <a:solidFill>
                  <a:srgbClr val="FFFF00"/>
                </a:solidFill>
              </a:rPr>
              <a:t>Define a function to perform entanglement:</a:t>
            </a:r>
            <a:endParaRPr lang="en-US" dirty="0">
              <a:solidFill>
                <a:srgbClr val="FFFF00"/>
              </a:solidFill>
            </a:endParaRPr>
          </a:p>
        </p:txBody>
      </p:sp>
      <p:sp>
        <p:nvSpPr>
          <p:cNvPr id="3" name="Title 2"/>
          <p:cNvSpPr>
            <a:spLocks noGrp="1"/>
          </p:cNvSpPr>
          <p:nvPr>
            <p:ph type="title"/>
          </p:nvPr>
        </p:nvSpPr>
        <p:spPr/>
        <p:txBody>
          <a:bodyPr/>
          <a:lstStyle/>
          <a:p>
            <a:r>
              <a:rPr lang="en-US" dirty="0" smtClean="0"/>
              <a:t>Teleport: Quantum “Hello World”</a:t>
            </a:r>
            <a:endParaRPr lang="en-US" dirty="0"/>
          </a:p>
        </p:txBody>
      </p:sp>
      <p:sp>
        <p:nvSpPr>
          <p:cNvPr id="7" name="Rectangle 6"/>
          <p:cNvSpPr/>
          <p:nvPr/>
        </p:nvSpPr>
        <p:spPr>
          <a:xfrm>
            <a:off x="852927" y="1899577"/>
            <a:ext cx="5712955" cy="400110"/>
          </a:xfrm>
          <a:prstGeom prst="rect">
            <a:avLst/>
          </a:prstGeom>
          <a:noFill/>
        </p:spPr>
        <p:txBody>
          <a:bodyPr wrap="square">
            <a:spAutoFit/>
          </a:bodyPr>
          <a:lstStyle/>
          <a:p>
            <a:pPr defTabSz="1217583" fontAlgn="base">
              <a:spcBef>
                <a:spcPct val="0"/>
              </a:spcBef>
              <a:spcAft>
                <a:spcPct val="0"/>
              </a:spcAft>
            </a:pPr>
            <a:r>
              <a:rPr lang="en-US" sz="2000" dirty="0">
                <a:solidFill>
                  <a:srgbClr val="FFC000"/>
                </a:solidFill>
                <a:latin typeface="Lucida Console"/>
                <a:cs typeface="Arial" charset="0"/>
              </a:rPr>
              <a:t>let</a:t>
            </a:r>
            <a:r>
              <a:rPr lang="en-US" sz="2000" dirty="0">
                <a:solidFill>
                  <a:srgbClr val="7FBA00">
                    <a:lumMod val="60000"/>
                    <a:lumOff val="40000"/>
                  </a:srgbClr>
                </a:solidFill>
                <a:latin typeface="Lucida Console"/>
                <a:cs typeface="Arial" charset="0"/>
              </a:rPr>
              <a:t> </a:t>
            </a:r>
            <a:r>
              <a:rPr lang="en-US" sz="2000" dirty="0">
                <a:solidFill>
                  <a:srgbClr val="FFFFFF"/>
                </a:solidFill>
                <a:latin typeface="Lucida Console"/>
                <a:cs typeface="Arial" charset="0"/>
              </a:rPr>
              <a:t>EPR (</a:t>
            </a:r>
            <a:r>
              <a:rPr lang="en-US" sz="2000" dirty="0" err="1">
                <a:solidFill>
                  <a:srgbClr val="FFFFFF"/>
                </a:solidFill>
                <a:latin typeface="Lucida Console"/>
                <a:cs typeface="Arial" charset="0"/>
              </a:rPr>
              <a:t>qs:Qubits</a:t>
            </a:r>
            <a:r>
              <a:rPr lang="en-US" sz="2000" dirty="0">
                <a:solidFill>
                  <a:srgbClr val="FFFFFF"/>
                </a:solidFill>
                <a:latin typeface="Lucida Console"/>
                <a:cs typeface="Arial" charset="0"/>
              </a:rPr>
              <a:t>) = H </a:t>
            </a:r>
            <a:r>
              <a:rPr lang="en-US" sz="2000" dirty="0" err="1">
                <a:solidFill>
                  <a:srgbClr val="FFFFFF"/>
                </a:solidFill>
                <a:latin typeface="Lucida Console"/>
                <a:cs typeface="Arial" charset="0"/>
              </a:rPr>
              <a:t>qs</a:t>
            </a:r>
            <a:r>
              <a:rPr lang="en-US" sz="2000" dirty="0">
                <a:solidFill>
                  <a:srgbClr val="FFFFFF"/>
                </a:solidFill>
                <a:latin typeface="Lucida Console"/>
                <a:cs typeface="Arial" charset="0"/>
              </a:rPr>
              <a:t>; CNOT </a:t>
            </a:r>
            <a:r>
              <a:rPr lang="en-US" sz="2000" dirty="0" err="1">
                <a:solidFill>
                  <a:srgbClr val="FFFFFF"/>
                </a:solidFill>
                <a:latin typeface="Lucida Console"/>
                <a:cs typeface="Arial" charset="0"/>
              </a:rPr>
              <a:t>qs</a:t>
            </a:r>
            <a:endParaRPr lang="en-US" sz="2000" dirty="0">
              <a:solidFill>
                <a:srgbClr val="FFFFFF"/>
              </a:solidFill>
              <a:latin typeface="Lucida Console"/>
              <a:cs typeface="Arial" charset="0"/>
            </a:endParaRPr>
          </a:p>
        </p:txBody>
      </p:sp>
      <p:sp>
        <p:nvSpPr>
          <p:cNvPr id="8" name="Content Placeholder 1"/>
          <p:cNvSpPr txBox="1">
            <a:spLocks/>
          </p:cNvSpPr>
          <p:nvPr/>
        </p:nvSpPr>
        <p:spPr bwMode="auto">
          <a:xfrm>
            <a:off x="87490" y="2592112"/>
            <a:ext cx="10969943" cy="52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24" tIns="60912" rIns="121824" bIns="60912" numCol="1" anchor="t" anchorCtr="0" compatLnSpc="1">
            <a:prstTxWarp prst="textNoShape">
              <a:avLst/>
            </a:prstTxWarp>
            <a:normAutofit/>
          </a:bodyPr>
          <a:lstStyle>
            <a:lvl1pPr marL="274320" indent="-274320" algn="l" defTabSz="1217613" rtl="0" eaLnBrk="0" fontAlgn="base" hangingPunct="0">
              <a:spcBef>
                <a:spcPts val="1200"/>
              </a:spcBef>
              <a:spcAft>
                <a:spcPct val="0"/>
              </a:spcAft>
              <a:buClr>
                <a:schemeClr val="tx2">
                  <a:lumMod val="75000"/>
                </a:schemeClr>
              </a:buClr>
              <a:buFont typeface="Arial" charset="0"/>
              <a:buChar char="•"/>
              <a:defRPr sz="2800" kern="1200">
                <a:solidFill>
                  <a:srgbClr val="17375E"/>
                </a:solidFill>
                <a:latin typeface="+mn-lt"/>
                <a:ea typeface="+mn-ea"/>
                <a:cs typeface="Segoe UI" pitchFamily="34" charset="0"/>
              </a:defRPr>
            </a:lvl1pPr>
            <a:lvl2pPr marL="548640" indent="-274320" algn="l" defTabSz="1217613" rtl="0" eaLnBrk="0" fontAlgn="base" hangingPunct="0">
              <a:spcBef>
                <a:spcPts val="600"/>
              </a:spcBef>
              <a:spcAft>
                <a:spcPts val="600"/>
              </a:spcAft>
              <a:buFont typeface="Arial" charset="0"/>
              <a:buChar char="•"/>
              <a:defRPr sz="2400" kern="1200">
                <a:solidFill>
                  <a:srgbClr val="17375E"/>
                </a:solidFill>
                <a:latin typeface="+mn-lt"/>
                <a:ea typeface="+mn-ea"/>
                <a:cs typeface="Segoe UI" pitchFamily="34" charset="0"/>
              </a:defRPr>
            </a:lvl2pPr>
            <a:lvl3pPr marL="822960" indent="-274320" algn="l" defTabSz="1217613" rtl="0" eaLnBrk="0" fontAlgn="base" hangingPunct="0">
              <a:spcBef>
                <a:spcPts val="600"/>
              </a:spcBef>
              <a:spcAft>
                <a:spcPts val="600"/>
              </a:spcAft>
              <a:buFont typeface="Arial" charset="0"/>
              <a:buChar char="•"/>
              <a:defRPr sz="2000" kern="1200">
                <a:solidFill>
                  <a:srgbClr val="17375E"/>
                </a:solidFill>
                <a:latin typeface="+mn-lt"/>
                <a:ea typeface="+mn-ea"/>
                <a:cs typeface="Segoe UI" pitchFamily="34" charset="0"/>
              </a:defRPr>
            </a:lvl3pPr>
            <a:lvl4pPr marL="1097280" indent="-274320" algn="l" defTabSz="1217613" rtl="0" eaLnBrk="0" fontAlgn="base" hangingPunct="0">
              <a:spcBef>
                <a:spcPts val="600"/>
              </a:spcBef>
              <a:spcAft>
                <a:spcPts val="600"/>
              </a:spcAft>
              <a:buFont typeface="Arial" charset="0"/>
              <a:buChar char="•"/>
              <a:defRPr sz="2000" kern="1200">
                <a:solidFill>
                  <a:srgbClr val="17375E"/>
                </a:solidFill>
                <a:latin typeface="+mn-lt"/>
                <a:ea typeface="+mn-ea"/>
                <a:cs typeface="Segoe UI" pitchFamily="34" charset="0"/>
              </a:defRPr>
            </a:lvl4pPr>
            <a:lvl5pPr marL="2740025" indent="-303213" algn="l" defTabSz="1217613" rtl="0" eaLnBrk="0" fontAlgn="base" hangingPunct="0">
              <a:spcBef>
                <a:spcPct val="20000"/>
              </a:spcBef>
              <a:spcAft>
                <a:spcPct val="0"/>
              </a:spcAft>
              <a:buFont typeface="Arial" charset="0"/>
              <a:buChar char="»"/>
              <a:defRPr sz="2700" kern="1200">
                <a:solidFill>
                  <a:schemeClr val="bg1"/>
                </a:solidFill>
                <a:latin typeface="+mn-lt"/>
                <a:ea typeface="+mn-ea"/>
                <a:cs typeface="Segoe UI" pitchFamily="34" charset="0"/>
              </a:defRPr>
            </a:lvl5pPr>
            <a:lvl6pPr marL="3350255" indent="-304579" algn="l" defTabSz="121827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394" indent="-304579" algn="l" defTabSz="121827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531" indent="-304579" algn="l" defTabSz="121827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670" indent="-304579" algn="l" defTabSz="121827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7189" indent="-457189" defTabSz="609585" eaLnBrk="1" hangingPunct="1">
              <a:spcBef>
                <a:spcPts val="1333"/>
              </a:spcBef>
              <a:buClr>
                <a:srgbClr val="1F497D">
                  <a:lumMod val="75000"/>
                </a:srgbClr>
              </a:buClr>
              <a:buFont typeface="Arial"/>
              <a:buChar char="•"/>
            </a:pPr>
            <a:r>
              <a:rPr lang="en-US" sz="2400" dirty="0">
                <a:solidFill>
                  <a:srgbClr val="FFFF00"/>
                </a:solidFill>
                <a:cs typeface="Segoe UI"/>
              </a:rPr>
              <a:t>The rest of the algorithm:</a:t>
            </a:r>
          </a:p>
        </p:txBody>
      </p:sp>
      <p:sp>
        <p:nvSpPr>
          <p:cNvPr id="9" name="Rectangle 8"/>
          <p:cNvSpPr/>
          <p:nvPr/>
        </p:nvSpPr>
        <p:spPr>
          <a:xfrm>
            <a:off x="852928" y="3095382"/>
            <a:ext cx="5285480" cy="1631216"/>
          </a:xfrm>
          <a:prstGeom prst="rect">
            <a:avLst/>
          </a:prstGeom>
          <a:noFill/>
        </p:spPr>
        <p:txBody>
          <a:bodyPr wrap="square">
            <a:spAutoFit/>
          </a:bodyPr>
          <a:lstStyle/>
          <a:p>
            <a:pPr defTabSz="1217583" fontAlgn="base">
              <a:spcBef>
                <a:spcPct val="0"/>
              </a:spcBef>
              <a:spcAft>
                <a:spcPct val="0"/>
              </a:spcAft>
            </a:pPr>
            <a:r>
              <a:rPr lang="en-US" sz="2000" dirty="0">
                <a:solidFill>
                  <a:srgbClr val="FFC000"/>
                </a:solidFill>
                <a:latin typeface="Lucida Console" panose="020B0609040504020204" pitchFamily="49" charset="0"/>
                <a:cs typeface="Arial" charset="0"/>
              </a:rPr>
              <a:t>let </a:t>
            </a:r>
            <a:r>
              <a:rPr lang="en-US" sz="2000" dirty="0">
                <a:solidFill>
                  <a:srgbClr val="FFFFFF"/>
                </a:solidFill>
                <a:latin typeface="Lucida Console" panose="020B0609040504020204" pitchFamily="49" charset="0"/>
                <a:cs typeface="Arial" charset="0"/>
              </a:rPr>
              <a:t>teleport (</a:t>
            </a:r>
            <a:r>
              <a:rPr lang="en-US" sz="2000" dirty="0" err="1">
                <a:solidFill>
                  <a:srgbClr val="FFFFFF"/>
                </a:solidFill>
                <a:latin typeface="Lucida Console" panose="020B0609040504020204" pitchFamily="49" charset="0"/>
                <a:cs typeface="Arial" charset="0"/>
              </a:rPr>
              <a:t>qs:Qubits</a:t>
            </a:r>
            <a:r>
              <a:rPr lang="en-US" sz="2000" dirty="0">
                <a:solidFill>
                  <a:srgbClr val="FFFFFF"/>
                </a:solidFill>
                <a:latin typeface="Lucida Console" panose="020B0609040504020204" pitchFamily="49" charset="0"/>
                <a:cs typeface="Arial" charset="0"/>
              </a:rPr>
              <a:t>) =</a:t>
            </a:r>
          </a:p>
          <a:p>
            <a:pPr defTabSz="1217583" fontAlgn="base">
              <a:spcBef>
                <a:spcPct val="0"/>
              </a:spcBef>
              <a:spcAft>
                <a:spcPct val="0"/>
              </a:spcAft>
            </a:pPr>
            <a:r>
              <a:rPr lang="en-US" sz="2000" dirty="0">
                <a:solidFill>
                  <a:prstClr val="black"/>
                </a:solidFill>
                <a:latin typeface="Lucida Console" panose="020B0609040504020204" pitchFamily="49" charset="0"/>
                <a:cs typeface="Arial" charset="0"/>
              </a:rPr>
              <a:t>    </a:t>
            </a:r>
            <a:r>
              <a:rPr lang="en-US" sz="2000" dirty="0">
                <a:solidFill>
                  <a:srgbClr val="FFC000"/>
                </a:solidFill>
                <a:latin typeface="Lucida Console" panose="020B0609040504020204" pitchFamily="49" charset="0"/>
                <a:cs typeface="Arial" charset="0"/>
              </a:rPr>
              <a:t>let </a:t>
            </a:r>
            <a:r>
              <a:rPr lang="en-US" sz="2000" dirty="0" err="1">
                <a:solidFill>
                  <a:srgbClr val="FFFFFF"/>
                </a:solidFill>
                <a:latin typeface="Lucida Console" panose="020B0609040504020204" pitchFamily="49" charset="0"/>
                <a:cs typeface="Arial" charset="0"/>
              </a:rPr>
              <a:t>qs'</a:t>
            </a:r>
            <a:r>
              <a:rPr lang="en-US" sz="2000" dirty="0">
                <a:solidFill>
                  <a:srgbClr val="FFFFFF"/>
                </a:solidFill>
                <a:latin typeface="Lucida Console" panose="020B0609040504020204" pitchFamily="49" charset="0"/>
                <a:cs typeface="Arial" charset="0"/>
              </a:rPr>
              <a:t>     = </a:t>
            </a:r>
            <a:r>
              <a:rPr lang="en-US" sz="2000" dirty="0" err="1">
                <a:solidFill>
                  <a:srgbClr val="FFFFFF"/>
                </a:solidFill>
                <a:latin typeface="Lucida Console" panose="020B0609040504020204" pitchFamily="49" charset="0"/>
                <a:cs typeface="Arial" charset="0"/>
              </a:rPr>
              <a:t>qs.Tail</a:t>
            </a:r>
            <a:endParaRPr lang="en-US" sz="2000" dirty="0">
              <a:solidFill>
                <a:srgbClr val="7FBA00">
                  <a:lumMod val="60000"/>
                  <a:lumOff val="40000"/>
                </a:srgbClr>
              </a:solidFill>
              <a:latin typeface="Lucida Console" panose="020B0609040504020204" pitchFamily="49" charset="0"/>
              <a:cs typeface="Arial" charset="0"/>
            </a:endParaRPr>
          </a:p>
          <a:p>
            <a:pPr defTabSz="1217583" fontAlgn="base">
              <a:spcBef>
                <a:spcPct val="0"/>
              </a:spcBef>
              <a:spcAft>
                <a:spcPct val="0"/>
              </a:spcAft>
            </a:pPr>
            <a:r>
              <a:rPr lang="en-US" sz="2000" dirty="0">
                <a:solidFill>
                  <a:prstClr val="black"/>
                </a:solidFill>
                <a:latin typeface="Lucida Console" panose="020B0609040504020204" pitchFamily="49" charset="0"/>
                <a:cs typeface="Arial" charset="0"/>
              </a:rPr>
              <a:t>    </a:t>
            </a:r>
            <a:r>
              <a:rPr lang="en-US" sz="2000" dirty="0">
                <a:solidFill>
                  <a:srgbClr val="FFFFFF"/>
                </a:solidFill>
                <a:latin typeface="Lucida Console" panose="020B0609040504020204" pitchFamily="49" charset="0"/>
                <a:cs typeface="Arial" charset="0"/>
              </a:rPr>
              <a:t>EPR </a:t>
            </a:r>
            <a:r>
              <a:rPr lang="en-US" sz="2000" dirty="0" err="1">
                <a:solidFill>
                  <a:srgbClr val="FFFFFF"/>
                </a:solidFill>
                <a:latin typeface="Lucida Console" panose="020B0609040504020204" pitchFamily="49" charset="0"/>
                <a:cs typeface="Arial" charset="0"/>
              </a:rPr>
              <a:t>qs</a:t>
            </a:r>
            <a:r>
              <a:rPr lang="en-US" sz="2000" dirty="0">
                <a:solidFill>
                  <a:srgbClr val="FFFFFF"/>
                </a:solidFill>
                <a:latin typeface="Lucida Console" panose="020B0609040504020204" pitchFamily="49" charset="0"/>
                <a:cs typeface="Arial" charset="0"/>
              </a:rPr>
              <a:t>'; CNOT </a:t>
            </a:r>
            <a:r>
              <a:rPr lang="en-US" sz="2000" dirty="0" err="1">
                <a:solidFill>
                  <a:srgbClr val="FFFFFF"/>
                </a:solidFill>
                <a:latin typeface="Lucida Console" panose="020B0609040504020204" pitchFamily="49" charset="0"/>
                <a:cs typeface="Arial" charset="0"/>
              </a:rPr>
              <a:t>qs</a:t>
            </a:r>
            <a:r>
              <a:rPr lang="en-US" sz="2000" dirty="0">
                <a:solidFill>
                  <a:srgbClr val="FFFFFF"/>
                </a:solidFill>
                <a:latin typeface="Lucida Console" panose="020B0609040504020204" pitchFamily="49" charset="0"/>
                <a:cs typeface="Arial" charset="0"/>
              </a:rPr>
              <a:t>; H </a:t>
            </a:r>
            <a:r>
              <a:rPr lang="en-US" sz="2000" dirty="0" err="1">
                <a:solidFill>
                  <a:srgbClr val="FFFFFF"/>
                </a:solidFill>
                <a:latin typeface="Lucida Console" panose="020B0609040504020204" pitchFamily="49" charset="0"/>
                <a:cs typeface="Arial" charset="0"/>
              </a:rPr>
              <a:t>qs</a:t>
            </a:r>
            <a:endParaRPr lang="en-US" sz="2000" dirty="0">
              <a:solidFill>
                <a:srgbClr val="7FBA00">
                  <a:lumMod val="60000"/>
                  <a:lumOff val="40000"/>
                </a:srgbClr>
              </a:solidFill>
              <a:latin typeface="Lucida Console" panose="020B0609040504020204" pitchFamily="49" charset="0"/>
              <a:cs typeface="Arial" charset="0"/>
            </a:endParaRPr>
          </a:p>
          <a:p>
            <a:pPr defTabSz="1217583" fontAlgn="base">
              <a:spcBef>
                <a:spcPct val="0"/>
              </a:spcBef>
              <a:spcAft>
                <a:spcPct val="0"/>
              </a:spcAft>
            </a:pPr>
            <a:r>
              <a:rPr lang="en-US" sz="2000" dirty="0">
                <a:solidFill>
                  <a:prstClr val="black"/>
                </a:solidFill>
                <a:latin typeface="Lucida Console" panose="020B0609040504020204" pitchFamily="49" charset="0"/>
                <a:cs typeface="Arial" charset="0"/>
              </a:rPr>
              <a:t>    </a:t>
            </a:r>
            <a:r>
              <a:rPr lang="en-US" sz="2000" dirty="0">
                <a:solidFill>
                  <a:srgbClr val="FFFFFF"/>
                </a:solidFill>
                <a:latin typeface="Lucida Console" panose="020B0609040504020204" pitchFamily="49" charset="0"/>
                <a:cs typeface="Arial" charset="0"/>
              </a:rPr>
              <a:t>M </a:t>
            </a:r>
            <a:r>
              <a:rPr lang="en-US" sz="2000" dirty="0" err="1">
                <a:solidFill>
                  <a:srgbClr val="FFFFFF"/>
                </a:solidFill>
                <a:latin typeface="Lucida Console" panose="020B0609040504020204" pitchFamily="49" charset="0"/>
                <a:cs typeface="Arial" charset="0"/>
              </a:rPr>
              <a:t>qs</a:t>
            </a:r>
            <a:r>
              <a:rPr lang="en-US" sz="2000" dirty="0">
                <a:solidFill>
                  <a:srgbClr val="FFFFFF"/>
                </a:solidFill>
                <a:latin typeface="Lucida Console" panose="020B0609040504020204" pitchFamily="49" charset="0"/>
                <a:cs typeface="Arial" charset="0"/>
              </a:rPr>
              <a:t>'; BC X </a:t>
            </a:r>
            <a:r>
              <a:rPr lang="en-US" sz="2000" dirty="0" err="1">
                <a:solidFill>
                  <a:srgbClr val="FFFFFF"/>
                </a:solidFill>
                <a:latin typeface="Lucida Console" panose="020B0609040504020204" pitchFamily="49" charset="0"/>
                <a:cs typeface="Arial" charset="0"/>
              </a:rPr>
              <a:t>qs'</a:t>
            </a:r>
            <a:endParaRPr lang="en-US" sz="2000" dirty="0">
              <a:solidFill>
                <a:srgbClr val="7FBA00">
                  <a:lumMod val="60000"/>
                  <a:lumOff val="40000"/>
                </a:srgbClr>
              </a:solidFill>
              <a:latin typeface="Lucida Console" panose="020B0609040504020204" pitchFamily="49" charset="0"/>
              <a:cs typeface="Arial" charset="0"/>
            </a:endParaRPr>
          </a:p>
          <a:p>
            <a:pPr defTabSz="1217583" fontAlgn="base">
              <a:spcBef>
                <a:spcPct val="0"/>
              </a:spcBef>
              <a:spcAft>
                <a:spcPct val="0"/>
              </a:spcAft>
            </a:pPr>
            <a:r>
              <a:rPr lang="en-US" sz="2000" dirty="0">
                <a:solidFill>
                  <a:prstClr val="black"/>
                </a:solidFill>
                <a:latin typeface="Lucida Console" panose="020B0609040504020204" pitchFamily="49" charset="0"/>
                <a:cs typeface="Arial" charset="0"/>
              </a:rPr>
              <a:t>    </a:t>
            </a:r>
            <a:r>
              <a:rPr lang="en-US" sz="2000" dirty="0">
                <a:solidFill>
                  <a:srgbClr val="FFFFFF"/>
                </a:solidFill>
                <a:latin typeface="Lucida Console" panose="020B0609040504020204" pitchFamily="49" charset="0"/>
                <a:cs typeface="Arial" charset="0"/>
              </a:rPr>
              <a:t>M </a:t>
            </a:r>
            <a:r>
              <a:rPr lang="en-US" sz="2000" dirty="0" err="1">
                <a:solidFill>
                  <a:srgbClr val="FFFFFF"/>
                </a:solidFill>
                <a:latin typeface="Lucida Console" panose="020B0609040504020204" pitchFamily="49" charset="0"/>
                <a:cs typeface="Arial" charset="0"/>
              </a:rPr>
              <a:t>qs</a:t>
            </a:r>
            <a:r>
              <a:rPr lang="en-US" sz="2000" dirty="0">
                <a:solidFill>
                  <a:srgbClr val="FFFFFF"/>
                </a:solidFill>
                <a:latin typeface="Lucida Console" panose="020B0609040504020204" pitchFamily="49" charset="0"/>
                <a:cs typeface="Arial" charset="0"/>
              </a:rPr>
              <a:t> ; BC Z !!(qs,0,2)</a:t>
            </a:r>
            <a:endParaRPr lang="en-US" sz="2000" dirty="0">
              <a:solidFill>
                <a:srgbClr val="7FBA00">
                  <a:lumMod val="60000"/>
                  <a:lumOff val="40000"/>
                </a:srgbClr>
              </a:solidFill>
              <a:latin typeface="Lucida Console" panose="020B0609040504020204" pitchFamily="49" charset="0"/>
              <a:cs typeface="Arial" charset="0"/>
            </a:endParaRPr>
          </a:p>
        </p:txBody>
      </p:sp>
      <p:pic>
        <p:nvPicPr>
          <p:cNvPr id="11" name="Picture 10"/>
          <p:cNvPicPr>
            <a:picLocks noChangeAspect="1"/>
          </p:cNvPicPr>
          <p:nvPr/>
        </p:nvPicPr>
        <p:blipFill rotWithShape="1">
          <a:blip r:embed="rId3"/>
          <a:srcRect l="14425" t="31681" r="65971"/>
          <a:stretch/>
        </p:blipFill>
        <p:spPr>
          <a:xfrm>
            <a:off x="7418809" y="1719074"/>
            <a:ext cx="1076695" cy="1222780"/>
          </a:xfrm>
          <a:prstGeom prst="rect">
            <a:avLst/>
          </a:prstGeom>
        </p:spPr>
      </p:pic>
      <p:sp>
        <p:nvSpPr>
          <p:cNvPr id="12" name="Rectangle 11"/>
          <p:cNvSpPr/>
          <p:nvPr/>
        </p:nvSpPr>
        <p:spPr>
          <a:xfrm>
            <a:off x="9766592" y="6440460"/>
            <a:ext cx="2425408" cy="338554"/>
          </a:xfrm>
          <a:prstGeom prst="rect">
            <a:avLst/>
          </a:prstGeom>
        </p:spPr>
        <p:txBody>
          <a:bodyPr wrap="none">
            <a:spAutoFit/>
          </a:bodyPr>
          <a:lstStyle/>
          <a:p>
            <a:r>
              <a:rPr lang="en-US" sz="1600" dirty="0" smtClean="0">
                <a:solidFill>
                  <a:schemeClr val="bg1"/>
                </a:solidFill>
              </a:rPr>
              <a:t>[Wecker and Svore 2014]</a:t>
            </a:r>
            <a:endParaRPr lang="en-US" dirty="0"/>
          </a:p>
        </p:txBody>
      </p:sp>
      <p:sp>
        <p:nvSpPr>
          <p:cNvPr id="14" name="TextBox 13"/>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389175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anim calcmode="lin" valueType="num">
                                      <p:cBhvr>
                                        <p:cTn id="3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500"/>
                                        <p:tgtEl>
                                          <p:spTgt spid="9">
                                            <p:txEl>
                                              <p:pRg st="1" end="1"/>
                                            </p:txEl>
                                          </p:spTgt>
                                        </p:tgtEl>
                                      </p:cBhvr>
                                    </p:animEffect>
                                    <p:anim calcmode="lin" valueType="num">
                                      <p:cBhvr>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9">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fade">
                                      <p:cBhvr>
                                        <p:cTn id="41" dur="500"/>
                                        <p:tgtEl>
                                          <p:spTgt spid="9">
                                            <p:txEl>
                                              <p:pRg st="2" end="2"/>
                                            </p:txEl>
                                          </p:spTgt>
                                        </p:tgtEl>
                                      </p:cBhvr>
                                    </p:animEffect>
                                    <p:anim calcmode="lin" valueType="num">
                                      <p:cBhvr>
                                        <p:cTn id="4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9">
                                            <p:txEl>
                                              <p:pRg st="2" end="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Effect transition="in" filter="fade">
                                      <p:cBhvr>
                                        <p:cTn id="46" dur="500"/>
                                        <p:tgtEl>
                                          <p:spTgt spid="9">
                                            <p:txEl>
                                              <p:pRg st="3" end="3"/>
                                            </p:txEl>
                                          </p:spTgt>
                                        </p:tgtEl>
                                      </p:cBhvr>
                                    </p:animEffect>
                                    <p:anim calcmode="lin" valueType="num">
                                      <p:cBhvr>
                                        <p:cTn id="4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8" dur="500" fill="hold"/>
                                        <p:tgtEl>
                                          <p:spTgt spid="9">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animEffect transition="in" filter="fade">
                                      <p:cBhvr>
                                        <p:cTn id="51" dur="500"/>
                                        <p:tgtEl>
                                          <p:spTgt spid="9">
                                            <p:txEl>
                                              <p:pRg st="4" end="4"/>
                                            </p:txEl>
                                          </p:spTgt>
                                        </p:tgtEl>
                                      </p:cBhvr>
                                    </p:animEffect>
                                    <p:anim calcmode="lin" valueType="num">
                                      <p:cBhvr>
                                        <p:cTn id="5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3" dur="500" fill="hold"/>
                                        <p:tgtEl>
                                          <p:spTgt spid="9">
                                            <p:txEl>
                                              <p:pRg st="4" end="4"/>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anim calcmode="lin" valueType="num">
                                      <p:cBhvr>
                                        <p:cTn id="57" dur="500" fill="hold"/>
                                        <p:tgtEl>
                                          <p:spTgt spid="9"/>
                                        </p:tgtEl>
                                        <p:attrNameLst>
                                          <p:attrName>ppt_x</p:attrName>
                                        </p:attrNameLst>
                                      </p:cBhvr>
                                      <p:tavLst>
                                        <p:tav tm="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anim calcmode="lin" valueType="num">
                                      <p:cBhvr>
                                        <p:cTn id="62" dur="500" fill="hold"/>
                                        <p:tgtEl>
                                          <p:spTgt spid="10"/>
                                        </p:tgtEl>
                                        <p:attrNameLst>
                                          <p:attrName>ppt_x</p:attrName>
                                        </p:attrNameLst>
                                      </p:cBhvr>
                                      <p:tavLst>
                                        <p:tav tm="0">
                                          <p:val>
                                            <p:strVal val="#ppt_x"/>
                                          </p:val>
                                        </p:tav>
                                        <p:tav tm="100000">
                                          <p:val>
                                            <p:strVal val="#ppt_x"/>
                                          </p:val>
                                        </p:tav>
                                      </p:tavLst>
                                    </p:anim>
                                    <p:anim calcmode="lin" valueType="num">
                                      <p:cBhvr>
                                        <p:cTn id="6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Teleport: Running the Code</a:t>
            </a:r>
            <a:endParaRPr lang="en-US" dirty="0"/>
          </a:p>
        </p:txBody>
      </p:sp>
      <p:sp>
        <p:nvSpPr>
          <p:cNvPr id="10" name="Rectangle 9"/>
          <p:cNvSpPr/>
          <p:nvPr/>
        </p:nvSpPr>
        <p:spPr>
          <a:xfrm>
            <a:off x="399170" y="1324281"/>
            <a:ext cx="7843417" cy="1938992"/>
          </a:xfrm>
          <a:prstGeom prst="rect">
            <a:avLst/>
          </a:prstGeom>
          <a:noFill/>
        </p:spPr>
        <p:txBody>
          <a:bodyPr wrap="square">
            <a:spAutoFit/>
          </a:bodyPr>
          <a:lstStyle/>
          <a:p>
            <a:pPr defTabSz="1217583" fontAlgn="base">
              <a:spcBef>
                <a:spcPct val="0"/>
              </a:spcBef>
              <a:spcAft>
                <a:spcPct val="0"/>
              </a:spcAft>
            </a:pPr>
            <a:r>
              <a:rPr lang="en-US" sz="2000" dirty="0">
                <a:solidFill>
                  <a:srgbClr val="FFFFFF"/>
                </a:solidFill>
                <a:latin typeface="Lucida Console"/>
                <a:cs typeface="Arial" charset="0"/>
              </a:rPr>
              <a:t> loop N times:</a:t>
            </a:r>
          </a:p>
          <a:p>
            <a:pPr defTabSz="1217583" fontAlgn="base">
              <a:spcBef>
                <a:spcPct val="0"/>
              </a:spcBef>
              <a:spcAft>
                <a:spcPct val="0"/>
              </a:spcAft>
            </a:pPr>
            <a:r>
              <a:rPr lang="en-US" sz="2000" dirty="0">
                <a:solidFill>
                  <a:srgbClr val="FFFFFF"/>
                </a:solidFill>
                <a:latin typeface="Lucida Console"/>
                <a:cs typeface="Arial" charset="0"/>
              </a:rPr>
              <a:t>        … create 3 qubits</a:t>
            </a:r>
          </a:p>
          <a:p>
            <a:pPr defTabSz="1217583" fontAlgn="base">
              <a:spcBef>
                <a:spcPct val="0"/>
              </a:spcBef>
              <a:spcAft>
                <a:spcPct val="0"/>
              </a:spcAft>
            </a:pPr>
            <a:r>
              <a:rPr lang="en-US" sz="2000" dirty="0">
                <a:solidFill>
                  <a:srgbClr val="FFFFFF"/>
                </a:solidFill>
                <a:latin typeface="Lucida Console"/>
                <a:cs typeface="Arial" charset="0"/>
              </a:rPr>
              <a:t>	… </a:t>
            </a:r>
            <a:r>
              <a:rPr lang="en-US" sz="2000" dirty="0" err="1">
                <a:solidFill>
                  <a:srgbClr val="FFFFFF"/>
                </a:solidFill>
                <a:latin typeface="Lucida Console"/>
                <a:cs typeface="Arial" charset="0"/>
              </a:rPr>
              <a:t>init</a:t>
            </a:r>
            <a:r>
              <a:rPr lang="en-US" sz="2000" dirty="0">
                <a:solidFill>
                  <a:srgbClr val="FFFFFF"/>
                </a:solidFill>
                <a:latin typeface="Lucida Console"/>
                <a:cs typeface="Arial" charset="0"/>
              </a:rPr>
              <a:t> the first one to a random state</a:t>
            </a:r>
          </a:p>
          <a:p>
            <a:pPr defTabSz="1217583" fontAlgn="base">
              <a:spcBef>
                <a:spcPct val="0"/>
              </a:spcBef>
              <a:spcAft>
                <a:spcPct val="0"/>
              </a:spcAft>
            </a:pPr>
            <a:r>
              <a:rPr lang="en-US" sz="2000" dirty="0">
                <a:solidFill>
                  <a:srgbClr val="FFFFFF"/>
                </a:solidFill>
                <a:latin typeface="Lucida Console"/>
                <a:cs typeface="Arial" charset="0"/>
              </a:rPr>
              <a:t>	… print it out</a:t>
            </a:r>
          </a:p>
          <a:p>
            <a:pPr defTabSz="1217583" fontAlgn="base">
              <a:spcBef>
                <a:spcPct val="0"/>
              </a:spcBef>
              <a:spcAft>
                <a:spcPct val="0"/>
              </a:spcAft>
            </a:pPr>
            <a:r>
              <a:rPr lang="en-US" sz="2000" dirty="0">
                <a:solidFill>
                  <a:srgbClr val="FFFFFF"/>
                </a:solidFill>
                <a:latin typeface="Lucida Console"/>
                <a:cs typeface="Arial" charset="0"/>
              </a:rPr>
              <a:t>        </a:t>
            </a:r>
            <a:r>
              <a:rPr lang="en-US" sz="2000" dirty="0">
                <a:solidFill>
                  <a:srgbClr val="FFFF00"/>
                </a:solidFill>
                <a:latin typeface="Lucida Console"/>
                <a:cs typeface="Arial" charset="0"/>
              </a:rPr>
              <a:t>teleport </a:t>
            </a:r>
            <a:r>
              <a:rPr lang="en-US" sz="2000" dirty="0" err="1">
                <a:solidFill>
                  <a:srgbClr val="FFFF00"/>
                </a:solidFill>
                <a:latin typeface="Lucida Console"/>
                <a:cs typeface="Arial" charset="0"/>
              </a:rPr>
              <a:t>qs</a:t>
            </a:r>
            <a:endParaRPr lang="en-US" sz="2000" dirty="0">
              <a:solidFill>
                <a:srgbClr val="FFFF00"/>
              </a:solidFill>
              <a:latin typeface="Lucida Console"/>
              <a:cs typeface="Arial" charset="0"/>
            </a:endParaRPr>
          </a:p>
          <a:p>
            <a:pPr defTabSz="1217583" fontAlgn="base">
              <a:spcBef>
                <a:spcPct val="0"/>
              </a:spcBef>
              <a:spcAft>
                <a:spcPct val="0"/>
              </a:spcAft>
            </a:pPr>
            <a:r>
              <a:rPr lang="en-US" sz="2000" dirty="0">
                <a:solidFill>
                  <a:srgbClr val="FFFFFF"/>
                </a:solidFill>
                <a:latin typeface="Lucida Console"/>
                <a:cs typeface="Arial" charset="0"/>
              </a:rPr>
              <a:t>        … print out the result</a:t>
            </a:r>
          </a:p>
        </p:txBody>
      </p:sp>
      <p:sp>
        <p:nvSpPr>
          <p:cNvPr id="11" name="Rectangle 10"/>
          <p:cNvSpPr/>
          <p:nvPr/>
        </p:nvSpPr>
        <p:spPr>
          <a:xfrm>
            <a:off x="2435110" y="3525853"/>
            <a:ext cx="8867980" cy="2677656"/>
          </a:xfrm>
          <a:prstGeom prst="rect">
            <a:avLst/>
          </a:prstGeom>
          <a:noFill/>
        </p:spPr>
        <p:txBody>
          <a:bodyPr wrap="square">
            <a:spAutoFit/>
          </a:bodyPr>
          <a:lstStyle/>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0:0000.0/Initial State: (  0.3735-0.2531i)|0&gt;+( -0.4615-0.7639i)|1&gt;</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0:0000.0/Final   State: (  0.3735-0.2531i)|0&gt;+( -0.4615-0.7639i)|1&gt; (bits:10)</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0:0000.0/Initial State: ( -0.1105+0.3395i)|0&gt;+(   0.927-0.1146i)|1&gt;</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0:0000.0/Final   State: ( -0.1105+0.3395i)|0&gt;+(   0.927-0.1146i)|1&gt; (bits:11)</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0:0000.0/Initial State: ( -0.3882-0.2646i)|0&gt;+( -0.8092+0.3528i)|1&gt;</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0:0000.0/Final   State: ( -0.3882-0.2646i)|0&gt;+( -0.8092+0.3528i)|1&gt; (bits:01)</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0:0000.0/Initial State: (  0.2336+0.4446i)|0&gt;+( -0.8527+0.1435i)|1&gt;</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0:0000.0/Final   State: (  0.2336+0.4446i)|0&gt;+( -0.8527+0.1435i)|1&gt; (bits:10)</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0:0000.0/Initial State: (  0.9698+0.2302i)|0&gt;+(-0.03692+0.0717i)|1&gt;</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0:0000.0/Final   State: (  0.9698+0.2302i)|0&gt;+(-0.03692+0.0717i)|1&gt; (bits:11)</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0:0000.0/Initial State: (  -0.334-0.3354i)|0&gt;+(   0.315-0.8226i)|1&gt;</a:t>
            </a:r>
          </a:p>
          <a:p>
            <a:pPr defTabSz="1217583" fontAlgn="base">
              <a:spcBef>
                <a:spcPct val="0"/>
              </a:spcBef>
              <a:spcAft>
                <a:spcPct val="0"/>
              </a:spcAft>
            </a:pPr>
            <a:r>
              <a:rPr lang="en-US" sz="1400" dirty="0">
                <a:solidFill>
                  <a:srgbClr val="7FBA00">
                    <a:lumMod val="40000"/>
                    <a:lumOff val="60000"/>
                  </a:srgbClr>
                </a:solidFill>
                <a:latin typeface="Lucida Console" pitchFamily="49" charset="0"/>
                <a:cs typeface="Arial" charset="0"/>
              </a:rPr>
              <a:t>0:0000.0/Final   State: (  -0.334-0.3354i)|0&gt;+(   0.315-0.8226i)|1&gt; (bits:01)</a:t>
            </a:r>
          </a:p>
        </p:txBody>
      </p:sp>
      <p:sp>
        <p:nvSpPr>
          <p:cNvPr id="6" name="TextBox 5"/>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368405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User definition of a gate</a:t>
            </a:r>
            <a:endParaRPr lang="en-US" dirty="0"/>
          </a:p>
        </p:txBody>
      </p:sp>
      <p:sp>
        <p:nvSpPr>
          <p:cNvPr id="2" name="Rectangle 1"/>
          <p:cNvSpPr/>
          <p:nvPr/>
        </p:nvSpPr>
        <p:spPr>
          <a:xfrm>
            <a:off x="1037021" y="1255251"/>
            <a:ext cx="10223771" cy="5016758"/>
          </a:xfrm>
          <a:prstGeom prst="rect">
            <a:avLst/>
          </a:prstGeom>
          <a:noFill/>
        </p:spPr>
        <p:txBody>
          <a:bodyPr wrap="square">
            <a:spAutoFit/>
          </a:bodyPr>
          <a:lstStyle/>
          <a:p>
            <a:pPr defTabSz="1217583" fontAlgn="base">
              <a:spcBef>
                <a:spcPct val="0"/>
              </a:spcBef>
              <a:spcAft>
                <a:spcPct val="0"/>
              </a:spcAft>
            </a:pPr>
            <a:r>
              <a:rPr lang="en-US" sz="2000" dirty="0">
                <a:solidFill>
                  <a:srgbClr val="7FBA00">
                    <a:lumMod val="60000"/>
                    <a:lumOff val="40000"/>
                  </a:srgbClr>
                </a:solidFill>
                <a:latin typeface="Lucida Console"/>
                <a:cs typeface="Arial" charset="0"/>
              </a:rPr>
              <a:t>/// &lt;summary&gt;</a:t>
            </a:r>
          </a:p>
          <a:p>
            <a:pPr defTabSz="1217583" fontAlgn="base">
              <a:spcBef>
                <a:spcPct val="0"/>
              </a:spcBef>
              <a:spcAft>
                <a:spcPct val="0"/>
              </a:spcAft>
            </a:pPr>
            <a:r>
              <a:rPr lang="en-US" sz="2000" dirty="0">
                <a:solidFill>
                  <a:srgbClr val="7FBA00">
                    <a:lumMod val="60000"/>
                    <a:lumOff val="40000"/>
                  </a:srgbClr>
                </a:solidFill>
                <a:latin typeface="Lucida Console"/>
                <a:cs typeface="Arial" charset="0"/>
              </a:rPr>
              <a:t>/// Controlled NOT gate</a:t>
            </a:r>
          </a:p>
          <a:p>
            <a:pPr defTabSz="1217583" fontAlgn="base">
              <a:spcBef>
                <a:spcPct val="0"/>
              </a:spcBef>
              <a:spcAft>
                <a:spcPct val="0"/>
              </a:spcAft>
            </a:pPr>
            <a:r>
              <a:rPr lang="en-US" sz="2000" dirty="0">
                <a:solidFill>
                  <a:srgbClr val="7FBA00">
                    <a:lumMod val="60000"/>
                    <a:lumOff val="40000"/>
                  </a:srgbClr>
                </a:solidFill>
                <a:latin typeface="Lucida Console"/>
                <a:cs typeface="Arial" charset="0"/>
              </a:rPr>
              <a:t>/// &lt;/summary&gt;</a:t>
            </a:r>
          </a:p>
          <a:p>
            <a:pPr defTabSz="1217583" fontAlgn="base">
              <a:spcBef>
                <a:spcPct val="0"/>
              </a:spcBef>
              <a:spcAft>
                <a:spcPct val="0"/>
              </a:spcAft>
            </a:pPr>
            <a:r>
              <a:rPr lang="en-US" sz="2000" dirty="0">
                <a:solidFill>
                  <a:srgbClr val="7FBA00">
                    <a:lumMod val="60000"/>
                    <a:lumOff val="40000"/>
                  </a:srgbClr>
                </a:solidFill>
                <a:latin typeface="Lucida Console"/>
                <a:cs typeface="Arial" charset="0"/>
              </a:rPr>
              <a:t>/// &lt;</a:t>
            </a:r>
            <a:r>
              <a:rPr lang="en-US" sz="2000" dirty="0" err="1">
                <a:solidFill>
                  <a:srgbClr val="7FBA00">
                    <a:lumMod val="60000"/>
                    <a:lumOff val="40000"/>
                  </a:srgbClr>
                </a:solidFill>
                <a:latin typeface="Lucida Console"/>
                <a:cs typeface="Arial" charset="0"/>
              </a:rPr>
              <a:t>param</a:t>
            </a:r>
            <a:r>
              <a:rPr lang="en-US" sz="2000" dirty="0">
                <a:solidFill>
                  <a:srgbClr val="7FBA00">
                    <a:lumMod val="60000"/>
                    <a:lumOff val="40000"/>
                  </a:srgbClr>
                </a:solidFill>
                <a:latin typeface="Lucida Console"/>
                <a:cs typeface="Arial" charset="0"/>
              </a:rPr>
              <a:t> name="</a:t>
            </a:r>
            <a:r>
              <a:rPr lang="en-US" sz="2000" dirty="0" err="1">
                <a:solidFill>
                  <a:srgbClr val="7FBA00">
                    <a:lumMod val="60000"/>
                    <a:lumOff val="40000"/>
                  </a:srgbClr>
                </a:solidFill>
                <a:latin typeface="Lucida Console"/>
                <a:cs typeface="Arial" charset="0"/>
              </a:rPr>
              <a:t>qs</a:t>
            </a:r>
            <a:r>
              <a:rPr lang="en-US" sz="2000" dirty="0">
                <a:solidFill>
                  <a:srgbClr val="7FBA00">
                    <a:lumMod val="60000"/>
                    <a:lumOff val="40000"/>
                  </a:srgbClr>
                </a:solidFill>
                <a:latin typeface="Lucida Console"/>
                <a:cs typeface="Arial" charset="0"/>
              </a:rPr>
              <a:t>"&gt; Use first two qubits for gate&lt;/</a:t>
            </a:r>
            <a:r>
              <a:rPr lang="en-US" sz="2000" dirty="0" err="1">
                <a:solidFill>
                  <a:srgbClr val="7FBA00">
                    <a:lumMod val="60000"/>
                    <a:lumOff val="40000"/>
                  </a:srgbClr>
                </a:solidFill>
                <a:latin typeface="Lucida Console"/>
                <a:cs typeface="Arial" charset="0"/>
              </a:rPr>
              <a:t>param</a:t>
            </a:r>
            <a:r>
              <a:rPr lang="en-US" sz="2000" dirty="0">
                <a:solidFill>
                  <a:srgbClr val="7FBA00">
                    <a:lumMod val="60000"/>
                    <a:lumOff val="40000"/>
                  </a:srgbClr>
                </a:solidFill>
                <a:latin typeface="Lucida Console"/>
                <a:cs typeface="Arial" charset="0"/>
              </a:rPr>
              <a:t>&gt;</a:t>
            </a:r>
          </a:p>
          <a:p>
            <a:pPr defTabSz="1217583" fontAlgn="base">
              <a:spcBef>
                <a:spcPct val="0"/>
              </a:spcBef>
              <a:spcAft>
                <a:spcPct val="0"/>
              </a:spcAft>
            </a:pPr>
            <a:r>
              <a:rPr lang="en-US" sz="2000" dirty="0">
                <a:solidFill>
                  <a:srgbClr val="FFFFFF"/>
                </a:solidFill>
                <a:latin typeface="Lucida Console"/>
                <a:cs typeface="Arial" charset="0"/>
              </a:rPr>
              <a:t>[&lt;LQD&gt;]</a:t>
            </a:r>
          </a:p>
          <a:p>
            <a:pPr defTabSz="1217583" fontAlgn="base">
              <a:spcBef>
                <a:spcPct val="0"/>
              </a:spcBef>
              <a:spcAft>
                <a:spcPct val="0"/>
              </a:spcAft>
            </a:pPr>
            <a:r>
              <a:rPr lang="en-US" sz="2000" dirty="0">
                <a:solidFill>
                  <a:srgbClr val="FFC000"/>
                </a:solidFill>
                <a:latin typeface="Lucida Console"/>
                <a:cs typeface="Arial" charset="0"/>
              </a:rPr>
              <a:t>let </a:t>
            </a:r>
            <a:r>
              <a:rPr lang="en-US" sz="2000" dirty="0">
                <a:solidFill>
                  <a:srgbClr val="FFFFFF"/>
                </a:solidFill>
                <a:latin typeface="Lucida Console"/>
                <a:cs typeface="Arial" charset="0"/>
              </a:rPr>
              <a:t>CNOT (</a:t>
            </a:r>
            <a:r>
              <a:rPr lang="en-US" sz="2000" dirty="0" err="1">
                <a:solidFill>
                  <a:srgbClr val="FFFFFF"/>
                </a:solidFill>
                <a:latin typeface="Lucida Console"/>
                <a:cs typeface="Arial" charset="0"/>
              </a:rPr>
              <a:t>qs:Qubits</a:t>
            </a:r>
            <a:r>
              <a:rPr lang="en-US" sz="2000" dirty="0">
                <a:solidFill>
                  <a:srgbClr val="FFFFFF"/>
                </a:solidFill>
                <a:latin typeface="Lucida Console"/>
                <a:cs typeface="Arial" charset="0"/>
              </a:rPr>
              <a:t>)</a:t>
            </a:r>
            <a:r>
              <a:rPr lang="en-US" sz="2000" dirty="0">
                <a:solidFill>
                  <a:prstClr val="black"/>
                </a:solidFill>
                <a:latin typeface="Lucida Console"/>
                <a:cs typeface="Arial" charset="0"/>
              </a:rPr>
              <a:t> </a:t>
            </a:r>
            <a:r>
              <a:rPr lang="en-US" sz="2000" dirty="0">
                <a:solidFill>
                  <a:srgbClr val="FFFFFF"/>
                </a:solidFill>
                <a:latin typeface="Lucida Console"/>
                <a:cs typeface="Arial" charset="0"/>
              </a:rPr>
              <a:t>=</a:t>
            </a:r>
          </a:p>
          <a:p>
            <a:pPr defTabSz="1217583" fontAlgn="base">
              <a:spcBef>
                <a:spcPct val="0"/>
              </a:spcBef>
              <a:spcAft>
                <a:spcPct val="0"/>
              </a:spcAft>
            </a:pPr>
            <a:r>
              <a:rPr lang="en-US" sz="2000" dirty="0">
                <a:solidFill>
                  <a:prstClr val="black"/>
                </a:solidFill>
                <a:latin typeface="Lucida Console"/>
                <a:cs typeface="Arial" charset="0"/>
              </a:rPr>
              <a:t>    </a:t>
            </a:r>
            <a:r>
              <a:rPr lang="en-US" sz="2000" dirty="0">
                <a:solidFill>
                  <a:srgbClr val="FFC000"/>
                </a:solidFill>
                <a:latin typeface="Lucida Console"/>
                <a:cs typeface="Arial" charset="0"/>
              </a:rPr>
              <a:t>let </a:t>
            </a:r>
            <a:r>
              <a:rPr lang="en-US" sz="2000" dirty="0">
                <a:solidFill>
                  <a:srgbClr val="FFFFFF"/>
                </a:solidFill>
                <a:latin typeface="Lucida Console"/>
                <a:cs typeface="Arial" charset="0"/>
              </a:rPr>
              <a:t>gate</a:t>
            </a:r>
            <a:r>
              <a:rPr lang="en-US" sz="2000" dirty="0">
                <a:solidFill>
                  <a:prstClr val="black"/>
                </a:solidFill>
                <a:latin typeface="Lucida Console"/>
                <a:cs typeface="Arial" charset="0"/>
              </a:rPr>
              <a:t> </a:t>
            </a:r>
            <a:r>
              <a:rPr lang="en-US" sz="2000" dirty="0">
                <a:solidFill>
                  <a:srgbClr val="FFFFFF"/>
                </a:solidFill>
                <a:latin typeface="Lucida Console"/>
                <a:cs typeface="Arial" charset="0"/>
              </a:rPr>
              <a:t>=</a:t>
            </a:r>
          </a:p>
          <a:p>
            <a:pPr defTabSz="1217583" fontAlgn="base">
              <a:spcBef>
                <a:spcPct val="0"/>
              </a:spcBef>
              <a:spcAft>
                <a:spcPct val="0"/>
              </a:spcAft>
            </a:pPr>
            <a:r>
              <a:rPr lang="en-US" sz="2000" dirty="0">
                <a:solidFill>
                  <a:prstClr val="black"/>
                </a:solidFill>
                <a:latin typeface="Lucida Console"/>
                <a:cs typeface="Arial" charset="0"/>
              </a:rPr>
              <a:t>        </a:t>
            </a:r>
            <a:r>
              <a:rPr lang="en-US" sz="2000" dirty="0" err="1">
                <a:solidFill>
                  <a:srgbClr val="FFFFFF"/>
                </a:solidFill>
                <a:latin typeface="Lucida Console"/>
                <a:cs typeface="Arial" charset="0"/>
              </a:rPr>
              <a:t>Gate.Build</a:t>
            </a:r>
            <a:r>
              <a:rPr lang="en-US" sz="2000" dirty="0">
                <a:solidFill>
                  <a:srgbClr val="FFFFFF"/>
                </a:solidFill>
                <a:latin typeface="Lucida Console"/>
                <a:cs typeface="Arial" charset="0"/>
              </a:rPr>
              <a:t>("</a:t>
            </a:r>
            <a:r>
              <a:rPr lang="en-US" sz="2000" dirty="0" err="1">
                <a:solidFill>
                  <a:srgbClr val="FF0000"/>
                </a:solidFill>
                <a:latin typeface="Lucida Console"/>
                <a:cs typeface="Arial" charset="0"/>
              </a:rPr>
              <a:t>CNOT</a:t>
            </a:r>
            <a:r>
              <a:rPr lang="en-US" sz="2000" dirty="0" err="1">
                <a:solidFill>
                  <a:srgbClr val="FFFFFF"/>
                </a:solidFill>
                <a:latin typeface="Lucida Console"/>
                <a:cs typeface="Arial" charset="0"/>
              </a:rPr>
              <a:t>",</a:t>
            </a:r>
            <a:r>
              <a:rPr lang="en-US" sz="2000" dirty="0" err="1">
                <a:solidFill>
                  <a:srgbClr val="FFC000"/>
                </a:solidFill>
                <a:latin typeface="Lucida Console"/>
                <a:cs typeface="Arial" charset="0"/>
              </a:rPr>
              <a:t>fun</a:t>
            </a:r>
            <a:r>
              <a:rPr lang="en-US" sz="2000" dirty="0">
                <a:solidFill>
                  <a:srgbClr val="FFC000"/>
                </a:solidFill>
                <a:latin typeface="Lucida Console"/>
                <a:cs typeface="Arial" charset="0"/>
              </a:rPr>
              <a:t> </a:t>
            </a:r>
            <a:r>
              <a:rPr lang="en-US" sz="2000" dirty="0">
                <a:solidFill>
                  <a:srgbClr val="FFFFFF"/>
                </a:solidFill>
                <a:latin typeface="Lucida Console"/>
                <a:cs typeface="Arial" charset="0"/>
              </a:rPr>
              <a:t>()</a:t>
            </a:r>
            <a:r>
              <a:rPr lang="en-US" sz="2000" dirty="0">
                <a:solidFill>
                  <a:prstClr val="black"/>
                </a:solidFill>
                <a:latin typeface="Lucida Console"/>
                <a:cs typeface="Arial" charset="0"/>
              </a:rPr>
              <a:t> </a:t>
            </a:r>
            <a:r>
              <a:rPr lang="en-US" sz="2000" dirty="0">
                <a:solidFill>
                  <a:srgbClr val="FFC000"/>
                </a:solidFill>
                <a:latin typeface="Lucida Console"/>
                <a:cs typeface="Arial" charset="0"/>
              </a:rPr>
              <a:t>-&gt;</a:t>
            </a:r>
          </a:p>
          <a:p>
            <a:pPr defTabSz="1217583" fontAlgn="base">
              <a:spcBef>
                <a:spcPct val="0"/>
              </a:spcBef>
              <a:spcAft>
                <a:spcPct val="0"/>
              </a:spcAft>
            </a:pPr>
            <a:r>
              <a:rPr lang="en-US" sz="2000" dirty="0">
                <a:solidFill>
                  <a:prstClr val="black"/>
                </a:solidFill>
                <a:latin typeface="Lucida Console"/>
                <a:cs typeface="Arial" charset="0"/>
              </a:rPr>
              <a:t>            </a:t>
            </a:r>
            <a:r>
              <a:rPr lang="en-US" sz="2000" dirty="0">
                <a:solidFill>
                  <a:srgbClr val="FFC000"/>
                </a:solidFill>
                <a:latin typeface="Lucida Console"/>
                <a:cs typeface="Arial" charset="0"/>
              </a:rPr>
              <a:t>new</a:t>
            </a:r>
            <a:r>
              <a:rPr lang="en-US" sz="2000" dirty="0">
                <a:solidFill>
                  <a:prstClr val="black"/>
                </a:solidFill>
                <a:latin typeface="Lucida Console"/>
                <a:cs typeface="Arial" charset="0"/>
              </a:rPr>
              <a:t> </a:t>
            </a:r>
            <a:r>
              <a:rPr lang="en-US" sz="2000" dirty="0">
                <a:solidFill>
                  <a:srgbClr val="FFFFFF"/>
                </a:solidFill>
                <a:latin typeface="Lucida Console"/>
                <a:cs typeface="Arial" charset="0"/>
              </a:rPr>
              <a:t>Gate(</a:t>
            </a:r>
          </a:p>
          <a:p>
            <a:pPr defTabSz="1217583" fontAlgn="base">
              <a:spcBef>
                <a:spcPct val="0"/>
              </a:spcBef>
              <a:spcAft>
                <a:spcPct val="0"/>
              </a:spcAft>
            </a:pPr>
            <a:r>
              <a:rPr lang="en-US" sz="2000" dirty="0">
                <a:solidFill>
                  <a:prstClr val="black"/>
                </a:solidFill>
                <a:latin typeface="Lucida Console"/>
                <a:cs typeface="Arial" charset="0"/>
              </a:rPr>
              <a:t>                </a:t>
            </a:r>
            <a:r>
              <a:rPr lang="en-US" sz="2000" dirty="0">
                <a:solidFill>
                  <a:srgbClr val="FFFFFF"/>
                </a:solidFill>
                <a:latin typeface="Lucida Console"/>
                <a:cs typeface="Arial" charset="0"/>
              </a:rPr>
              <a:t>Name    =</a:t>
            </a:r>
            <a:r>
              <a:rPr lang="en-US" sz="2000" dirty="0">
                <a:solidFill>
                  <a:prstClr val="black"/>
                </a:solidFill>
                <a:latin typeface="Lucida Console"/>
                <a:cs typeface="Arial" charset="0"/>
              </a:rPr>
              <a:t> </a:t>
            </a:r>
            <a:r>
              <a:rPr lang="en-US" sz="2000" dirty="0">
                <a:solidFill>
                  <a:srgbClr val="FFFFFF"/>
                </a:solidFill>
                <a:latin typeface="Lucida Console"/>
                <a:cs typeface="Arial" charset="0"/>
              </a:rPr>
              <a:t>"</a:t>
            </a:r>
            <a:r>
              <a:rPr lang="en-US" sz="2000" dirty="0">
                <a:solidFill>
                  <a:srgbClr val="FF0000"/>
                </a:solidFill>
                <a:latin typeface="Lucida Console"/>
                <a:cs typeface="Arial" charset="0"/>
              </a:rPr>
              <a:t>CNOT</a:t>
            </a:r>
            <a:r>
              <a:rPr lang="en-US" sz="2000" dirty="0">
                <a:solidFill>
                  <a:srgbClr val="FFFFFF"/>
                </a:solidFill>
                <a:latin typeface="Lucida Console"/>
                <a:cs typeface="Arial" charset="0"/>
              </a:rPr>
              <a:t>",</a:t>
            </a:r>
          </a:p>
          <a:p>
            <a:pPr defTabSz="1217583" fontAlgn="base">
              <a:spcBef>
                <a:spcPct val="0"/>
              </a:spcBef>
              <a:spcAft>
                <a:spcPct val="0"/>
              </a:spcAft>
            </a:pPr>
            <a:r>
              <a:rPr lang="en-US" sz="2000" dirty="0">
                <a:solidFill>
                  <a:prstClr val="black"/>
                </a:solidFill>
                <a:latin typeface="Lucida Console"/>
                <a:cs typeface="Arial" charset="0"/>
              </a:rPr>
              <a:t>                </a:t>
            </a:r>
            <a:r>
              <a:rPr lang="en-US" sz="2000" dirty="0">
                <a:solidFill>
                  <a:srgbClr val="FFFFFF"/>
                </a:solidFill>
                <a:latin typeface="Lucida Console"/>
                <a:cs typeface="Arial" charset="0"/>
              </a:rPr>
              <a:t>Help    =</a:t>
            </a:r>
            <a:r>
              <a:rPr lang="en-US" sz="2000" dirty="0">
                <a:solidFill>
                  <a:prstClr val="black"/>
                </a:solidFill>
                <a:latin typeface="Lucida Console"/>
                <a:cs typeface="Arial" charset="0"/>
              </a:rPr>
              <a:t> </a:t>
            </a:r>
            <a:r>
              <a:rPr lang="en-US" sz="2000" dirty="0">
                <a:solidFill>
                  <a:srgbClr val="FFFFFF"/>
                </a:solidFill>
                <a:latin typeface="Lucida Console"/>
                <a:cs typeface="Arial" charset="0"/>
              </a:rPr>
              <a:t>"</a:t>
            </a:r>
            <a:r>
              <a:rPr lang="en-US" sz="2000" dirty="0">
                <a:solidFill>
                  <a:srgbClr val="FF0000"/>
                </a:solidFill>
                <a:latin typeface="Lucida Console"/>
                <a:cs typeface="Arial" charset="0"/>
              </a:rPr>
              <a:t>Controlled NOT</a:t>
            </a:r>
            <a:r>
              <a:rPr lang="en-US" sz="2000" dirty="0">
                <a:solidFill>
                  <a:srgbClr val="FFFFFF"/>
                </a:solidFill>
                <a:latin typeface="Lucida Console"/>
                <a:cs typeface="Arial" charset="0"/>
              </a:rPr>
              <a:t>",</a:t>
            </a:r>
          </a:p>
          <a:p>
            <a:pPr defTabSz="1217583" fontAlgn="base">
              <a:spcBef>
                <a:spcPct val="0"/>
              </a:spcBef>
              <a:spcAft>
                <a:spcPct val="0"/>
              </a:spcAft>
            </a:pPr>
            <a:r>
              <a:rPr lang="en-US" sz="2000" dirty="0">
                <a:solidFill>
                  <a:prstClr val="black"/>
                </a:solidFill>
                <a:latin typeface="Lucida Console"/>
                <a:cs typeface="Arial" charset="0"/>
              </a:rPr>
              <a:t>                </a:t>
            </a:r>
            <a:r>
              <a:rPr lang="en-US" sz="2000" dirty="0">
                <a:solidFill>
                  <a:srgbClr val="FFFFFF"/>
                </a:solidFill>
                <a:latin typeface="Lucida Console"/>
                <a:cs typeface="Arial" charset="0"/>
              </a:rPr>
              <a:t>Mat     =</a:t>
            </a:r>
            <a:r>
              <a:rPr lang="fi-FI" sz="2000" dirty="0">
                <a:solidFill>
                  <a:prstClr val="black"/>
                </a:solidFill>
                <a:latin typeface="Lucida Console"/>
                <a:cs typeface="Arial" charset="0"/>
              </a:rPr>
              <a:t> </a:t>
            </a:r>
            <a:r>
              <a:rPr lang="fi-FI" sz="2000" dirty="0">
                <a:solidFill>
                  <a:srgbClr val="FFFFFF"/>
                </a:solidFill>
                <a:latin typeface="Lucida Console"/>
                <a:cs typeface="Arial" charset="0"/>
              </a:rPr>
              <a:t>CSMat(4,[(0,0,1.,0.);(1,1,1.,0.);</a:t>
            </a:r>
          </a:p>
          <a:p>
            <a:pPr defTabSz="1217583" fontAlgn="base">
              <a:spcBef>
                <a:spcPct val="0"/>
              </a:spcBef>
              <a:spcAft>
                <a:spcPct val="0"/>
              </a:spcAft>
            </a:pPr>
            <a:r>
              <a:rPr lang="fi-FI" sz="2000" dirty="0">
                <a:solidFill>
                  <a:srgbClr val="FFFFFF"/>
                </a:solidFill>
                <a:latin typeface="Lucida Console"/>
                <a:cs typeface="Arial" charset="0"/>
              </a:rPr>
              <a:t>                                   (2,3,1.,0.);(3,2,1.,0.)]),</a:t>
            </a:r>
          </a:p>
          <a:p>
            <a:pPr defTabSz="1217583" fontAlgn="base">
              <a:spcBef>
                <a:spcPct val="0"/>
              </a:spcBef>
              <a:spcAft>
                <a:spcPct val="0"/>
              </a:spcAft>
            </a:pPr>
            <a:r>
              <a:rPr lang="fi-FI" sz="2000" dirty="0">
                <a:solidFill>
                  <a:prstClr val="black"/>
                </a:solidFill>
                <a:latin typeface="Lucida Console"/>
                <a:cs typeface="Arial" charset="0"/>
              </a:rPr>
              <a:t>                </a:t>
            </a:r>
            <a:r>
              <a:rPr lang="fi-FI" sz="2000" dirty="0">
                <a:solidFill>
                  <a:srgbClr val="FFFFFF"/>
                </a:solidFill>
                <a:latin typeface="Lucida Console"/>
                <a:cs typeface="Arial" charset="0"/>
              </a:rPr>
              <a:t>Draw    = "</a:t>
            </a:r>
            <a:r>
              <a:rPr lang="fi-FI" sz="2000" dirty="0">
                <a:solidFill>
                  <a:srgbClr val="FF0000"/>
                </a:solidFill>
                <a:latin typeface="Lucida Console"/>
                <a:cs typeface="Arial" charset="0"/>
              </a:rPr>
              <a:t>\\ctrl{#1}\\go[#1]\\targ</a:t>
            </a:r>
            <a:r>
              <a:rPr lang="fi-FI" sz="2000" dirty="0">
                <a:solidFill>
                  <a:srgbClr val="FFFFFF"/>
                </a:solidFill>
                <a:latin typeface="Lucida Console"/>
                <a:cs typeface="Arial" charset="0"/>
              </a:rPr>
              <a:t>"</a:t>
            </a:r>
            <a:r>
              <a:rPr lang="en-US" sz="2000" dirty="0">
                <a:solidFill>
                  <a:srgbClr val="FFFFFF"/>
                </a:solidFill>
                <a:latin typeface="Lucida Console"/>
                <a:cs typeface="Arial" charset="0"/>
              </a:rPr>
              <a:t> </a:t>
            </a:r>
          </a:p>
          <a:p>
            <a:pPr defTabSz="1217583" fontAlgn="base">
              <a:spcBef>
                <a:spcPct val="0"/>
              </a:spcBef>
              <a:spcAft>
                <a:spcPct val="0"/>
              </a:spcAft>
            </a:pPr>
            <a:r>
              <a:rPr lang="en-US" sz="2000" dirty="0">
                <a:solidFill>
                  <a:prstClr val="black"/>
                </a:solidFill>
                <a:latin typeface="Lucida Console"/>
                <a:cs typeface="Arial" charset="0"/>
              </a:rPr>
              <a:t>        </a:t>
            </a:r>
            <a:r>
              <a:rPr lang="en-US" sz="2000" dirty="0">
                <a:solidFill>
                  <a:srgbClr val="FFFFFF"/>
                </a:solidFill>
                <a:latin typeface="Lucida Console"/>
                <a:cs typeface="Arial" charset="0"/>
              </a:rPr>
              <a:t>))</a:t>
            </a:r>
          </a:p>
          <a:p>
            <a:pPr defTabSz="1217583" fontAlgn="base">
              <a:spcBef>
                <a:spcPct val="0"/>
              </a:spcBef>
              <a:spcAft>
                <a:spcPct val="0"/>
              </a:spcAft>
            </a:pPr>
            <a:r>
              <a:rPr lang="en-US" sz="2000" dirty="0">
                <a:solidFill>
                  <a:srgbClr val="FFFFFF"/>
                </a:solidFill>
                <a:latin typeface="Lucida Console"/>
                <a:cs typeface="Arial" charset="0"/>
              </a:rPr>
              <a:t>    </a:t>
            </a:r>
            <a:r>
              <a:rPr lang="en-US" sz="2000" dirty="0" err="1">
                <a:solidFill>
                  <a:srgbClr val="FFFFFF"/>
                </a:solidFill>
                <a:latin typeface="Lucida Console"/>
                <a:cs typeface="Arial" charset="0"/>
              </a:rPr>
              <a:t>gate.Run</a:t>
            </a:r>
            <a:r>
              <a:rPr lang="en-US" sz="2000" dirty="0">
                <a:solidFill>
                  <a:srgbClr val="FFFFFF"/>
                </a:solidFill>
                <a:latin typeface="Lucida Console"/>
                <a:cs typeface="Arial" charset="0"/>
              </a:rPr>
              <a:t> </a:t>
            </a:r>
            <a:r>
              <a:rPr lang="en-US" sz="2000" dirty="0" err="1">
                <a:solidFill>
                  <a:srgbClr val="FFFFFF"/>
                </a:solidFill>
                <a:latin typeface="Lucida Console"/>
                <a:cs typeface="Arial" charset="0"/>
              </a:rPr>
              <a:t>qs</a:t>
            </a:r>
            <a:endParaRPr lang="en-US" sz="2000" dirty="0">
              <a:solidFill>
                <a:srgbClr val="FFFFFF"/>
              </a:solidFill>
              <a:latin typeface="Lucida Console"/>
              <a:cs typeface="Arial" charset="0"/>
            </a:endParaRPr>
          </a:p>
        </p:txBody>
      </p:sp>
      <p:sp>
        <p:nvSpPr>
          <p:cNvPr id="4" name="Rectangle 3"/>
          <p:cNvSpPr/>
          <p:nvPr/>
        </p:nvSpPr>
        <p:spPr>
          <a:xfrm>
            <a:off x="9766592" y="6451477"/>
            <a:ext cx="2425408" cy="338554"/>
          </a:xfrm>
          <a:prstGeom prst="rect">
            <a:avLst/>
          </a:prstGeom>
        </p:spPr>
        <p:txBody>
          <a:bodyPr wrap="none">
            <a:spAutoFit/>
          </a:bodyPr>
          <a:lstStyle/>
          <a:p>
            <a:r>
              <a:rPr lang="en-US" sz="1600" dirty="0" smtClean="0">
                <a:solidFill>
                  <a:schemeClr val="bg1"/>
                </a:solidFill>
              </a:rPr>
              <a:t>[Wecker and Svore 2014]</a:t>
            </a:r>
            <a:endParaRPr lang="en-US" dirty="0"/>
          </a:p>
        </p:txBody>
      </p:sp>
      <p:sp>
        <p:nvSpPr>
          <p:cNvPr id="6" name="TextBox 5"/>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409805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Quantum Gate Library</a:t>
            </a:r>
            <a:endParaRPr lang="en-US" dirty="0"/>
          </a:p>
        </p:txBody>
      </p:sp>
      <p:pic>
        <p:nvPicPr>
          <p:cNvPr id="47" name="Picture 46"/>
          <p:cNvPicPr>
            <a:picLocks noChangeAspect="1"/>
          </p:cNvPicPr>
          <p:nvPr/>
        </p:nvPicPr>
        <p:blipFill>
          <a:blip r:embed="rId3"/>
          <a:stretch>
            <a:fillRect/>
          </a:stretch>
        </p:blipFill>
        <p:spPr>
          <a:xfrm>
            <a:off x="759506" y="1516857"/>
            <a:ext cx="10672989" cy="4999153"/>
          </a:xfrm>
          <a:prstGeom prst="rect">
            <a:avLst/>
          </a:prstGeom>
        </p:spPr>
      </p:pic>
      <p:sp>
        <p:nvSpPr>
          <p:cNvPr id="5" name="TextBox 4"/>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48731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9" name="Group 8"/>
          <p:cNvGrpSpPr/>
          <p:nvPr/>
        </p:nvGrpSpPr>
        <p:grpSpPr>
          <a:xfrm>
            <a:off x="492124" y="1262473"/>
            <a:ext cx="7543800" cy="1704975"/>
            <a:chOff x="369093" y="946854"/>
            <a:chExt cx="5657850" cy="1278731"/>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3" y="946854"/>
              <a:ext cx="5657850" cy="127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795" y="2050312"/>
              <a:ext cx="135731" cy="15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4478341" y="3041657"/>
            <a:ext cx="7038975" cy="1638300"/>
            <a:chOff x="3358755" y="2281242"/>
            <a:chExt cx="5279231" cy="1228725"/>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8755" y="2281242"/>
              <a:ext cx="527923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451" y="3342411"/>
              <a:ext cx="135731" cy="15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7" name="Rectangle 6"/>
              <p:cNvSpPr/>
              <p:nvPr/>
            </p:nvSpPr>
            <p:spPr>
              <a:xfrm>
                <a:off x="6307135" y="4197489"/>
                <a:ext cx="5438076" cy="2062103"/>
              </a:xfrm>
              <a:prstGeom prst="rect">
                <a:avLst/>
              </a:prstGeom>
              <a:noFill/>
            </p:spPr>
            <p:txBody>
              <a:bodyPr wrap="square">
                <a:spAutoFit/>
              </a:bodyPr>
              <a:lstStyle/>
              <a:p>
                <a:pPr defTabSz="1217583" fontAlgn="base">
                  <a:spcBef>
                    <a:spcPct val="0"/>
                  </a:spcBef>
                  <a:spcAft>
                    <a:spcPct val="0"/>
                  </a:spcAft>
                </a:pPr>
                <a:endParaRPr lang="en-US" sz="1600" dirty="0">
                  <a:solidFill>
                    <a:prstClr val="black"/>
                  </a:solidFill>
                  <a:latin typeface="Arial" charset="0"/>
                  <a:cs typeface="Arial" charset="0"/>
                </a:endParaRPr>
              </a:p>
              <a:p>
                <a:pPr defTabSz="1217583" fontAlgn="base">
                  <a:spcBef>
                    <a:spcPct val="0"/>
                  </a:spcBef>
                  <a:spcAft>
                    <a:spcPct val="0"/>
                  </a:spcAft>
                </a:pPr>
                <a:endParaRPr lang="en-US" sz="1600" dirty="0">
                  <a:solidFill>
                    <a:prstClr val="black"/>
                  </a:solidFill>
                  <a:latin typeface="Arial" charset="0"/>
                  <a:cs typeface="Arial" charset="0"/>
                </a:endParaRPr>
              </a:p>
              <a:p>
                <a:pPr defTabSz="1217583" fontAlgn="base">
                  <a:spcBef>
                    <a:spcPct val="0"/>
                  </a:spcBef>
                  <a:spcAft>
                    <a:spcPct val="0"/>
                  </a:spcAft>
                </a:pPr>
                <a:r>
                  <a:rPr lang="en-US" sz="1600" dirty="0">
                    <a:solidFill>
                      <a:srgbClr val="FFFFFF"/>
                    </a:solidFill>
                    <a:latin typeface="Arial" charset="0"/>
                    <a:cs typeface="Arial" charset="0"/>
                  </a:rPr>
                  <a:t>QFT' </a:t>
                </a:r>
                <a:r>
                  <a:rPr lang="en-US" sz="1600" dirty="0" err="1">
                    <a:solidFill>
                      <a:srgbClr val="FFFFFF"/>
                    </a:solidFill>
                    <a:latin typeface="Arial" charset="0"/>
                    <a:cs typeface="Arial" charset="0"/>
                  </a:rPr>
                  <a:t>bs</a:t>
                </a:r>
                <a:r>
                  <a:rPr lang="en-US" sz="1600" dirty="0">
                    <a:solidFill>
                      <a:srgbClr val="FFFFFF"/>
                    </a:solidFill>
                    <a:latin typeface="Arial" charset="0"/>
                    <a:cs typeface="Arial" charset="0"/>
                  </a:rPr>
                  <a:t> </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Inverse QFT</a:t>
                </a:r>
              </a:p>
              <a:p>
                <a:pPr defTabSz="1217583" fontAlgn="base">
                  <a:spcBef>
                    <a:spcPct val="0"/>
                  </a:spcBef>
                  <a:spcAft>
                    <a:spcPct val="0"/>
                  </a:spcAft>
                </a:pPr>
                <a:r>
                  <a:rPr lang="en-US" sz="1600" dirty="0">
                    <a:solidFill>
                      <a:srgbClr val="FFFFFF"/>
                    </a:solidFill>
                    <a:latin typeface="Arial" charset="0"/>
                    <a:cs typeface="Arial" charset="0"/>
                  </a:rPr>
                  <a:t>X</a:t>
                </a:r>
                <a:r>
                  <a:rPr lang="en-US" sz="1600" dirty="0">
                    <a:solidFill>
                      <a:prstClr val="black"/>
                    </a:solidFill>
                    <a:latin typeface="Arial" charset="0"/>
                    <a:cs typeface="Arial" charset="0"/>
                  </a:rPr>
                  <a:t> </a:t>
                </a:r>
                <a:r>
                  <a:rPr lang="en-US" sz="1600" dirty="0">
                    <a:solidFill>
                      <a:srgbClr val="FFFFFF"/>
                    </a:solidFill>
                    <a:latin typeface="Arial" charset="0"/>
                    <a:cs typeface="Arial" charset="0"/>
                  </a:rPr>
                  <a:t>[</a:t>
                </a:r>
                <a:r>
                  <a:rPr lang="en-US" sz="1600" dirty="0" err="1">
                    <a:solidFill>
                      <a:srgbClr val="FFFFFF"/>
                    </a:solidFill>
                    <a:latin typeface="Arial" charset="0"/>
                    <a:cs typeface="Arial" charset="0"/>
                  </a:rPr>
                  <a:t>bMx</a:t>
                </a:r>
                <a:r>
                  <a:rPr lang="en-US" sz="1600" dirty="0">
                    <a:solidFill>
                      <a:srgbClr val="FFFFFF"/>
                    </a:solidFill>
                    <a:latin typeface="Arial" charset="0"/>
                    <a:cs typeface="Arial" charset="0"/>
                  </a:rPr>
                  <a:t>]</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Flip top bit</a:t>
                </a:r>
              </a:p>
              <a:p>
                <a:pPr defTabSz="1217583" fontAlgn="base">
                  <a:spcBef>
                    <a:spcPct val="0"/>
                  </a:spcBef>
                  <a:spcAft>
                    <a:spcPct val="0"/>
                  </a:spcAft>
                </a:pPr>
                <a:r>
                  <a:rPr lang="en-US" sz="1600" dirty="0">
                    <a:solidFill>
                      <a:srgbClr val="FFFFFF"/>
                    </a:solidFill>
                    <a:latin typeface="Arial" charset="0"/>
                    <a:cs typeface="Arial" charset="0"/>
                  </a:rPr>
                  <a:t>CNOT [</a:t>
                </a:r>
                <a:r>
                  <a:rPr lang="en-US" sz="1600" dirty="0" err="1">
                    <a:solidFill>
                      <a:srgbClr val="FFFFFF"/>
                    </a:solidFill>
                    <a:latin typeface="Arial" charset="0"/>
                    <a:cs typeface="Arial" charset="0"/>
                  </a:rPr>
                  <a:t>bMx;anc</a:t>
                </a:r>
                <a:r>
                  <a:rPr lang="en-US" sz="1600" dirty="0">
                    <a:solidFill>
                      <a:srgbClr val="FFFFFF"/>
                    </a:solidFill>
                    <a:latin typeface="Arial" charset="0"/>
                    <a:cs typeface="Arial" charset="0"/>
                  </a:rPr>
                  <a:t>] </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Reset Ancilla to </a:t>
                </a:r>
                <a14:m>
                  <m:oMath xmlns:m="http://schemas.openxmlformats.org/officeDocument/2006/math">
                    <m:r>
                      <a:rPr lang="en-US" sz="1600">
                        <a:solidFill>
                          <a:srgbClr val="7FBA00">
                            <a:lumMod val="60000"/>
                            <a:lumOff val="40000"/>
                          </a:srgbClr>
                        </a:solidFill>
                        <a:latin typeface="Cambria Math" panose="02040503050406030204" pitchFamily="18" charset="0"/>
                        <a:cs typeface="Arial" charset="0"/>
                      </a:rPr>
                      <m:t>|0⟩</m:t>
                    </m:r>
                  </m:oMath>
                </a14:m>
                <a:r>
                  <a:rPr lang="en-US" sz="1600" dirty="0">
                    <a:solidFill>
                      <a:srgbClr val="00B050"/>
                    </a:solidFill>
                    <a:latin typeface="Arial" charset="0"/>
                    <a:cs typeface="Arial" charset="0"/>
                  </a:rPr>
                  <a:t> </a:t>
                </a:r>
              </a:p>
              <a:p>
                <a:pPr defTabSz="1217583" fontAlgn="base">
                  <a:spcBef>
                    <a:spcPct val="0"/>
                  </a:spcBef>
                  <a:spcAft>
                    <a:spcPct val="0"/>
                  </a:spcAft>
                </a:pPr>
                <a:r>
                  <a:rPr lang="en-US" sz="1600" dirty="0">
                    <a:solidFill>
                      <a:srgbClr val="FFFFFF"/>
                    </a:solidFill>
                    <a:latin typeface="Arial" charset="0"/>
                    <a:cs typeface="Arial" charset="0"/>
                  </a:rPr>
                  <a:t>X [</a:t>
                </a:r>
                <a:r>
                  <a:rPr lang="en-US" sz="1600" dirty="0" err="1">
                    <a:solidFill>
                      <a:srgbClr val="FFFFFF"/>
                    </a:solidFill>
                    <a:latin typeface="Arial" charset="0"/>
                    <a:cs typeface="Arial" charset="0"/>
                  </a:rPr>
                  <a:t>bMx</a:t>
                </a:r>
                <a:r>
                  <a:rPr lang="en-US" sz="1600" dirty="0">
                    <a:solidFill>
                      <a:srgbClr val="FFFFFF"/>
                    </a:solidFill>
                    <a:latin typeface="Arial" charset="0"/>
                    <a:cs typeface="Arial" charset="0"/>
                  </a:rPr>
                  <a:t>]</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Flip top bit back</a:t>
                </a:r>
              </a:p>
              <a:p>
                <a:pPr defTabSz="1217583" fontAlgn="base">
                  <a:spcBef>
                    <a:spcPct val="0"/>
                  </a:spcBef>
                  <a:spcAft>
                    <a:spcPct val="0"/>
                  </a:spcAft>
                </a:pPr>
                <a:r>
                  <a:rPr lang="en-US" sz="1600" dirty="0">
                    <a:solidFill>
                      <a:srgbClr val="FFFFFF"/>
                    </a:solidFill>
                    <a:latin typeface="Arial" charset="0"/>
                    <a:cs typeface="Arial" charset="0"/>
                  </a:rPr>
                  <a:t>QFT </a:t>
                </a:r>
                <a:r>
                  <a:rPr lang="en-US" sz="1600" dirty="0" err="1">
                    <a:solidFill>
                      <a:srgbClr val="FFFFFF"/>
                    </a:solidFill>
                    <a:latin typeface="Arial" charset="0"/>
                    <a:cs typeface="Arial" charset="0"/>
                  </a:rPr>
                  <a:t>bs</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QFT back </a:t>
                </a:r>
              </a:p>
              <a:p>
                <a:pPr defTabSz="1217583" fontAlgn="base">
                  <a:spcBef>
                    <a:spcPct val="0"/>
                  </a:spcBef>
                  <a:spcAft>
                    <a:spcPct val="0"/>
                  </a:spcAft>
                </a:pPr>
                <a:r>
                  <a:rPr lang="en-US" sz="1600" dirty="0" err="1">
                    <a:solidFill>
                      <a:srgbClr val="FFFFFF"/>
                    </a:solidFill>
                    <a:latin typeface="Arial" charset="0"/>
                    <a:cs typeface="Arial" charset="0"/>
                  </a:rPr>
                  <a:t>CCAdd</a:t>
                </a:r>
                <a:r>
                  <a:rPr lang="en-US" sz="1600" dirty="0">
                    <a:solidFill>
                      <a:srgbClr val="FFFFFF"/>
                    </a:solidFill>
                    <a:latin typeface="Arial" charset="0"/>
                    <a:cs typeface="Arial" charset="0"/>
                  </a:rPr>
                  <a:t> a </a:t>
                </a:r>
                <a:r>
                  <a:rPr lang="en-US" sz="1600" dirty="0" err="1">
                    <a:solidFill>
                      <a:srgbClr val="FFFFFF"/>
                    </a:solidFill>
                    <a:latin typeface="Arial" charset="0"/>
                    <a:cs typeface="Arial" charset="0"/>
                  </a:rPr>
                  <a:t>cbs</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Finally get </a:t>
                </a:r>
                <a14:m>
                  <m:oMath xmlns:m="http://schemas.openxmlformats.org/officeDocument/2006/math">
                    <m:r>
                      <m:rPr>
                        <m:sty m:val="p"/>
                      </m:rPr>
                      <a:rPr lang="en-US" sz="1600">
                        <a:solidFill>
                          <a:srgbClr val="7FBA00">
                            <a:lumMod val="60000"/>
                            <a:lumOff val="40000"/>
                          </a:srgbClr>
                        </a:solidFill>
                        <a:latin typeface="Cambria Math" panose="02040503050406030204" pitchFamily="18" charset="0"/>
                        <a:cs typeface="Arial" charset="0"/>
                      </a:rPr>
                      <m:t>Φ</m:t>
                    </m:r>
                    <m:r>
                      <a:rPr lang="en-US" sz="1600">
                        <a:solidFill>
                          <a:srgbClr val="7FBA00">
                            <a:lumMod val="60000"/>
                            <a:lumOff val="40000"/>
                          </a:srgbClr>
                        </a:solidFill>
                        <a:latin typeface="Cambria Math" panose="02040503050406030204" pitchFamily="18" charset="0"/>
                        <a:cs typeface="Arial" charset="0"/>
                      </a:rPr>
                      <m:t>|</m:t>
                    </m:r>
                    <m:r>
                      <a:rPr lang="en-US" sz="1600">
                        <a:solidFill>
                          <a:srgbClr val="7FBA00">
                            <a:lumMod val="60000"/>
                            <a:lumOff val="40000"/>
                          </a:srgbClr>
                        </a:solidFill>
                        <a:latin typeface="Cambria Math" panose="02040503050406030204" pitchFamily="18" charset="0"/>
                        <a:cs typeface="Arial" charset="0"/>
                      </a:rPr>
                      <m:t>𝑎</m:t>
                    </m:r>
                    <m:r>
                      <a:rPr lang="en-US" sz="1600">
                        <a:solidFill>
                          <a:srgbClr val="7FBA00">
                            <a:lumMod val="60000"/>
                            <a:lumOff val="40000"/>
                          </a:srgbClr>
                        </a:solidFill>
                        <a:latin typeface="Cambria Math" panose="02040503050406030204" pitchFamily="18" charset="0"/>
                        <a:cs typeface="Arial" charset="0"/>
                      </a:rPr>
                      <m:t>+</m:t>
                    </m:r>
                    <m:r>
                      <a:rPr lang="en-US" sz="1600">
                        <a:solidFill>
                          <a:srgbClr val="7FBA00">
                            <a:lumMod val="60000"/>
                            <a:lumOff val="40000"/>
                          </a:srgbClr>
                        </a:solidFill>
                        <a:latin typeface="Cambria Math" panose="02040503050406030204" pitchFamily="18" charset="0"/>
                        <a:cs typeface="Arial" charset="0"/>
                      </a:rPr>
                      <m:t>𝑏</m:t>
                    </m:r>
                    <m:r>
                      <a:rPr lang="en-US" sz="1600">
                        <a:solidFill>
                          <a:srgbClr val="7FBA00">
                            <a:lumMod val="60000"/>
                            <a:lumOff val="40000"/>
                          </a:srgbClr>
                        </a:solidFill>
                        <a:latin typeface="Cambria Math" panose="02040503050406030204" pitchFamily="18" charset="0"/>
                        <a:cs typeface="Arial" charset="0"/>
                      </a:rPr>
                      <m:t> </m:t>
                    </m:r>
                    <m:r>
                      <a:rPr lang="en-US" sz="1600">
                        <a:solidFill>
                          <a:srgbClr val="7FBA00">
                            <a:lumMod val="60000"/>
                            <a:lumOff val="40000"/>
                          </a:srgbClr>
                        </a:solidFill>
                        <a:latin typeface="Cambria Math" panose="02040503050406030204" pitchFamily="18" charset="0"/>
                        <a:cs typeface="Arial" charset="0"/>
                      </a:rPr>
                      <m:t>𝑚𝑜𝑑</m:t>
                    </m:r>
                    <m:r>
                      <a:rPr lang="en-US" sz="1600">
                        <a:solidFill>
                          <a:srgbClr val="7FBA00">
                            <a:lumMod val="60000"/>
                            <a:lumOff val="40000"/>
                          </a:srgbClr>
                        </a:solidFill>
                        <a:latin typeface="Cambria Math" panose="02040503050406030204" pitchFamily="18" charset="0"/>
                        <a:cs typeface="Arial" charset="0"/>
                      </a:rPr>
                      <m:t> </m:t>
                    </m:r>
                    <m:r>
                      <a:rPr lang="en-US" sz="1600">
                        <a:solidFill>
                          <a:srgbClr val="7FBA00">
                            <a:lumMod val="60000"/>
                            <a:lumOff val="40000"/>
                          </a:srgbClr>
                        </a:solidFill>
                        <a:latin typeface="Cambria Math" panose="02040503050406030204" pitchFamily="18" charset="0"/>
                        <a:cs typeface="Arial" charset="0"/>
                      </a:rPr>
                      <m:t>𝑁</m:t>
                    </m:r>
                    <m:r>
                      <a:rPr lang="en-US" sz="1600">
                        <a:solidFill>
                          <a:srgbClr val="7FBA00">
                            <a:lumMod val="60000"/>
                            <a:lumOff val="40000"/>
                          </a:srgbClr>
                        </a:solidFill>
                        <a:latin typeface="Cambria Math" panose="02040503050406030204" pitchFamily="18" charset="0"/>
                        <a:cs typeface="Arial" charset="0"/>
                      </a:rPr>
                      <m:t>⟩</m:t>
                    </m:r>
                  </m:oMath>
                </a14:m>
                <a:endParaRPr lang="en-US" sz="1600" dirty="0">
                  <a:solidFill>
                    <a:srgbClr val="7FBA00">
                      <a:lumMod val="60000"/>
                      <a:lumOff val="40000"/>
                    </a:srgbClr>
                  </a:solidFill>
                  <a:latin typeface="Arial" charset="0"/>
                  <a:cs typeface="Arial"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307135" y="4197489"/>
                <a:ext cx="5438076" cy="2062103"/>
              </a:xfrm>
              <a:prstGeom prst="rect">
                <a:avLst/>
              </a:prstGeom>
              <a:blipFill rotWithShape="0">
                <a:blip r:embed="rId6"/>
                <a:stretch>
                  <a:fillRect l="-673" b="-2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93102" y="4138141"/>
                <a:ext cx="6092825" cy="2062103"/>
              </a:xfrm>
              <a:prstGeom prst="rect">
                <a:avLst/>
              </a:prstGeom>
              <a:noFill/>
            </p:spPr>
            <p:txBody>
              <a:bodyPr>
                <a:spAutoFit/>
              </a:bodyPr>
              <a:lstStyle/>
              <a:p>
                <a:pPr defTabSz="1217583" fontAlgn="base">
                  <a:spcBef>
                    <a:spcPct val="0"/>
                  </a:spcBef>
                  <a:spcAft>
                    <a:spcPct val="0"/>
                  </a:spcAft>
                </a:pPr>
                <a:r>
                  <a:rPr lang="en-US" sz="1600" dirty="0">
                    <a:solidFill>
                      <a:prstClr val="black"/>
                    </a:solidFill>
                    <a:latin typeface="Arial" charset="0"/>
                    <a:cs typeface="Arial" charset="0"/>
                  </a:rPr>
                  <a:t> </a:t>
                </a:r>
                <a:r>
                  <a:rPr lang="en-US" sz="1600" dirty="0">
                    <a:solidFill>
                      <a:srgbClr val="FFC000"/>
                    </a:solidFill>
                    <a:latin typeface="Arial" charset="0"/>
                    <a:cs typeface="Arial" charset="0"/>
                  </a:rPr>
                  <a:t>let</a:t>
                </a:r>
                <a:r>
                  <a:rPr lang="en-US" sz="1600" dirty="0">
                    <a:solidFill>
                      <a:srgbClr val="FFFFFF"/>
                    </a:solidFill>
                    <a:latin typeface="Arial" charset="0"/>
                    <a:cs typeface="Arial" charset="0"/>
                  </a:rPr>
                  <a:t> op (</a:t>
                </a:r>
                <a:r>
                  <a:rPr lang="en-US" sz="1600" dirty="0" err="1">
                    <a:solidFill>
                      <a:srgbClr val="FFFFFF"/>
                    </a:solidFill>
                    <a:latin typeface="Arial" charset="0"/>
                    <a:cs typeface="Arial" charset="0"/>
                  </a:rPr>
                  <a:t>qs:Qubits</a:t>
                </a:r>
                <a:r>
                  <a:rPr lang="en-US" sz="1600" dirty="0">
                    <a:solidFill>
                      <a:srgbClr val="FFFFFF"/>
                    </a:solidFill>
                    <a:latin typeface="Arial" charset="0"/>
                    <a:cs typeface="Arial" charset="0"/>
                  </a:rPr>
                  <a:t>) =</a:t>
                </a:r>
              </a:p>
              <a:p>
                <a:pPr defTabSz="1217583" fontAlgn="base">
                  <a:spcBef>
                    <a:spcPct val="0"/>
                  </a:spcBef>
                  <a:spcAft>
                    <a:spcPct val="0"/>
                  </a:spcAft>
                </a:pPr>
                <a:r>
                  <a:rPr lang="en-US" sz="1600" dirty="0">
                    <a:solidFill>
                      <a:prstClr val="black"/>
                    </a:solidFill>
                    <a:latin typeface="Arial" charset="0"/>
                    <a:cs typeface="Arial" charset="0"/>
                  </a:rPr>
                  <a:t>    </a:t>
                </a:r>
                <a:r>
                  <a:rPr lang="en-US" sz="1600" dirty="0" err="1">
                    <a:solidFill>
                      <a:srgbClr val="FFFFFF"/>
                    </a:solidFill>
                    <a:latin typeface="Arial" charset="0"/>
                    <a:cs typeface="Arial" charset="0"/>
                  </a:rPr>
                  <a:t>CCAdd</a:t>
                </a:r>
                <a:r>
                  <a:rPr lang="en-US" sz="1600" dirty="0">
                    <a:solidFill>
                      <a:srgbClr val="FFFFFF"/>
                    </a:solidFill>
                    <a:latin typeface="Arial" charset="0"/>
                    <a:cs typeface="Arial" charset="0"/>
                  </a:rPr>
                  <a:t> a </a:t>
                </a:r>
                <a:r>
                  <a:rPr lang="en-US" sz="1600" dirty="0" err="1">
                    <a:solidFill>
                      <a:srgbClr val="FFFFFF"/>
                    </a:solidFill>
                    <a:latin typeface="Arial" charset="0"/>
                    <a:cs typeface="Arial" charset="0"/>
                  </a:rPr>
                  <a:t>cbs</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Add a to </a:t>
                </a:r>
                <a14:m>
                  <m:oMath xmlns:m="http://schemas.openxmlformats.org/officeDocument/2006/math">
                    <m:r>
                      <m:rPr>
                        <m:sty m:val="p"/>
                      </m:rPr>
                      <a:rPr lang="en-US" sz="1600">
                        <a:solidFill>
                          <a:srgbClr val="7FBA00">
                            <a:lumMod val="60000"/>
                            <a:lumOff val="40000"/>
                          </a:srgbClr>
                        </a:solidFill>
                        <a:latin typeface="Cambria Math"/>
                      </a:rPr>
                      <m:t>Φ</m:t>
                    </m:r>
                    <m:r>
                      <a:rPr lang="en-US" sz="1600" i="1">
                        <a:solidFill>
                          <a:srgbClr val="7FBA00">
                            <a:lumMod val="60000"/>
                            <a:lumOff val="40000"/>
                          </a:srgbClr>
                        </a:solidFill>
                        <a:latin typeface="Cambria Math"/>
                      </a:rPr>
                      <m:t>|</m:t>
                    </m:r>
                    <m:r>
                      <a:rPr lang="en-US" sz="1600" i="1">
                        <a:solidFill>
                          <a:srgbClr val="7FBA00">
                            <a:lumMod val="60000"/>
                            <a:lumOff val="40000"/>
                          </a:srgbClr>
                        </a:solidFill>
                        <a:latin typeface="Cambria Math"/>
                      </a:rPr>
                      <m:t>𝑏</m:t>
                    </m:r>
                    <m:r>
                      <a:rPr lang="en-US" sz="1600" i="1">
                        <a:solidFill>
                          <a:srgbClr val="7FBA00">
                            <a:lumMod val="60000"/>
                            <a:lumOff val="40000"/>
                          </a:srgbClr>
                        </a:solidFill>
                        <a:latin typeface="Cambria Math"/>
                      </a:rPr>
                      <m:t>⟩</m:t>
                    </m:r>
                  </m:oMath>
                </a14:m>
                <a:r>
                  <a:rPr lang="en-US" sz="1600" dirty="0">
                    <a:solidFill>
                      <a:srgbClr val="7FBA00">
                        <a:lumMod val="60000"/>
                        <a:lumOff val="40000"/>
                      </a:srgbClr>
                    </a:solidFill>
                    <a:latin typeface="Arial" charset="0"/>
                    <a:cs typeface="Arial" charset="0"/>
                  </a:rPr>
                  <a:t> </a:t>
                </a:r>
                <a:endParaRPr lang="en-US" sz="1600" dirty="0">
                  <a:solidFill>
                    <a:prstClr val="black"/>
                  </a:solidFill>
                  <a:latin typeface="Arial" charset="0"/>
                  <a:cs typeface="Arial" charset="0"/>
                </a:endParaRPr>
              </a:p>
              <a:p>
                <a:pPr defTabSz="1217583" fontAlgn="base">
                  <a:spcBef>
                    <a:spcPct val="0"/>
                  </a:spcBef>
                  <a:spcAft>
                    <a:spcPct val="0"/>
                  </a:spcAft>
                </a:pPr>
                <a:r>
                  <a:rPr lang="en-US" sz="1600" dirty="0">
                    <a:solidFill>
                      <a:prstClr val="black"/>
                    </a:solidFill>
                    <a:latin typeface="Arial" charset="0"/>
                    <a:cs typeface="Arial" charset="0"/>
                  </a:rPr>
                  <a:t>     </a:t>
                </a:r>
                <a:r>
                  <a:rPr lang="en-US" sz="1600" dirty="0" err="1">
                    <a:solidFill>
                      <a:srgbClr val="FFFFFF"/>
                    </a:solidFill>
                    <a:latin typeface="Arial" charset="0"/>
                    <a:cs typeface="Arial" charset="0"/>
                  </a:rPr>
                  <a:t>AddA</a:t>
                </a:r>
                <a:r>
                  <a:rPr lang="en-US" sz="1600" dirty="0">
                    <a:solidFill>
                      <a:srgbClr val="FFFFFF"/>
                    </a:solidFill>
                    <a:latin typeface="Arial" charset="0"/>
                    <a:cs typeface="Arial" charset="0"/>
                  </a:rPr>
                  <a:t>' N </a:t>
                </a:r>
                <a:r>
                  <a:rPr lang="en-US" sz="1600" dirty="0" err="1">
                    <a:solidFill>
                      <a:srgbClr val="FFFFFF"/>
                    </a:solidFill>
                    <a:latin typeface="Arial" charset="0"/>
                    <a:cs typeface="Arial" charset="0"/>
                  </a:rPr>
                  <a:t>bs</a:t>
                </a:r>
                <a:r>
                  <a:rPr lang="en-US" sz="1600" dirty="0">
                    <a:solidFill>
                      <a:srgbClr val="FFFFFF"/>
                    </a:solidFill>
                    <a:latin typeface="Arial" charset="0"/>
                    <a:cs typeface="Arial" charset="0"/>
                  </a:rPr>
                  <a:t> </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Sub N from </a:t>
                </a:r>
                <a14:m>
                  <m:oMath xmlns:m="http://schemas.openxmlformats.org/officeDocument/2006/math">
                    <m:r>
                      <m:rPr>
                        <m:sty m:val="p"/>
                      </m:rPr>
                      <a:rPr lang="en-US" sz="1600">
                        <a:solidFill>
                          <a:srgbClr val="7FBA00">
                            <a:lumMod val="60000"/>
                            <a:lumOff val="40000"/>
                          </a:srgbClr>
                        </a:solidFill>
                        <a:latin typeface="Cambria Math" panose="02040503050406030204" pitchFamily="18" charset="0"/>
                        <a:cs typeface="Arial" charset="0"/>
                      </a:rPr>
                      <m:t>Φ</m:t>
                    </m:r>
                    <m:r>
                      <a:rPr lang="en-US" sz="1600">
                        <a:solidFill>
                          <a:srgbClr val="7FBA00">
                            <a:lumMod val="60000"/>
                            <a:lumOff val="40000"/>
                          </a:srgbClr>
                        </a:solidFill>
                        <a:latin typeface="Cambria Math" panose="02040503050406030204" pitchFamily="18" charset="0"/>
                        <a:cs typeface="Arial" charset="0"/>
                      </a:rPr>
                      <m:t>|</m:t>
                    </m:r>
                    <m:r>
                      <a:rPr lang="en-US" sz="1600">
                        <a:solidFill>
                          <a:srgbClr val="7FBA00">
                            <a:lumMod val="60000"/>
                            <a:lumOff val="40000"/>
                          </a:srgbClr>
                        </a:solidFill>
                        <a:latin typeface="Cambria Math" panose="02040503050406030204" pitchFamily="18" charset="0"/>
                        <a:cs typeface="Arial" charset="0"/>
                      </a:rPr>
                      <m:t>𝑎</m:t>
                    </m:r>
                    <m:r>
                      <a:rPr lang="en-US" sz="1600">
                        <a:solidFill>
                          <a:srgbClr val="7FBA00">
                            <a:lumMod val="60000"/>
                            <a:lumOff val="40000"/>
                          </a:srgbClr>
                        </a:solidFill>
                        <a:latin typeface="Cambria Math" panose="02040503050406030204" pitchFamily="18" charset="0"/>
                        <a:cs typeface="Arial" charset="0"/>
                      </a:rPr>
                      <m:t>+</m:t>
                    </m:r>
                    <m:r>
                      <a:rPr lang="en-US" sz="1600">
                        <a:solidFill>
                          <a:srgbClr val="7FBA00">
                            <a:lumMod val="60000"/>
                            <a:lumOff val="40000"/>
                          </a:srgbClr>
                        </a:solidFill>
                        <a:latin typeface="Cambria Math" panose="02040503050406030204" pitchFamily="18" charset="0"/>
                        <a:cs typeface="Arial" charset="0"/>
                      </a:rPr>
                      <m:t>𝑏</m:t>
                    </m:r>
                    <m:r>
                      <a:rPr lang="en-US" sz="1600">
                        <a:solidFill>
                          <a:srgbClr val="7FBA00">
                            <a:lumMod val="60000"/>
                            <a:lumOff val="40000"/>
                          </a:srgbClr>
                        </a:solidFill>
                        <a:latin typeface="Cambria Math" panose="02040503050406030204" pitchFamily="18" charset="0"/>
                        <a:cs typeface="Arial" charset="0"/>
                      </a:rPr>
                      <m:t>⟩</m:t>
                    </m:r>
                  </m:oMath>
                </a14:m>
                <a:endParaRPr lang="en-US" sz="1600" dirty="0">
                  <a:solidFill>
                    <a:srgbClr val="7FBA00">
                      <a:lumMod val="60000"/>
                      <a:lumOff val="40000"/>
                    </a:srgbClr>
                  </a:solidFill>
                  <a:latin typeface="Arial" charset="0"/>
                  <a:cs typeface="Arial" charset="0"/>
                </a:endParaRPr>
              </a:p>
              <a:p>
                <a:pPr defTabSz="1217583" fontAlgn="base">
                  <a:spcBef>
                    <a:spcPct val="0"/>
                  </a:spcBef>
                  <a:spcAft>
                    <a:spcPct val="0"/>
                  </a:spcAft>
                </a:pPr>
                <a:r>
                  <a:rPr lang="en-US" sz="1600" dirty="0">
                    <a:solidFill>
                      <a:prstClr val="black"/>
                    </a:solidFill>
                    <a:latin typeface="Arial" charset="0"/>
                    <a:cs typeface="Arial" charset="0"/>
                  </a:rPr>
                  <a:t>     </a:t>
                </a:r>
                <a:r>
                  <a:rPr lang="en-US" sz="1600" dirty="0">
                    <a:solidFill>
                      <a:srgbClr val="FFFFFF"/>
                    </a:solidFill>
                    <a:latin typeface="Arial" charset="0"/>
                    <a:cs typeface="Arial" charset="0"/>
                  </a:rPr>
                  <a:t>QFT' </a:t>
                </a:r>
                <a:r>
                  <a:rPr lang="en-US" sz="1600" dirty="0" err="1">
                    <a:solidFill>
                      <a:srgbClr val="FFFFFF"/>
                    </a:solidFill>
                    <a:latin typeface="Arial" charset="0"/>
                    <a:cs typeface="Arial" charset="0"/>
                  </a:rPr>
                  <a:t>bs</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Inverse QFT of </a:t>
                </a:r>
                <a14:m>
                  <m:oMath xmlns:m="http://schemas.openxmlformats.org/officeDocument/2006/math">
                    <m:r>
                      <m:rPr>
                        <m:sty m:val="p"/>
                      </m:rPr>
                      <a:rPr lang="en-US" sz="1600">
                        <a:solidFill>
                          <a:srgbClr val="7FBA00">
                            <a:lumMod val="60000"/>
                            <a:lumOff val="40000"/>
                          </a:srgbClr>
                        </a:solidFill>
                        <a:latin typeface="Cambria Math" panose="02040503050406030204" pitchFamily="18" charset="0"/>
                        <a:cs typeface="Arial" charset="0"/>
                      </a:rPr>
                      <m:t>Φ</m:t>
                    </m:r>
                    <m:r>
                      <a:rPr lang="en-US" sz="1600">
                        <a:solidFill>
                          <a:srgbClr val="7FBA00">
                            <a:lumMod val="60000"/>
                            <a:lumOff val="40000"/>
                          </a:srgbClr>
                        </a:solidFill>
                        <a:latin typeface="Cambria Math" panose="02040503050406030204" pitchFamily="18" charset="0"/>
                        <a:cs typeface="Arial" charset="0"/>
                      </a:rPr>
                      <m:t>|</m:t>
                    </m:r>
                    <m:r>
                      <a:rPr lang="en-US" sz="1600">
                        <a:solidFill>
                          <a:srgbClr val="7FBA00">
                            <a:lumMod val="60000"/>
                            <a:lumOff val="40000"/>
                          </a:srgbClr>
                        </a:solidFill>
                        <a:latin typeface="Cambria Math" panose="02040503050406030204" pitchFamily="18" charset="0"/>
                        <a:cs typeface="Arial" charset="0"/>
                      </a:rPr>
                      <m:t>𝑎</m:t>
                    </m:r>
                    <m:r>
                      <a:rPr lang="en-US" sz="1600">
                        <a:solidFill>
                          <a:srgbClr val="7FBA00">
                            <a:lumMod val="60000"/>
                            <a:lumOff val="40000"/>
                          </a:srgbClr>
                        </a:solidFill>
                        <a:latin typeface="Cambria Math" panose="02040503050406030204" pitchFamily="18" charset="0"/>
                        <a:cs typeface="Arial" charset="0"/>
                      </a:rPr>
                      <m:t>+</m:t>
                    </m:r>
                    <m:r>
                      <a:rPr lang="en-US" sz="1600">
                        <a:solidFill>
                          <a:srgbClr val="7FBA00">
                            <a:lumMod val="60000"/>
                            <a:lumOff val="40000"/>
                          </a:srgbClr>
                        </a:solidFill>
                        <a:latin typeface="Cambria Math" panose="02040503050406030204" pitchFamily="18" charset="0"/>
                        <a:cs typeface="Arial" charset="0"/>
                      </a:rPr>
                      <m:t>𝑏</m:t>
                    </m:r>
                    <m:r>
                      <a:rPr lang="en-US" sz="1600">
                        <a:solidFill>
                          <a:srgbClr val="7FBA00">
                            <a:lumMod val="60000"/>
                            <a:lumOff val="40000"/>
                          </a:srgbClr>
                        </a:solidFill>
                        <a:latin typeface="Cambria Math" panose="02040503050406030204" pitchFamily="18" charset="0"/>
                        <a:cs typeface="Arial" charset="0"/>
                      </a:rPr>
                      <m:t>−</m:t>
                    </m:r>
                    <m:r>
                      <a:rPr lang="en-US" sz="1600">
                        <a:solidFill>
                          <a:srgbClr val="7FBA00">
                            <a:lumMod val="60000"/>
                            <a:lumOff val="40000"/>
                          </a:srgbClr>
                        </a:solidFill>
                        <a:latin typeface="Cambria Math" panose="02040503050406030204" pitchFamily="18" charset="0"/>
                        <a:cs typeface="Arial" charset="0"/>
                      </a:rPr>
                      <m:t>𝑁</m:t>
                    </m:r>
                    <m:r>
                      <a:rPr lang="en-US" sz="1600">
                        <a:solidFill>
                          <a:srgbClr val="7FBA00">
                            <a:lumMod val="60000"/>
                            <a:lumOff val="40000"/>
                          </a:srgbClr>
                        </a:solidFill>
                        <a:latin typeface="Cambria Math" panose="02040503050406030204" pitchFamily="18" charset="0"/>
                        <a:cs typeface="Arial" charset="0"/>
                      </a:rPr>
                      <m:t>⟩</m:t>
                    </m:r>
                  </m:oMath>
                </a14:m>
                <a:endParaRPr lang="en-US" sz="1600" dirty="0">
                  <a:solidFill>
                    <a:srgbClr val="7FBA00">
                      <a:lumMod val="60000"/>
                      <a:lumOff val="40000"/>
                    </a:srgbClr>
                  </a:solidFill>
                  <a:latin typeface="Arial" charset="0"/>
                  <a:cs typeface="Arial" charset="0"/>
                </a:endParaRPr>
              </a:p>
              <a:p>
                <a:pPr defTabSz="1217583" fontAlgn="base">
                  <a:spcBef>
                    <a:spcPct val="0"/>
                  </a:spcBef>
                  <a:spcAft>
                    <a:spcPct val="0"/>
                  </a:spcAft>
                </a:pPr>
                <a:r>
                  <a:rPr lang="en-US" sz="1600" dirty="0">
                    <a:solidFill>
                      <a:prstClr val="black"/>
                    </a:solidFill>
                    <a:latin typeface="Arial" charset="0"/>
                    <a:cs typeface="Arial" charset="0"/>
                  </a:rPr>
                  <a:t>     </a:t>
                </a:r>
                <a:r>
                  <a:rPr lang="en-US" sz="1600" dirty="0">
                    <a:solidFill>
                      <a:srgbClr val="FFFFFF"/>
                    </a:solidFill>
                    <a:latin typeface="Arial" charset="0"/>
                    <a:cs typeface="Arial" charset="0"/>
                  </a:rPr>
                  <a:t>CNOT [</a:t>
                </a:r>
                <a:r>
                  <a:rPr lang="en-US" sz="1600" dirty="0" err="1">
                    <a:solidFill>
                      <a:srgbClr val="FFFFFF"/>
                    </a:solidFill>
                    <a:latin typeface="Arial" charset="0"/>
                    <a:cs typeface="Arial" charset="0"/>
                  </a:rPr>
                  <a:t>bMx;anc</a:t>
                </a:r>
                <a:r>
                  <a:rPr lang="en-US" sz="1600" dirty="0">
                    <a:solidFill>
                      <a:srgbClr val="FFFFFF"/>
                    </a:solidFill>
                    <a:latin typeface="Arial" charset="0"/>
                    <a:cs typeface="Arial" charset="0"/>
                  </a:rPr>
                  <a:t>]</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Save top bit in Ancilla</a:t>
                </a:r>
              </a:p>
              <a:p>
                <a:pPr defTabSz="1217583" fontAlgn="base">
                  <a:spcBef>
                    <a:spcPct val="0"/>
                  </a:spcBef>
                  <a:spcAft>
                    <a:spcPct val="0"/>
                  </a:spcAft>
                </a:pPr>
                <a:r>
                  <a:rPr lang="en-US" sz="1600" dirty="0">
                    <a:solidFill>
                      <a:prstClr val="black"/>
                    </a:solidFill>
                    <a:latin typeface="Arial" charset="0"/>
                    <a:cs typeface="Arial" charset="0"/>
                  </a:rPr>
                  <a:t>     </a:t>
                </a:r>
                <a:r>
                  <a:rPr lang="en-US" sz="1600" dirty="0">
                    <a:solidFill>
                      <a:srgbClr val="FFFFFF"/>
                    </a:solidFill>
                    <a:latin typeface="Arial" charset="0"/>
                    <a:cs typeface="Arial" charset="0"/>
                  </a:rPr>
                  <a:t>QFT </a:t>
                </a:r>
                <a:r>
                  <a:rPr lang="en-US" sz="1600" dirty="0" err="1">
                    <a:solidFill>
                      <a:srgbClr val="FFFFFF"/>
                    </a:solidFill>
                    <a:latin typeface="Arial" charset="0"/>
                    <a:cs typeface="Arial" charset="0"/>
                  </a:rPr>
                  <a:t>bs</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QFT of </a:t>
                </a:r>
                <a:r>
                  <a:rPr lang="en-US" sz="1600" dirty="0" err="1">
                    <a:solidFill>
                      <a:srgbClr val="7FBA00">
                        <a:lumMod val="60000"/>
                        <a:lumOff val="40000"/>
                      </a:srgbClr>
                    </a:solidFill>
                    <a:latin typeface="Arial" charset="0"/>
                    <a:cs typeface="Arial" charset="0"/>
                  </a:rPr>
                  <a:t>a+b-N</a:t>
                </a:r>
                <a:endParaRPr lang="en-US" sz="1600" dirty="0">
                  <a:solidFill>
                    <a:srgbClr val="7FBA00">
                      <a:lumMod val="60000"/>
                      <a:lumOff val="40000"/>
                    </a:srgbClr>
                  </a:solidFill>
                  <a:latin typeface="Arial" charset="0"/>
                  <a:cs typeface="Arial" charset="0"/>
                </a:endParaRPr>
              </a:p>
              <a:p>
                <a:pPr defTabSz="1217583" fontAlgn="base">
                  <a:spcBef>
                    <a:spcPct val="0"/>
                  </a:spcBef>
                  <a:spcAft>
                    <a:spcPct val="0"/>
                  </a:spcAft>
                </a:pPr>
                <a:r>
                  <a:rPr lang="en-US" sz="1600" dirty="0">
                    <a:solidFill>
                      <a:prstClr val="black"/>
                    </a:solidFill>
                    <a:latin typeface="Arial" charset="0"/>
                    <a:cs typeface="Arial" charset="0"/>
                  </a:rPr>
                  <a:t>     </a:t>
                </a:r>
                <a:r>
                  <a:rPr lang="en-US" sz="1600" dirty="0" err="1">
                    <a:solidFill>
                      <a:srgbClr val="FFFFFF"/>
                    </a:solidFill>
                    <a:latin typeface="Arial" charset="0"/>
                    <a:cs typeface="Arial" charset="0"/>
                  </a:rPr>
                  <a:t>CAddA</a:t>
                </a:r>
                <a:r>
                  <a:rPr lang="en-US" sz="1600" dirty="0">
                    <a:solidFill>
                      <a:srgbClr val="FFFFFF"/>
                    </a:solidFill>
                    <a:latin typeface="Arial" charset="0"/>
                    <a:cs typeface="Arial" charset="0"/>
                  </a:rPr>
                  <a:t> N (</a:t>
                </a:r>
                <a:r>
                  <a:rPr lang="en-US" sz="1600" dirty="0" err="1">
                    <a:solidFill>
                      <a:srgbClr val="FFFFFF"/>
                    </a:solidFill>
                    <a:latin typeface="Arial" charset="0"/>
                    <a:cs typeface="Arial" charset="0"/>
                  </a:rPr>
                  <a:t>anc</a:t>
                </a:r>
                <a:r>
                  <a:rPr lang="en-US" sz="1600" dirty="0">
                    <a:solidFill>
                      <a:srgbClr val="FFFFFF"/>
                    </a:solidFill>
                    <a:latin typeface="Arial" charset="0"/>
                    <a:cs typeface="Arial" charset="0"/>
                  </a:rPr>
                  <a:t> :: </a:t>
                </a:r>
                <a:r>
                  <a:rPr lang="en-US" sz="1600" dirty="0" err="1">
                    <a:solidFill>
                      <a:srgbClr val="FFFFFF"/>
                    </a:solidFill>
                    <a:latin typeface="Arial" charset="0"/>
                    <a:cs typeface="Arial" charset="0"/>
                  </a:rPr>
                  <a:t>bs</a:t>
                </a:r>
                <a:r>
                  <a:rPr lang="en-US" sz="1600" dirty="0">
                    <a:solidFill>
                      <a:srgbClr val="FFFFFF"/>
                    </a:solidFill>
                    <a:latin typeface="Arial" charset="0"/>
                    <a:cs typeface="Arial" charset="0"/>
                  </a:rPr>
                  <a:t>)</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Add back N if negative</a:t>
                </a:r>
              </a:p>
              <a:p>
                <a:pPr defTabSz="1217583" fontAlgn="base">
                  <a:spcBef>
                    <a:spcPct val="0"/>
                  </a:spcBef>
                  <a:spcAft>
                    <a:spcPct val="0"/>
                  </a:spcAft>
                </a:pPr>
                <a:r>
                  <a:rPr lang="en-US" sz="1600" dirty="0">
                    <a:solidFill>
                      <a:prstClr val="black"/>
                    </a:solidFill>
                    <a:latin typeface="Arial" charset="0"/>
                    <a:cs typeface="Arial" charset="0"/>
                  </a:rPr>
                  <a:t>     </a:t>
                </a:r>
                <a:r>
                  <a:rPr lang="en-US" sz="1600" dirty="0" err="1">
                    <a:solidFill>
                      <a:srgbClr val="FFFFFF"/>
                    </a:solidFill>
                    <a:latin typeface="Arial" charset="0"/>
                    <a:cs typeface="Arial" charset="0"/>
                  </a:rPr>
                  <a:t>CCAdd</a:t>
                </a:r>
                <a:r>
                  <a:rPr lang="en-US" sz="1600" dirty="0">
                    <a:solidFill>
                      <a:srgbClr val="FFFFFF"/>
                    </a:solidFill>
                    <a:latin typeface="Arial" charset="0"/>
                    <a:cs typeface="Arial" charset="0"/>
                  </a:rPr>
                  <a:t>' a </a:t>
                </a:r>
                <a:r>
                  <a:rPr lang="en-US" sz="1600" dirty="0" err="1">
                    <a:solidFill>
                      <a:srgbClr val="FFFFFF"/>
                    </a:solidFill>
                    <a:latin typeface="Arial" charset="0"/>
                    <a:cs typeface="Arial" charset="0"/>
                  </a:rPr>
                  <a:t>cbs</a:t>
                </a:r>
                <a:r>
                  <a:rPr lang="en-US" sz="1600" dirty="0">
                    <a:solidFill>
                      <a:prstClr val="black"/>
                    </a:solidFill>
                    <a:latin typeface="Arial" charset="0"/>
                    <a:cs typeface="Arial" charset="0"/>
                  </a:rPr>
                  <a:t> 	</a:t>
                </a:r>
                <a:r>
                  <a:rPr lang="en-US" sz="1600" dirty="0">
                    <a:solidFill>
                      <a:srgbClr val="7FBA00">
                        <a:lumMod val="60000"/>
                        <a:lumOff val="40000"/>
                      </a:srgbClr>
                    </a:solidFill>
                    <a:latin typeface="Arial" charset="0"/>
                    <a:cs typeface="Arial" charset="0"/>
                  </a:rPr>
                  <a:t>// Subtract a from </a:t>
                </a:r>
                <a14:m>
                  <m:oMath xmlns:m="http://schemas.openxmlformats.org/officeDocument/2006/math">
                    <m:r>
                      <m:rPr>
                        <m:sty m:val="p"/>
                      </m:rPr>
                      <a:rPr lang="en-US" sz="1600">
                        <a:solidFill>
                          <a:srgbClr val="7FBA00">
                            <a:lumMod val="60000"/>
                            <a:lumOff val="40000"/>
                          </a:srgbClr>
                        </a:solidFill>
                        <a:latin typeface="Cambria Math" panose="02040503050406030204" pitchFamily="18" charset="0"/>
                        <a:cs typeface="Arial" charset="0"/>
                      </a:rPr>
                      <m:t>Φ</m:t>
                    </m:r>
                    <m:r>
                      <a:rPr lang="en-US" sz="1600">
                        <a:solidFill>
                          <a:srgbClr val="7FBA00">
                            <a:lumMod val="60000"/>
                            <a:lumOff val="40000"/>
                          </a:srgbClr>
                        </a:solidFill>
                        <a:latin typeface="Cambria Math" panose="02040503050406030204" pitchFamily="18" charset="0"/>
                        <a:cs typeface="Arial" charset="0"/>
                      </a:rPr>
                      <m:t>|</m:t>
                    </m:r>
                    <m:r>
                      <a:rPr lang="en-US" sz="1600">
                        <a:solidFill>
                          <a:srgbClr val="7FBA00">
                            <a:lumMod val="60000"/>
                            <a:lumOff val="40000"/>
                          </a:srgbClr>
                        </a:solidFill>
                        <a:latin typeface="Cambria Math" panose="02040503050406030204" pitchFamily="18" charset="0"/>
                        <a:cs typeface="Arial" charset="0"/>
                      </a:rPr>
                      <m:t>𝑎</m:t>
                    </m:r>
                    <m:r>
                      <a:rPr lang="en-US" sz="1600">
                        <a:solidFill>
                          <a:srgbClr val="7FBA00">
                            <a:lumMod val="60000"/>
                            <a:lumOff val="40000"/>
                          </a:srgbClr>
                        </a:solidFill>
                        <a:latin typeface="Cambria Math" panose="02040503050406030204" pitchFamily="18" charset="0"/>
                        <a:cs typeface="Arial" charset="0"/>
                      </a:rPr>
                      <m:t>+</m:t>
                    </m:r>
                    <m:r>
                      <a:rPr lang="en-US" sz="1600">
                        <a:solidFill>
                          <a:srgbClr val="7FBA00">
                            <a:lumMod val="60000"/>
                            <a:lumOff val="40000"/>
                          </a:srgbClr>
                        </a:solidFill>
                        <a:latin typeface="Cambria Math" panose="02040503050406030204" pitchFamily="18" charset="0"/>
                        <a:cs typeface="Arial" charset="0"/>
                      </a:rPr>
                      <m:t>𝑏</m:t>
                    </m:r>
                    <m:r>
                      <a:rPr lang="en-US" sz="1600">
                        <a:solidFill>
                          <a:srgbClr val="7FBA00">
                            <a:lumMod val="60000"/>
                            <a:lumOff val="40000"/>
                          </a:srgbClr>
                        </a:solidFill>
                        <a:latin typeface="Cambria Math" panose="02040503050406030204" pitchFamily="18" charset="0"/>
                        <a:cs typeface="Arial" charset="0"/>
                      </a:rPr>
                      <m:t> </m:t>
                    </m:r>
                    <m:r>
                      <a:rPr lang="en-US" sz="1600">
                        <a:solidFill>
                          <a:srgbClr val="7FBA00">
                            <a:lumMod val="60000"/>
                            <a:lumOff val="40000"/>
                          </a:srgbClr>
                        </a:solidFill>
                        <a:latin typeface="Cambria Math" panose="02040503050406030204" pitchFamily="18" charset="0"/>
                        <a:cs typeface="Arial" charset="0"/>
                      </a:rPr>
                      <m:t>𝑚𝑜𝑑</m:t>
                    </m:r>
                    <m:r>
                      <a:rPr lang="en-US" sz="1600">
                        <a:solidFill>
                          <a:srgbClr val="7FBA00">
                            <a:lumMod val="60000"/>
                            <a:lumOff val="40000"/>
                          </a:srgbClr>
                        </a:solidFill>
                        <a:latin typeface="Cambria Math" panose="02040503050406030204" pitchFamily="18" charset="0"/>
                        <a:cs typeface="Arial" charset="0"/>
                      </a:rPr>
                      <m:t> </m:t>
                    </m:r>
                    <m:r>
                      <a:rPr lang="en-US" sz="1600">
                        <a:solidFill>
                          <a:srgbClr val="7FBA00">
                            <a:lumMod val="60000"/>
                            <a:lumOff val="40000"/>
                          </a:srgbClr>
                        </a:solidFill>
                        <a:latin typeface="Cambria Math" panose="02040503050406030204" pitchFamily="18" charset="0"/>
                        <a:cs typeface="Arial" charset="0"/>
                      </a:rPr>
                      <m:t>𝑁</m:t>
                    </m:r>
                    <m:r>
                      <a:rPr lang="en-US" sz="1600">
                        <a:solidFill>
                          <a:srgbClr val="7FBA00">
                            <a:lumMod val="60000"/>
                            <a:lumOff val="40000"/>
                          </a:srgbClr>
                        </a:solidFill>
                        <a:latin typeface="Cambria Math" panose="02040503050406030204" pitchFamily="18" charset="0"/>
                        <a:cs typeface="Arial" charset="0"/>
                      </a:rPr>
                      <m:t>⟩</m:t>
                    </m:r>
                  </m:oMath>
                </a14:m>
                <a:endParaRPr lang="en-US" sz="1600" dirty="0">
                  <a:solidFill>
                    <a:srgbClr val="7FBA00">
                      <a:lumMod val="60000"/>
                      <a:lumOff val="40000"/>
                    </a:srgbClr>
                  </a:solidFill>
                  <a:latin typeface="Arial" charset="0"/>
                  <a:cs typeface="Arial"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93102" y="4138141"/>
                <a:ext cx="6092825" cy="2062103"/>
              </a:xfrm>
              <a:prstGeom prst="rect">
                <a:avLst/>
              </a:prstGeom>
              <a:blipFill rotWithShape="0">
                <a:blip r:embed="rId7"/>
                <a:stretch>
                  <a:fillRect t="-888" b="-2959"/>
                </a:stretch>
              </a:blipFill>
            </p:spPr>
            <p:txBody>
              <a:bodyPr/>
              <a:lstStyle/>
              <a:p>
                <a:r>
                  <a:rPr lang="en-US">
                    <a:noFill/>
                  </a:rPr>
                  <a:t> </a:t>
                </a:r>
              </a:p>
            </p:txBody>
          </p:sp>
        </mc:Fallback>
      </mc:AlternateContent>
      <p:sp>
        <p:nvSpPr>
          <p:cNvPr id="3" name="Title 2"/>
          <p:cNvSpPr>
            <a:spLocks noGrp="1"/>
          </p:cNvSpPr>
          <p:nvPr>
            <p:ph type="title"/>
          </p:nvPr>
        </p:nvSpPr>
        <p:spPr>
          <a:xfrm>
            <a:off x="353149" y="6169"/>
            <a:ext cx="10058400" cy="1219200"/>
          </a:xfrm>
        </p:spPr>
        <p:txBody>
          <a:bodyPr/>
          <a:lstStyle/>
          <a:p>
            <a:r>
              <a:rPr lang="en-US" dirty="0" smtClean="0"/>
              <a:t>Shor’s algorithm: Modular Adder</a:t>
            </a:r>
            <a:endParaRPr lang="en-US" dirty="0"/>
          </a:p>
        </p:txBody>
      </p:sp>
      <p:sp>
        <p:nvSpPr>
          <p:cNvPr id="6" name="TextBox 5"/>
          <p:cNvSpPr txBox="1"/>
          <p:nvPr/>
        </p:nvSpPr>
        <p:spPr>
          <a:xfrm>
            <a:off x="8355016" y="1492077"/>
            <a:ext cx="2990849" cy="1077218"/>
          </a:xfrm>
          <a:prstGeom prst="rect">
            <a:avLst/>
          </a:prstGeom>
          <a:noFill/>
        </p:spPr>
        <p:txBody>
          <a:bodyPr wrap="square" rtlCol="0">
            <a:spAutoFit/>
          </a:bodyPr>
          <a:lstStyle/>
          <a:p>
            <a:pPr defTabSz="1217583" fontAlgn="base">
              <a:spcBef>
                <a:spcPct val="0"/>
              </a:spcBef>
              <a:spcAft>
                <a:spcPct val="0"/>
              </a:spcAft>
            </a:pPr>
            <a:r>
              <a:rPr lang="en-US" sz="1600" dirty="0">
                <a:solidFill>
                  <a:srgbClr val="6DC2E9"/>
                </a:solidFill>
                <a:ea typeface="Segoe UI" pitchFamily="34" charset="0"/>
                <a:cs typeface="Segoe UI" pitchFamily="34" charset="0"/>
              </a:rPr>
              <a:t>As defined in: </a:t>
            </a:r>
          </a:p>
          <a:p>
            <a:pPr defTabSz="1217583" fontAlgn="base">
              <a:spcBef>
                <a:spcPct val="0"/>
              </a:spcBef>
              <a:spcAft>
                <a:spcPct val="0"/>
              </a:spcAft>
            </a:pPr>
            <a:r>
              <a:rPr lang="en-US" sz="1600" b="1" dirty="0">
                <a:solidFill>
                  <a:srgbClr val="6DC2E9"/>
                </a:solidFill>
                <a:ea typeface="Segoe UI" pitchFamily="34" charset="0"/>
                <a:cs typeface="Segoe UI" pitchFamily="34" charset="0"/>
              </a:rPr>
              <a:t>       </a:t>
            </a:r>
            <a:r>
              <a:rPr lang="en-US" sz="1600" b="1" dirty="0">
                <a:solidFill>
                  <a:srgbClr val="6DC2E9"/>
                </a:solidFill>
                <a:latin typeface="Arial" charset="0"/>
                <a:cs typeface="Arial" charset="0"/>
              </a:rPr>
              <a:t>Circuit for Shor’s</a:t>
            </a:r>
          </a:p>
          <a:p>
            <a:pPr defTabSz="1217583" fontAlgn="base">
              <a:spcBef>
                <a:spcPct val="0"/>
              </a:spcBef>
              <a:spcAft>
                <a:spcPct val="0"/>
              </a:spcAft>
            </a:pPr>
            <a:r>
              <a:rPr lang="en-US" sz="1600" b="1" dirty="0">
                <a:solidFill>
                  <a:srgbClr val="6DC2E9"/>
                </a:solidFill>
                <a:latin typeface="Arial" charset="0"/>
                <a:cs typeface="Arial" charset="0"/>
              </a:rPr>
              <a:t>algorithm using 2n+3 qubits</a:t>
            </a:r>
            <a:endParaRPr lang="en-US" sz="1600" dirty="0">
              <a:solidFill>
                <a:srgbClr val="6DC2E9"/>
              </a:solidFill>
              <a:latin typeface="Arial" charset="0"/>
              <a:cs typeface="Arial" charset="0"/>
            </a:endParaRPr>
          </a:p>
          <a:p>
            <a:pPr defTabSz="1217583" fontAlgn="base">
              <a:spcBef>
                <a:spcPct val="0"/>
              </a:spcBef>
              <a:spcAft>
                <a:spcPct val="0"/>
              </a:spcAft>
            </a:pPr>
            <a:r>
              <a:rPr lang="en-US" sz="1600" dirty="0">
                <a:solidFill>
                  <a:srgbClr val="6DC2E9"/>
                </a:solidFill>
                <a:latin typeface="Arial" charset="0"/>
                <a:cs typeface="Arial" charset="0"/>
              </a:rPr>
              <a:t>        – </a:t>
            </a:r>
            <a:r>
              <a:rPr lang="en-US" sz="1600" dirty="0" err="1">
                <a:solidFill>
                  <a:srgbClr val="6DC2E9"/>
                </a:solidFill>
                <a:latin typeface="Arial" charset="0"/>
                <a:cs typeface="Arial" charset="0"/>
              </a:rPr>
              <a:t>St</a:t>
            </a:r>
            <a:r>
              <a:rPr lang="en-US" sz="1600" dirty="0" err="1">
                <a:solidFill>
                  <a:srgbClr val="6DC2E9"/>
                </a:solidFill>
                <a:latin typeface="Arial"/>
                <a:cs typeface="Arial"/>
              </a:rPr>
              <a:t>é</a:t>
            </a:r>
            <a:r>
              <a:rPr lang="en-US" sz="1600" dirty="0" err="1">
                <a:solidFill>
                  <a:srgbClr val="6DC2E9"/>
                </a:solidFill>
                <a:latin typeface="Arial" charset="0"/>
                <a:cs typeface="Arial" charset="0"/>
              </a:rPr>
              <a:t>phane</a:t>
            </a:r>
            <a:r>
              <a:rPr lang="en-US" sz="1600" dirty="0">
                <a:solidFill>
                  <a:srgbClr val="6DC2E9"/>
                </a:solidFill>
                <a:latin typeface="Arial" charset="0"/>
                <a:cs typeface="Arial" charset="0"/>
              </a:rPr>
              <a:t> Beauregard</a:t>
            </a:r>
            <a:endParaRPr lang="en-US" sz="1600" dirty="0">
              <a:solidFill>
                <a:srgbClr val="6DC2E9"/>
              </a:solidFill>
              <a:ea typeface="Segoe UI" pitchFamily="34" charset="0"/>
              <a:cs typeface="Segoe UI" pitchFamily="34" charset="0"/>
            </a:endParaRPr>
          </a:p>
        </p:txBody>
      </p:sp>
      <p:sp>
        <p:nvSpPr>
          <p:cNvPr id="8" name="Rectangle 7"/>
          <p:cNvSpPr/>
          <p:nvPr/>
        </p:nvSpPr>
        <p:spPr>
          <a:xfrm>
            <a:off x="477839" y="1006725"/>
            <a:ext cx="2200275" cy="2076451"/>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srgbClr val="FF0000"/>
              </a:solidFill>
            </a:endParaRPr>
          </a:p>
        </p:txBody>
      </p:sp>
      <p:sp>
        <p:nvSpPr>
          <p:cNvPr id="11" name="Rectangle 10"/>
          <p:cNvSpPr/>
          <p:nvPr/>
        </p:nvSpPr>
        <p:spPr>
          <a:xfrm>
            <a:off x="2678113" y="1006725"/>
            <a:ext cx="661987" cy="2076451"/>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srgbClr val="FF0000"/>
              </a:solidFill>
            </a:endParaRPr>
          </a:p>
        </p:txBody>
      </p:sp>
      <p:sp>
        <p:nvSpPr>
          <p:cNvPr id="12" name="Rectangle 11"/>
          <p:cNvSpPr/>
          <p:nvPr/>
        </p:nvSpPr>
        <p:spPr>
          <a:xfrm>
            <a:off x="3344863" y="997200"/>
            <a:ext cx="1219200" cy="2076451"/>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srgbClr val="FF0000"/>
              </a:solidFill>
            </a:endParaRPr>
          </a:p>
        </p:txBody>
      </p:sp>
      <p:sp>
        <p:nvSpPr>
          <p:cNvPr id="14" name="Rectangle 13"/>
          <p:cNvSpPr/>
          <p:nvPr/>
        </p:nvSpPr>
        <p:spPr>
          <a:xfrm>
            <a:off x="4745041" y="997200"/>
            <a:ext cx="1285872" cy="2076451"/>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srgbClr val="FF0000"/>
              </a:solidFill>
            </a:endParaRPr>
          </a:p>
        </p:txBody>
      </p:sp>
      <p:sp>
        <p:nvSpPr>
          <p:cNvPr id="15" name="Rectangle 14"/>
          <p:cNvSpPr/>
          <p:nvPr/>
        </p:nvSpPr>
        <p:spPr>
          <a:xfrm>
            <a:off x="6030913" y="997200"/>
            <a:ext cx="1985963" cy="2076451"/>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srgbClr val="FF0000"/>
              </a:solidFill>
            </a:endParaRPr>
          </a:p>
        </p:txBody>
      </p:sp>
      <p:sp>
        <p:nvSpPr>
          <p:cNvPr id="17" name="Rectangle 16"/>
          <p:cNvSpPr/>
          <p:nvPr/>
        </p:nvSpPr>
        <p:spPr>
          <a:xfrm>
            <a:off x="6416677" y="3001919"/>
            <a:ext cx="1328737" cy="1722596"/>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srgbClr val="FF0000"/>
              </a:solidFill>
            </a:endParaRPr>
          </a:p>
        </p:txBody>
      </p:sp>
      <p:sp>
        <p:nvSpPr>
          <p:cNvPr id="18" name="Rectangle 17"/>
          <p:cNvSpPr/>
          <p:nvPr/>
        </p:nvSpPr>
        <p:spPr>
          <a:xfrm>
            <a:off x="7759702" y="2991326"/>
            <a:ext cx="395287" cy="1741645"/>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prstClr val="white"/>
              </a:solidFill>
            </a:endParaRPr>
          </a:p>
        </p:txBody>
      </p:sp>
      <p:sp>
        <p:nvSpPr>
          <p:cNvPr id="19" name="Rectangle 18"/>
          <p:cNvSpPr/>
          <p:nvPr/>
        </p:nvSpPr>
        <p:spPr>
          <a:xfrm>
            <a:off x="8154990" y="2991326"/>
            <a:ext cx="1333500" cy="1741645"/>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srgbClr val="FF0000"/>
              </a:solidFill>
            </a:endParaRPr>
          </a:p>
        </p:txBody>
      </p:sp>
      <p:sp>
        <p:nvSpPr>
          <p:cNvPr id="20" name="Rectangle 19"/>
          <p:cNvSpPr/>
          <p:nvPr/>
        </p:nvSpPr>
        <p:spPr>
          <a:xfrm>
            <a:off x="9526589" y="2991323"/>
            <a:ext cx="1990727" cy="1722597"/>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srgbClr val="FF0000"/>
              </a:solidFill>
            </a:endParaRPr>
          </a:p>
        </p:txBody>
      </p:sp>
      <p:sp>
        <p:nvSpPr>
          <p:cNvPr id="13" name="Rectangle 12"/>
          <p:cNvSpPr/>
          <p:nvPr/>
        </p:nvSpPr>
        <p:spPr>
          <a:xfrm>
            <a:off x="4573589" y="997200"/>
            <a:ext cx="171451" cy="2076451"/>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srgbClr val="FF0000"/>
              </a:solidFill>
            </a:endParaRPr>
          </a:p>
        </p:txBody>
      </p:sp>
      <p:sp>
        <p:nvSpPr>
          <p:cNvPr id="16" name="Rectangle 15"/>
          <p:cNvSpPr/>
          <p:nvPr/>
        </p:nvSpPr>
        <p:spPr>
          <a:xfrm>
            <a:off x="4364039" y="3001918"/>
            <a:ext cx="2066924" cy="1741647"/>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583" fontAlgn="base">
              <a:spcBef>
                <a:spcPct val="0"/>
              </a:spcBef>
              <a:spcAft>
                <a:spcPct val="0"/>
              </a:spcAft>
            </a:pPr>
            <a:endParaRPr lang="en-US" sz="2400">
              <a:solidFill>
                <a:srgbClr val="FF0000"/>
              </a:solidFill>
            </a:endParaRPr>
          </a:p>
        </p:txBody>
      </p:sp>
      <p:sp>
        <p:nvSpPr>
          <p:cNvPr id="24" name="TextBox 23"/>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191731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anim calcmode="lin" valueType="num">
                                      <p:cBhvr>
                                        <p:cTn id="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anim calcmode="lin" valueType="num">
                                      <p:cBhvr>
                                        <p:cTn id="1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1">
                                            <p:txEl>
                                              <p:pRg st="1" end="1"/>
                                            </p:txEl>
                                          </p:spTgt>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animEffect transition="in" filter="fade">
                                      <p:cBhvr>
                                        <p:cTn id="24" dur="500"/>
                                        <p:tgtEl>
                                          <p:spTgt spid="21">
                                            <p:txEl>
                                              <p:pRg st="2" end="2"/>
                                            </p:txEl>
                                          </p:spTgt>
                                        </p:tgtEl>
                                      </p:cBhvr>
                                    </p:animEffect>
                                    <p:anim calcmode="lin" valueType="num">
                                      <p:cBhvr>
                                        <p:cTn id="2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1">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fade">
                                      <p:cBhvr>
                                        <p:cTn id="34" dur="500"/>
                                        <p:tgtEl>
                                          <p:spTgt spid="21">
                                            <p:txEl>
                                              <p:pRg st="3" end="3"/>
                                            </p:txEl>
                                          </p:spTgt>
                                        </p:tgtEl>
                                      </p:cBhvr>
                                    </p:animEffect>
                                    <p:anim calcmode="lin" valueType="num">
                                      <p:cBhvr>
                                        <p:cTn id="3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21">
                                            <p:txEl>
                                              <p:pRg st="3" end="3"/>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xEl>
                                              <p:pRg st="4" end="4"/>
                                            </p:txEl>
                                          </p:spTgt>
                                        </p:tgtEl>
                                        <p:attrNameLst>
                                          <p:attrName>style.visibility</p:attrName>
                                        </p:attrNameLst>
                                      </p:cBhvr>
                                      <p:to>
                                        <p:strVal val="visible"/>
                                      </p:to>
                                    </p:set>
                                    <p:animEffect transition="in" filter="fade">
                                      <p:cBhvr>
                                        <p:cTn id="44" dur="500"/>
                                        <p:tgtEl>
                                          <p:spTgt spid="21">
                                            <p:txEl>
                                              <p:pRg st="4" end="4"/>
                                            </p:txEl>
                                          </p:spTgt>
                                        </p:tgtEl>
                                      </p:cBhvr>
                                    </p:animEffect>
                                    <p:anim calcmode="lin" valueType="num">
                                      <p:cBhvr>
                                        <p:cTn id="45"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21">
                                            <p:txEl>
                                              <p:pRg st="4" end="4"/>
                                            </p:txEl>
                                          </p:spTgt>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1">
                                            <p:txEl>
                                              <p:pRg st="5" end="5"/>
                                            </p:txEl>
                                          </p:spTgt>
                                        </p:tgtEl>
                                        <p:attrNameLst>
                                          <p:attrName>style.visibility</p:attrName>
                                        </p:attrNameLst>
                                      </p:cBhvr>
                                      <p:to>
                                        <p:strVal val="visible"/>
                                      </p:to>
                                    </p:set>
                                    <p:animEffect transition="in" filter="fade">
                                      <p:cBhvr>
                                        <p:cTn id="54" dur="500"/>
                                        <p:tgtEl>
                                          <p:spTgt spid="21">
                                            <p:txEl>
                                              <p:pRg st="5" end="5"/>
                                            </p:txEl>
                                          </p:spTgt>
                                        </p:tgtEl>
                                      </p:cBhvr>
                                    </p:animEffect>
                                    <p:anim calcmode="lin" valueType="num">
                                      <p:cBhvr>
                                        <p:cTn id="55"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21">
                                            <p:txEl>
                                              <p:pRg st="5" end="5"/>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1">
                                            <p:txEl>
                                              <p:pRg st="6" end="6"/>
                                            </p:txEl>
                                          </p:spTgt>
                                        </p:tgtEl>
                                        <p:attrNameLst>
                                          <p:attrName>style.visibility</p:attrName>
                                        </p:attrNameLst>
                                      </p:cBhvr>
                                      <p:to>
                                        <p:strVal val="visible"/>
                                      </p:to>
                                    </p:set>
                                    <p:animEffect transition="in" filter="fade">
                                      <p:cBhvr>
                                        <p:cTn id="64" dur="500"/>
                                        <p:tgtEl>
                                          <p:spTgt spid="21">
                                            <p:txEl>
                                              <p:pRg st="6" end="6"/>
                                            </p:txEl>
                                          </p:spTgt>
                                        </p:tgtEl>
                                      </p:cBhvr>
                                    </p:animEffect>
                                    <p:anim calcmode="lin" valueType="num">
                                      <p:cBhvr>
                                        <p:cTn id="65"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66" dur="500" fill="hold"/>
                                        <p:tgtEl>
                                          <p:spTgt spid="21">
                                            <p:txEl>
                                              <p:pRg st="6" end="6"/>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1">
                                            <p:txEl>
                                              <p:pRg st="7" end="7"/>
                                            </p:txEl>
                                          </p:spTgt>
                                        </p:tgtEl>
                                        <p:attrNameLst>
                                          <p:attrName>style.visibility</p:attrName>
                                        </p:attrNameLst>
                                      </p:cBhvr>
                                      <p:to>
                                        <p:strVal val="visible"/>
                                      </p:to>
                                    </p:set>
                                    <p:animEffect transition="in" filter="fade">
                                      <p:cBhvr>
                                        <p:cTn id="74" dur="500"/>
                                        <p:tgtEl>
                                          <p:spTgt spid="21">
                                            <p:txEl>
                                              <p:pRg st="7" end="7"/>
                                            </p:txEl>
                                          </p:spTgt>
                                        </p:tgtEl>
                                      </p:cBhvr>
                                    </p:animEffect>
                                    <p:anim calcmode="lin" valueType="num">
                                      <p:cBhvr>
                                        <p:cTn id="75"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76" dur="500" fill="hold"/>
                                        <p:tgtEl>
                                          <p:spTgt spid="21">
                                            <p:txEl>
                                              <p:pRg st="7" end="7"/>
                                            </p:txEl>
                                          </p:spTgt>
                                        </p:tgtEl>
                                        <p:attrNameLst>
                                          <p:attrName>ppt_y</p:attrName>
                                        </p:attrNameLst>
                                      </p:cBhvr>
                                      <p:tavLst>
                                        <p:tav tm="0">
                                          <p:val>
                                            <p:strVal val="#ppt_y+.1"/>
                                          </p:val>
                                        </p:tav>
                                        <p:tav tm="100000">
                                          <p:val>
                                            <p:strVal val="#ppt_y"/>
                                          </p:val>
                                        </p:tav>
                                      </p:tavLst>
                                    </p:anim>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7">
                                            <p:txEl>
                                              <p:pRg st="2" end="2"/>
                                            </p:txEl>
                                          </p:spTgt>
                                        </p:tgtEl>
                                        <p:attrNameLst>
                                          <p:attrName>style.visibility</p:attrName>
                                        </p:attrNameLst>
                                      </p:cBhvr>
                                      <p:to>
                                        <p:strVal val="visible"/>
                                      </p:to>
                                    </p:set>
                                    <p:animEffect transition="in" filter="fade">
                                      <p:cBhvr>
                                        <p:cTn id="84" dur="500"/>
                                        <p:tgtEl>
                                          <p:spTgt spid="7">
                                            <p:txEl>
                                              <p:pRg st="2" end="2"/>
                                            </p:txEl>
                                          </p:spTgt>
                                        </p:tgtEl>
                                      </p:cBhvr>
                                    </p:animEffect>
                                    <p:anim calcmode="lin" valueType="num">
                                      <p:cBhvr>
                                        <p:cTn id="8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7">
                                            <p:txEl>
                                              <p:pRg st="2" end="2"/>
                                            </p:txEl>
                                          </p:spTgt>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7">
                                            <p:txEl>
                                              <p:pRg st="3" end="3"/>
                                            </p:txEl>
                                          </p:spTgt>
                                        </p:tgtEl>
                                        <p:attrNameLst>
                                          <p:attrName>style.visibility</p:attrName>
                                        </p:attrNameLst>
                                      </p:cBhvr>
                                      <p:to>
                                        <p:strVal val="visible"/>
                                      </p:to>
                                    </p:set>
                                    <p:animEffect transition="in" filter="fade">
                                      <p:cBhvr>
                                        <p:cTn id="94" dur="500"/>
                                        <p:tgtEl>
                                          <p:spTgt spid="7">
                                            <p:txEl>
                                              <p:pRg st="3" end="3"/>
                                            </p:txEl>
                                          </p:spTgt>
                                        </p:tgtEl>
                                      </p:cBhvr>
                                    </p:animEffect>
                                    <p:anim calcmode="lin" valueType="num">
                                      <p:cBhvr>
                                        <p:cTn id="9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6" dur="500" fill="hold"/>
                                        <p:tgtEl>
                                          <p:spTgt spid="7">
                                            <p:txEl>
                                              <p:pRg st="3" end="3"/>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7">
                                            <p:txEl>
                                              <p:pRg st="4" end="4"/>
                                            </p:txEl>
                                          </p:spTgt>
                                        </p:tgtEl>
                                        <p:attrNameLst>
                                          <p:attrName>style.visibility</p:attrName>
                                        </p:attrNameLst>
                                      </p:cBhvr>
                                      <p:to>
                                        <p:strVal val="visible"/>
                                      </p:to>
                                    </p:set>
                                    <p:animEffect transition="in" filter="fade">
                                      <p:cBhvr>
                                        <p:cTn id="99" dur="500"/>
                                        <p:tgtEl>
                                          <p:spTgt spid="7">
                                            <p:txEl>
                                              <p:pRg st="4" end="4"/>
                                            </p:txEl>
                                          </p:spTgt>
                                        </p:tgtEl>
                                      </p:cBhvr>
                                    </p:animEffect>
                                    <p:anim calcmode="lin" valueType="num">
                                      <p:cBhvr>
                                        <p:cTn id="10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01" dur="500" fill="hold"/>
                                        <p:tgtEl>
                                          <p:spTgt spid="7">
                                            <p:txEl>
                                              <p:pRg st="4" end="4"/>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7">
                                            <p:txEl>
                                              <p:pRg st="5" end="5"/>
                                            </p:txEl>
                                          </p:spTgt>
                                        </p:tgtEl>
                                        <p:attrNameLst>
                                          <p:attrName>style.visibility</p:attrName>
                                        </p:attrNameLst>
                                      </p:cBhvr>
                                      <p:to>
                                        <p:strVal val="visible"/>
                                      </p:to>
                                    </p:set>
                                    <p:animEffect transition="in" filter="fade">
                                      <p:cBhvr>
                                        <p:cTn id="104" dur="500"/>
                                        <p:tgtEl>
                                          <p:spTgt spid="7">
                                            <p:txEl>
                                              <p:pRg st="5" end="5"/>
                                            </p:txEl>
                                          </p:spTgt>
                                        </p:tgtEl>
                                      </p:cBhvr>
                                    </p:animEffect>
                                    <p:anim calcmode="lin" valueType="num">
                                      <p:cBhvr>
                                        <p:cTn id="10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06" dur="500" fill="hold"/>
                                        <p:tgtEl>
                                          <p:spTgt spid="7">
                                            <p:txEl>
                                              <p:pRg st="5" end="5"/>
                                            </p:txEl>
                                          </p:spTgt>
                                        </p:tgtEl>
                                        <p:attrNameLst>
                                          <p:attrName>ppt_y</p:attrName>
                                        </p:attrNameLst>
                                      </p:cBhvr>
                                      <p:tavLst>
                                        <p:tav tm="0">
                                          <p:val>
                                            <p:strVal val="#ppt_y+.1"/>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7">
                                            <p:txEl>
                                              <p:pRg st="6" end="6"/>
                                            </p:txEl>
                                          </p:spTgt>
                                        </p:tgtEl>
                                        <p:attrNameLst>
                                          <p:attrName>style.visibility</p:attrName>
                                        </p:attrNameLst>
                                      </p:cBhvr>
                                      <p:to>
                                        <p:strVal val="visible"/>
                                      </p:to>
                                    </p:set>
                                    <p:animEffect transition="in" filter="fade">
                                      <p:cBhvr>
                                        <p:cTn id="114" dur="500"/>
                                        <p:tgtEl>
                                          <p:spTgt spid="7">
                                            <p:txEl>
                                              <p:pRg st="6" end="6"/>
                                            </p:txEl>
                                          </p:spTgt>
                                        </p:tgtEl>
                                      </p:cBhvr>
                                    </p:animEffect>
                                    <p:anim calcmode="lin" valueType="num">
                                      <p:cBhvr>
                                        <p:cTn id="11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16" dur="500" fill="hold"/>
                                        <p:tgtEl>
                                          <p:spTgt spid="7">
                                            <p:txEl>
                                              <p:pRg st="6" end="6"/>
                                            </p:txEl>
                                          </p:spTgt>
                                        </p:tgtEl>
                                        <p:attrNameLst>
                                          <p:attrName>ppt_y</p:attrName>
                                        </p:attrNameLst>
                                      </p:cBhvr>
                                      <p:tavLst>
                                        <p:tav tm="0">
                                          <p:val>
                                            <p:strVal val="#ppt_y+.1"/>
                                          </p:val>
                                        </p:tav>
                                        <p:tav tm="100000">
                                          <p:val>
                                            <p:strVal val="#ppt_y"/>
                                          </p:val>
                                        </p:tav>
                                      </p:tavLst>
                                    </p:anim>
                                  </p:childTnLst>
                                </p:cTn>
                              </p:par>
                              <p:par>
                                <p:cTn id="117" presetID="10"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7">
                                            <p:txEl>
                                              <p:pRg st="7" end="7"/>
                                            </p:txEl>
                                          </p:spTgt>
                                        </p:tgtEl>
                                        <p:attrNameLst>
                                          <p:attrName>style.visibility</p:attrName>
                                        </p:attrNameLst>
                                      </p:cBhvr>
                                      <p:to>
                                        <p:strVal val="visible"/>
                                      </p:to>
                                    </p:set>
                                    <p:animEffect transition="in" filter="fade">
                                      <p:cBhvr>
                                        <p:cTn id="124" dur="500"/>
                                        <p:tgtEl>
                                          <p:spTgt spid="7">
                                            <p:txEl>
                                              <p:pRg st="7" end="7"/>
                                            </p:txEl>
                                          </p:spTgt>
                                        </p:tgtEl>
                                      </p:cBhvr>
                                    </p:animEffect>
                                    <p:anim calcmode="lin" valueType="num">
                                      <p:cBhvr>
                                        <p:cTn id="1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26" dur="500" fill="hold"/>
                                        <p:tgtEl>
                                          <p:spTgt spid="7">
                                            <p:txEl>
                                              <p:pRg st="7" end="7"/>
                                            </p:txEl>
                                          </p:spTgt>
                                        </p:tgtEl>
                                        <p:attrNameLst>
                                          <p:attrName>ppt_y</p:attrName>
                                        </p:attrNameLst>
                                      </p:cBhvr>
                                      <p:tavLst>
                                        <p:tav tm="0">
                                          <p:val>
                                            <p:strVal val="#ppt_y+.1"/>
                                          </p:val>
                                        </p:tav>
                                        <p:tav tm="100000">
                                          <p:val>
                                            <p:strVal val="#ppt_y"/>
                                          </p:val>
                                        </p:tav>
                                      </p:tavLst>
                                    </p:anim>
                                  </p:childTnLst>
                                </p:cTn>
                              </p:par>
                              <p:par>
                                <p:cTn id="127" presetID="10" presetClass="entr" presetSubtype="0"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animBg="1"/>
      <p:bldP spid="15" grpId="0" animBg="1"/>
      <p:bldP spid="17" grpId="0" animBg="1"/>
      <p:bldP spid="18" grpId="0" animBg="1"/>
      <p:bldP spid="19" grpId="0" animBg="1"/>
      <p:bldP spid="20" grpId="0" animBg="1"/>
      <p:bldP spid="13"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74" y="1253530"/>
            <a:ext cx="10180324" cy="483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itle 2"/>
              <p:cNvSpPr>
                <a:spLocks noGrp="1"/>
              </p:cNvSpPr>
              <p:nvPr>
                <p:ph type="title"/>
              </p:nvPr>
            </p:nvSpPr>
            <p:spPr>
              <a:xfrm>
                <a:off x="374536" y="-7891"/>
                <a:ext cx="11476087" cy="1219200"/>
              </a:xfrm>
            </p:spPr>
            <p:txBody>
              <a:bodyPr/>
              <a:lstStyle/>
              <a:p>
                <a:r>
                  <a:rPr lang="en-US" dirty="0" smtClean="0"/>
                  <a:t>Shor’s algorithm: Full Circuit - 4 bits </a:t>
                </a:r>
                <a14:m>
                  <m:oMath xmlns:m="http://schemas.openxmlformats.org/officeDocument/2006/math">
                    <m:r>
                      <a:rPr lang="en-US" b="0" i="1" smtClean="0">
                        <a:latin typeface="Cambria Math"/>
                      </a:rPr>
                      <m:t>≅</m:t>
                    </m:r>
                  </m:oMath>
                </a14:m>
                <a:r>
                  <a:rPr lang="en-US" dirty="0" smtClean="0"/>
                  <a:t> 8200 gates</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374536" y="-7891"/>
                <a:ext cx="11476087" cy="1219200"/>
              </a:xfrm>
              <a:blipFill rotWithShape="0">
                <a:blip r:embed="rId4"/>
                <a:stretch>
                  <a:fillRect l="-2124" r="-106" b="-5000"/>
                </a:stretch>
              </a:blipFill>
            </p:spPr>
            <p:txBody>
              <a:bodyPr/>
              <a:lstStyle/>
              <a:p>
                <a:r>
                  <a:rPr lang="en-US">
                    <a:noFill/>
                  </a:rPr>
                  <a:t> </a:t>
                </a:r>
              </a:p>
            </p:txBody>
          </p:sp>
        </mc:Fallback>
      </mc:AlternateContent>
      <p:sp>
        <p:nvSpPr>
          <p:cNvPr id="8" name="TextBox 7"/>
          <p:cNvSpPr txBox="1"/>
          <p:nvPr/>
        </p:nvSpPr>
        <p:spPr>
          <a:xfrm>
            <a:off x="2773623" y="6074077"/>
            <a:ext cx="7410451" cy="297454"/>
          </a:xfrm>
          <a:prstGeom prst="rect">
            <a:avLst/>
          </a:prstGeom>
          <a:noFill/>
        </p:spPr>
        <p:txBody>
          <a:bodyPr wrap="square" rtlCol="0">
            <a:spAutoFit/>
          </a:bodyPr>
          <a:lstStyle/>
          <a:p>
            <a:pPr defTabSz="1217583" fontAlgn="base">
              <a:spcBef>
                <a:spcPct val="0"/>
              </a:spcBef>
              <a:spcAft>
                <a:spcPct val="0"/>
              </a:spcAft>
            </a:pPr>
            <a:r>
              <a:rPr lang="en-US" sz="1333" b="1" dirty="0">
                <a:solidFill>
                  <a:srgbClr val="FFFFFF"/>
                </a:solidFill>
                <a:latin typeface="Arial" charset="0"/>
                <a:cs typeface="Arial" charset="0"/>
              </a:rPr>
              <a:t>Circuit for Shor’s algorithm using 2n+3 qubits</a:t>
            </a:r>
            <a:r>
              <a:rPr lang="en-US" sz="1333" dirty="0">
                <a:solidFill>
                  <a:srgbClr val="FFFFFF"/>
                </a:solidFill>
                <a:latin typeface="Arial" charset="0"/>
                <a:cs typeface="Arial" charset="0"/>
              </a:rPr>
              <a:t> – </a:t>
            </a:r>
            <a:r>
              <a:rPr lang="en-US" sz="1333" dirty="0" err="1">
                <a:solidFill>
                  <a:srgbClr val="FFFFFF"/>
                </a:solidFill>
                <a:latin typeface="Arial" charset="0"/>
                <a:cs typeface="Arial" charset="0"/>
              </a:rPr>
              <a:t>St</a:t>
            </a:r>
            <a:r>
              <a:rPr lang="en-US" sz="1333" dirty="0" err="1">
                <a:solidFill>
                  <a:srgbClr val="FFFFFF"/>
                </a:solidFill>
                <a:latin typeface="Arial"/>
                <a:cs typeface="Arial"/>
              </a:rPr>
              <a:t>é</a:t>
            </a:r>
            <a:r>
              <a:rPr lang="en-US" sz="1333" dirty="0" err="1">
                <a:solidFill>
                  <a:srgbClr val="FFFFFF"/>
                </a:solidFill>
                <a:latin typeface="Arial" charset="0"/>
                <a:cs typeface="Arial" charset="0"/>
              </a:rPr>
              <a:t>phane</a:t>
            </a:r>
            <a:r>
              <a:rPr lang="en-US" sz="1333" dirty="0">
                <a:solidFill>
                  <a:srgbClr val="FFFFFF"/>
                </a:solidFill>
                <a:latin typeface="Arial" charset="0"/>
                <a:cs typeface="Arial" charset="0"/>
              </a:rPr>
              <a:t> Beauregard</a:t>
            </a:r>
            <a:endParaRPr lang="en-US" sz="1333" dirty="0">
              <a:solidFill>
                <a:srgbClr val="FFFFFF"/>
              </a:solidFill>
              <a:ea typeface="Segoe UI" pitchFamily="34" charset="0"/>
              <a:cs typeface="Segoe UI" pitchFamily="34" charset="0"/>
            </a:endParaRPr>
          </a:p>
        </p:txBody>
      </p:sp>
      <p:sp>
        <p:nvSpPr>
          <p:cNvPr id="6" name="TextBox 5"/>
          <p:cNvSpPr txBox="1"/>
          <p:nvPr/>
        </p:nvSpPr>
        <p:spPr>
          <a:xfrm>
            <a:off x="9083557" y="4736870"/>
            <a:ext cx="2939844" cy="1323439"/>
          </a:xfrm>
          <a:prstGeom prst="rect">
            <a:avLst/>
          </a:prstGeom>
          <a:solidFill>
            <a:schemeClr val="accent2"/>
          </a:solidFill>
          <a:scene3d>
            <a:camera prst="orthographicFront"/>
            <a:lightRig rig="threePt" dir="t"/>
          </a:scene3d>
          <a:sp3d>
            <a:bevelT/>
            <a:bevelB/>
          </a:sp3d>
        </p:spPr>
        <p:txBody>
          <a:bodyPr wrap="none" rtlCol="0">
            <a:spAutoFit/>
          </a:bodyPr>
          <a:lstStyle/>
          <a:p>
            <a:pPr defTabSz="1217583" fontAlgn="base">
              <a:spcBef>
                <a:spcPct val="0"/>
              </a:spcBef>
              <a:spcAft>
                <a:spcPct val="0"/>
              </a:spcAft>
            </a:pPr>
            <a:r>
              <a:rPr lang="en-US" sz="2000" dirty="0">
                <a:solidFill>
                  <a:prstClr val="white"/>
                </a:solidFill>
                <a:ea typeface="Segoe UI" pitchFamily="34" charset="0"/>
                <a:cs typeface="Segoe UI" pitchFamily="34" charset="0"/>
              </a:rPr>
              <a:t>Largest we’ve done:</a:t>
            </a:r>
          </a:p>
          <a:p>
            <a:pPr defTabSz="1217583" fontAlgn="base">
              <a:spcBef>
                <a:spcPct val="0"/>
              </a:spcBef>
              <a:spcAft>
                <a:spcPct val="0"/>
              </a:spcAft>
            </a:pPr>
            <a:r>
              <a:rPr lang="en-US" sz="2000" dirty="0">
                <a:solidFill>
                  <a:prstClr val="white"/>
                </a:solidFill>
                <a:ea typeface="Segoe UI" pitchFamily="34" charset="0"/>
                <a:cs typeface="Segoe UI" pitchFamily="34" charset="0"/>
              </a:rPr>
              <a:t>  14 bits (factoring 8193)</a:t>
            </a:r>
          </a:p>
          <a:p>
            <a:pPr defTabSz="1217583" fontAlgn="base">
              <a:spcBef>
                <a:spcPct val="0"/>
              </a:spcBef>
              <a:spcAft>
                <a:spcPct val="0"/>
              </a:spcAft>
            </a:pPr>
            <a:r>
              <a:rPr lang="en-US" sz="1867" dirty="0">
                <a:solidFill>
                  <a:prstClr val="white"/>
                </a:solidFill>
                <a:ea typeface="Segoe UI" pitchFamily="34" charset="0"/>
                <a:cs typeface="Segoe UI" pitchFamily="34" charset="0"/>
              </a:rPr>
              <a:t>  14</a:t>
            </a:r>
            <a:r>
              <a:rPr lang="en-US" sz="2000" dirty="0">
                <a:solidFill>
                  <a:prstClr val="white"/>
                </a:solidFill>
                <a:ea typeface="Segoe UI" pitchFamily="34" charset="0"/>
                <a:cs typeface="Segoe UI" pitchFamily="34" charset="0"/>
              </a:rPr>
              <a:t> Million Gates</a:t>
            </a:r>
          </a:p>
          <a:p>
            <a:pPr defTabSz="1217583" fontAlgn="base">
              <a:spcBef>
                <a:spcPct val="0"/>
              </a:spcBef>
              <a:spcAft>
                <a:spcPct val="0"/>
              </a:spcAft>
            </a:pPr>
            <a:r>
              <a:rPr lang="en-US" sz="2000" dirty="0">
                <a:solidFill>
                  <a:prstClr val="white"/>
                </a:solidFill>
                <a:ea typeface="Segoe UI" pitchFamily="34" charset="0"/>
                <a:cs typeface="Segoe UI" pitchFamily="34" charset="0"/>
              </a:rPr>
              <a:t>  30 days</a:t>
            </a:r>
          </a:p>
        </p:txBody>
      </p:sp>
      <p:sp>
        <p:nvSpPr>
          <p:cNvPr id="9" name="TextBox 8"/>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47171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Shor’s algorithm simulation</a:t>
            </a:r>
            <a:endParaRPr lang="en-US" dirty="0"/>
          </a:p>
        </p:txBody>
      </p:sp>
      <p:pic>
        <p:nvPicPr>
          <p:cNvPr id="27650"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772" y="953798"/>
            <a:ext cx="7771560" cy="570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190696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4400" kern="1200" dirty="0">
                <a:solidFill>
                  <a:srgbClr val="FFFFFF"/>
                </a:solidFill>
                <a:latin typeface="Calibri Light" panose="020F0302020204030204" pitchFamily="34" charset="0"/>
                <a:ea typeface="+mj-ea"/>
                <a:cs typeface="Segoe UI Light"/>
              </a:rPr>
              <a:t>Quantum Chemistry</a:t>
            </a:r>
          </a:p>
        </p:txBody>
      </p:sp>
      <mc:AlternateContent xmlns:mc="http://schemas.openxmlformats.org/markup-compatibility/2006" xmlns:a14="http://schemas.microsoft.com/office/drawing/2010/main">
        <mc:Choice Requires="a14">
          <p:sp>
            <p:nvSpPr>
              <p:cNvPr id="6" name="TextBox 5"/>
              <p:cNvSpPr txBox="1"/>
              <p:nvPr/>
            </p:nvSpPr>
            <p:spPr>
              <a:xfrm>
                <a:off x="6428932" y="119007"/>
                <a:ext cx="5024196" cy="925125"/>
              </a:xfrm>
              <a:prstGeom prst="rect">
                <a:avLst/>
              </a:prstGeom>
              <a:noFill/>
            </p:spPr>
            <p:txBody>
              <a:bodyPr wrap="none" rtlCol="0">
                <a:spAutoFit/>
              </a:bodyPr>
              <a:lstStyle/>
              <a:p>
                <a:pPr defTabSz="1217583"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133" i="1">
                          <a:solidFill>
                            <a:srgbClr val="FFFFFE">
                              <a:lumMod val="50000"/>
                            </a:srgbClr>
                          </a:solidFill>
                          <a:latin typeface="Cambria Math"/>
                        </a:rPr>
                        <m:t>𝐻</m:t>
                      </m:r>
                      <m:r>
                        <a:rPr lang="en-US" sz="2133" i="1">
                          <a:solidFill>
                            <a:srgbClr val="FFFFFE">
                              <a:lumMod val="50000"/>
                            </a:srgbClr>
                          </a:solidFill>
                          <a:latin typeface="Cambria Math"/>
                        </a:rPr>
                        <m:t>=</m:t>
                      </m:r>
                      <m:nary>
                        <m:naryPr>
                          <m:chr m:val="∑"/>
                          <m:supHide m:val="on"/>
                          <m:ctrlPr>
                            <a:rPr lang="en-US" sz="2133" i="1">
                              <a:solidFill>
                                <a:srgbClr val="FFFFFE">
                                  <a:lumMod val="50000"/>
                                </a:srgbClr>
                              </a:solidFill>
                              <a:latin typeface="Cambria Math" panose="02040503050406030204" pitchFamily="18" charset="0"/>
                            </a:rPr>
                          </m:ctrlPr>
                        </m:naryPr>
                        <m:sub>
                          <m:r>
                            <a:rPr lang="en-US" sz="2133" i="1">
                              <a:solidFill>
                                <a:srgbClr val="FFFFFE">
                                  <a:lumMod val="50000"/>
                                </a:srgbClr>
                              </a:solidFill>
                              <a:latin typeface="Cambria Math"/>
                            </a:rPr>
                            <m:t>𝑝𝑞</m:t>
                          </m:r>
                        </m:sub>
                        <m:sup/>
                        <m:e>
                          <m:sSub>
                            <m:sSubPr>
                              <m:ctrlPr>
                                <a:rPr lang="en-US" sz="2133" i="1">
                                  <a:solidFill>
                                    <a:srgbClr val="FFFFFE">
                                      <a:lumMod val="50000"/>
                                    </a:srgbClr>
                                  </a:solidFill>
                                  <a:latin typeface="Cambria Math" panose="02040503050406030204" pitchFamily="18" charset="0"/>
                                </a:rPr>
                              </m:ctrlPr>
                            </m:sSubPr>
                            <m:e>
                              <m:r>
                                <a:rPr lang="en-US" sz="2133" i="1">
                                  <a:solidFill>
                                    <a:srgbClr val="FFFFFE">
                                      <a:lumMod val="50000"/>
                                    </a:srgbClr>
                                  </a:solidFill>
                                  <a:latin typeface="Cambria Math"/>
                                </a:rPr>
                                <m:t>h</m:t>
                              </m:r>
                            </m:e>
                            <m:sub>
                              <m:r>
                                <a:rPr lang="en-US" sz="2133" i="1">
                                  <a:solidFill>
                                    <a:srgbClr val="FFFFFE">
                                      <a:lumMod val="50000"/>
                                    </a:srgbClr>
                                  </a:solidFill>
                                  <a:latin typeface="Cambria Math"/>
                                </a:rPr>
                                <m:t>𝑝𝑞</m:t>
                              </m:r>
                            </m:sub>
                          </m:sSub>
                          <m:sSubSup>
                            <m:sSubSupPr>
                              <m:ctrlPr>
                                <a:rPr lang="en-US" sz="2133" i="1">
                                  <a:solidFill>
                                    <a:srgbClr val="FFFFFE">
                                      <a:lumMod val="50000"/>
                                    </a:srgbClr>
                                  </a:solidFill>
                                  <a:latin typeface="Cambria Math" panose="02040503050406030204" pitchFamily="18" charset="0"/>
                                </a:rPr>
                              </m:ctrlPr>
                            </m:sSubSup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𝑝</m:t>
                              </m:r>
                            </m:sub>
                            <m:sup>
                              <m:r>
                                <a:rPr lang="en-US" sz="2133" i="1">
                                  <a:solidFill>
                                    <a:srgbClr val="FFFFFE">
                                      <a:lumMod val="50000"/>
                                    </a:srgbClr>
                                  </a:solidFill>
                                  <a:latin typeface="Cambria Math"/>
                                  <a:ea typeface="Cambria Math"/>
                                </a:rPr>
                                <m:t>†</m:t>
                              </m:r>
                            </m:sup>
                          </m:sSubSup>
                          <m:sSub>
                            <m:sSubPr>
                              <m:ctrlPr>
                                <a:rPr lang="en-US" sz="2133" i="1">
                                  <a:solidFill>
                                    <a:srgbClr val="FFFFFE">
                                      <a:lumMod val="50000"/>
                                    </a:srgbClr>
                                  </a:solidFill>
                                  <a:latin typeface="Cambria Math" panose="02040503050406030204" pitchFamily="18" charset="0"/>
                                </a:rPr>
                              </m:ctrlPr>
                            </m:sSub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𝑞</m:t>
                              </m:r>
                            </m:sub>
                          </m:sSub>
                          <m:r>
                            <a:rPr lang="en-US" sz="2133" i="1">
                              <a:solidFill>
                                <a:srgbClr val="FFFFFE">
                                  <a:lumMod val="50000"/>
                                </a:srgbClr>
                              </a:solidFill>
                              <a:latin typeface="Cambria Math"/>
                            </a:rPr>
                            <m:t>+</m:t>
                          </m:r>
                          <m:f>
                            <m:fPr>
                              <m:ctrlPr>
                                <a:rPr lang="en-US" sz="2133" i="1">
                                  <a:solidFill>
                                    <a:srgbClr val="FFFFFE">
                                      <a:lumMod val="50000"/>
                                    </a:srgbClr>
                                  </a:solidFill>
                                  <a:latin typeface="Cambria Math" panose="02040503050406030204" pitchFamily="18" charset="0"/>
                                </a:rPr>
                              </m:ctrlPr>
                            </m:fPr>
                            <m:num>
                              <m:r>
                                <a:rPr lang="en-US" sz="2133" i="1">
                                  <a:solidFill>
                                    <a:srgbClr val="FFFFFE">
                                      <a:lumMod val="50000"/>
                                    </a:srgbClr>
                                  </a:solidFill>
                                  <a:latin typeface="Cambria Math"/>
                                </a:rPr>
                                <m:t>1</m:t>
                              </m:r>
                            </m:num>
                            <m:den>
                              <m:r>
                                <a:rPr lang="en-US" sz="2133" i="1">
                                  <a:solidFill>
                                    <a:srgbClr val="FFFFFE">
                                      <a:lumMod val="50000"/>
                                    </a:srgbClr>
                                  </a:solidFill>
                                  <a:latin typeface="Cambria Math"/>
                                </a:rPr>
                                <m:t>2</m:t>
                              </m:r>
                            </m:den>
                          </m:f>
                          <m:nary>
                            <m:naryPr>
                              <m:chr m:val="∑"/>
                              <m:supHide m:val="on"/>
                              <m:ctrlPr>
                                <a:rPr lang="en-US" sz="2133" i="1">
                                  <a:solidFill>
                                    <a:srgbClr val="FFFFFE">
                                      <a:lumMod val="50000"/>
                                    </a:srgbClr>
                                  </a:solidFill>
                                  <a:latin typeface="Cambria Math" panose="02040503050406030204" pitchFamily="18" charset="0"/>
                                </a:rPr>
                              </m:ctrlPr>
                            </m:naryPr>
                            <m:sub>
                              <m:r>
                                <a:rPr lang="en-US" sz="2133" i="1">
                                  <a:solidFill>
                                    <a:srgbClr val="FFFFFE">
                                      <a:lumMod val="50000"/>
                                    </a:srgbClr>
                                  </a:solidFill>
                                  <a:latin typeface="Cambria Math"/>
                                </a:rPr>
                                <m:t>𝑝𝑞𝑟𝑠</m:t>
                              </m:r>
                            </m:sub>
                            <m:sup/>
                            <m:e>
                              <m:sSub>
                                <m:sSubPr>
                                  <m:ctrlPr>
                                    <a:rPr lang="en-US" sz="2133" i="1">
                                      <a:solidFill>
                                        <a:srgbClr val="FFFFFE">
                                          <a:lumMod val="50000"/>
                                        </a:srgbClr>
                                      </a:solidFill>
                                      <a:latin typeface="Cambria Math" panose="02040503050406030204" pitchFamily="18" charset="0"/>
                                    </a:rPr>
                                  </m:ctrlPr>
                                </m:sSubPr>
                                <m:e>
                                  <m:r>
                                    <a:rPr lang="en-US" sz="2133" i="1">
                                      <a:solidFill>
                                        <a:srgbClr val="FFFFFE">
                                          <a:lumMod val="50000"/>
                                        </a:srgbClr>
                                      </a:solidFill>
                                      <a:latin typeface="Cambria Math"/>
                                    </a:rPr>
                                    <m:t>h</m:t>
                                  </m:r>
                                </m:e>
                                <m:sub>
                                  <m:r>
                                    <a:rPr lang="en-US" sz="2133" i="1">
                                      <a:solidFill>
                                        <a:srgbClr val="FFFFFE">
                                          <a:lumMod val="50000"/>
                                        </a:srgbClr>
                                      </a:solidFill>
                                      <a:latin typeface="Cambria Math"/>
                                    </a:rPr>
                                    <m:t>𝑝𝑞𝑟𝑠</m:t>
                                  </m:r>
                                  <m:r>
                                    <a:rPr lang="en-US" sz="2133" i="1">
                                      <a:solidFill>
                                        <a:srgbClr val="FFFFFE">
                                          <a:lumMod val="50000"/>
                                        </a:srgbClr>
                                      </a:solidFill>
                                      <a:latin typeface="Cambria Math"/>
                                    </a:rPr>
                                    <m:t> </m:t>
                                  </m:r>
                                </m:sub>
                              </m:sSub>
                              <m:sSubSup>
                                <m:sSubSupPr>
                                  <m:ctrlPr>
                                    <a:rPr lang="en-US" sz="2133" i="1">
                                      <a:solidFill>
                                        <a:srgbClr val="FFFFFE">
                                          <a:lumMod val="50000"/>
                                        </a:srgbClr>
                                      </a:solidFill>
                                      <a:latin typeface="Cambria Math" panose="02040503050406030204" pitchFamily="18" charset="0"/>
                                    </a:rPr>
                                  </m:ctrlPr>
                                </m:sSubSup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𝑝</m:t>
                                  </m:r>
                                </m:sub>
                                <m:sup>
                                  <m:r>
                                    <a:rPr lang="en-US" sz="2133" i="1">
                                      <a:solidFill>
                                        <a:srgbClr val="FFFFFE">
                                          <a:lumMod val="50000"/>
                                        </a:srgbClr>
                                      </a:solidFill>
                                      <a:latin typeface="Cambria Math"/>
                                      <a:ea typeface="Cambria Math"/>
                                    </a:rPr>
                                    <m:t>†</m:t>
                                  </m:r>
                                </m:sup>
                              </m:sSubSup>
                              <m:sSubSup>
                                <m:sSubSupPr>
                                  <m:ctrlPr>
                                    <a:rPr lang="en-US" sz="2133" i="1">
                                      <a:solidFill>
                                        <a:srgbClr val="FFFFFE">
                                          <a:lumMod val="50000"/>
                                        </a:srgbClr>
                                      </a:solidFill>
                                      <a:latin typeface="Cambria Math" panose="02040503050406030204" pitchFamily="18" charset="0"/>
                                    </a:rPr>
                                  </m:ctrlPr>
                                </m:sSubSup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𝑞</m:t>
                                  </m:r>
                                </m:sub>
                                <m:sup>
                                  <m:r>
                                    <a:rPr lang="en-US" sz="2133" i="1">
                                      <a:solidFill>
                                        <a:srgbClr val="FFFFFE">
                                          <a:lumMod val="50000"/>
                                        </a:srgbClr>
                                      </a:solidFill>
                                      <a:latin typeface="Cambria Math"/>
                                      <a:ea typeface="Cambria Math"/>
                                    </a:rPr>
                                    <m:t>†</m:t>
                                  </m:r>
                                </m:sup>
                              </m:sSubSup>
                              <m:sSub>
                                <m:sSubPr>
                                  <m:ctrlPr>
                                    <a:rPr lang="en-US" sz="2133" i="1">
                                      <a:solidFill>
                                        <a:srgbClr val="FFFFFE">
                                          <a:lumMod val="50000"/>
                                        </a:srgbClr>
                                      </a:solidFill>
                                      <a:latin typeface="Cambria Math" panose="02040503050406030204" pitchFamily="18" charset="0"/>
                                    </a:rPr>
                                  </m:ctrlPr>
                                </m:sSub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𝑟</m:t>
                                  </m:r>
                                </m:sub>
                              </m:sSub>
                              <m:sSub>
                                <m:sSubPr>
                                  <m:ctrlPr>
                                    <a:rPr lang="en-US" sz="2133" i="1">
                                      <a:solidFill>
                                        <a:srgbClr val="FFFFFE">
                                          <a:lumMod val="50000"/>
                                        </a:srgbClr>
                                      </a:solidFill>
                                      <a:latin typeface="Cambria Math" panose="02040503050406030204" pitchFamily="18" charset="0"/>
                                    </a:rPr>
                                  </m:ctrlPr>
                                </m:sSub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𝑠</m:t>
                                  </m:r>
                                </m:sub>
                              </m:sSub>
                            </m:e>
                          </m:nary>
                        </m:e>
                      </m:nary>
                    </m:oMath>
                  </m:oMathPara>
                </a14:m>
                <a:endParaRPr lang="en-US" sz="2133" dirty="0" err="1">
                  <a:solidFill>
                    <a:srgbClr val="FFFFFE">
                      <a:lumMod val="50000"/>
                    </a:srgbClr>
                  </a:solidFill>
                  <a:ea typeface="Segoe UI" pitchFamily="34" charset="0"/>
                  <a:cs typeface="Segoe UI"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428932" y="119007"/>
                <a:ext cx="5024196" cy="925125"/>
              </a:xfrm>
              <a:prstGeom prst="rect">
                <a:avLst/>
              </a:prstGeom>
              <a:blipFill rotWithShape="0">
                <a:blip r:embed="rId5"/>
                <a:stretch>
                  <a:fillRect/>
                </a:stretch>
              </a:blipFill>
            </p:spPr>
            <p:txBody>
              <a:bodyPr/>
              <a:lstStyle/>
              <a:p>
                <a:r>
                  <a:rPr lang="en-US">
                    <a:noFill/>
                  </a:rPr>
                  <a:t> </a:t>
                </a:r>
              </a:p>
            </p:txBody>
          </p:sp>
        </mc:Fallback>
      </mc:AlternateContent>
      <p:sp>
        <p:nvSpPr>
          <p:cNvPr id="8" name="TextBox 7"/>
          <p:cNvSpPr txBox="1"/>
          <p:nvPr/>
        </p:nvSpPr>
        <p:spPr>
          <a:xfrm>
            <a:off x="93786" y="1164392"/>
            <a:ext cx="5908969" cy="5161669"/>
          </a:xfrm>
          <a:prstGeom prst="rect">
            <a:avLst/>
          </a:prstGeom>
          <a:noFill/>
        </p:spPr>
        <p:txBody>
          <a:bodyPr wrap="square" rtlCol="0">
            <a:spAutoFit/>
          </a:bodyPr>
          <a:lstStyle/>
          <a:p>
            <a:pPr defTabSz="609585"/>
            <a:r>
              <a:rPr lang="en-US" sz="1467" b="1" dirty="0">
                <a:solidFill>
                  <a:srgbClr val="FFFFFE"/>
                </a:solidFill>
              </a:rPr>
              <a:t>Can quantum chemistry be performed on a small quantum computer</a:t>
            </a:r>
            <a:r>
              <a:rPr lang="en-US" sz="1467" dirty="0">
                <a:solidFill>
                  <a:srgbClr val="FFFFFE"/>
                </a:solidFill>
              </a:rPr>
              <a:t>: Dave Wecker, Bela Bauer, Bryan K. Clark, Matthew B. Hastings, Matthias Troyer</a:t>
            </a:r>
          </a:p>
          <a:p>
            <a:pPr defTabSz="609585"/>
            <a:endParaRPr lang="en-US" sz="1467" dirty="0">
              <a:solidFill>
                <a:srgbClr val="FFFFFE"/>
              </a:solidFill>
            </a:endParaRPr>
          </a:p>
          <a:p>
            <a:pPr defTabSz="609585"/>
            <a:r>
              <a:rPr lang="en-US" sz="1467" dirty="0">
                <a:solidFill>
                  <a:srgbClr val="FFFFFE"/>
                </a:solidFill>
              </a:rPr>
              <a:t>As quantum computing technology improves and quantum computers with a small but non-trivial number of N &gt; 100 qubits appear feasible in the near future the question of possible applications of small quantum computers gains importance. One frequently mentioned application is Feynman's original proposal of simulating quantum systems, and in particular the electronic structure of molecules and materials. In this paper, we analyze the computational requirements for one of the standard algorithms to perform quantum chemistry on a quantum computer. We focus on the quantum resources required to find the ground state of a molecule twice as large as what current classical computers can solve exactly. We find that while such a problem requires about a ten-fold increase in the number of qubits over current technology, the required increase in the number of gates that can be coherently executed is many orders of magnitude larger. This suggests that for quantum computation to become useful for quantum chemistry problems, drastic algorithmic improvements will be needed. </a:t>
            </a:r>
          </a:p>
          <a:p>
            <a:pPr defTabSz="609585"/>
            <a:r>
              <a:rPr lang="en-US" sz="2133" dirty="0">
                <a:solidFill>
                  <a:srgbClr val="FFFFFE"/>
                </a:solidFill>
                <a:hlinkClick r:id="rId6"/>
              </a:rPr>
              <a:t>http://arxiv.org/abs/1312.1695</a:t>
            </a:r>
            <a:endParaRPr lang="en-US" sz="2133" dirty="0">
              <a:solidFill>
                <a:srgbClr val="FFFFFE"/>
              </a:solidFill>
            </a:endParaRPr>
          </a:p>
        </p:txBody>
      </p:sp>
      <p:sp>
        <p:nvSpPr>
          <p:cNvPr id="9" name="TextBox 8"/>
          <p:cNvSpPr txBox="1"/>
          <p:nvPr/>
        </p:nvSpPr>
        <p:spPr>
          <a:xfrm>
            <a:off x="1213754" y="1399269"/>
            <a:ext cx="6159076" cy="4484369"/>
          </a:xfrm>
          <a:prstGeom prst="rect">
            <a:avLst/>
          </a:prstGeom>
          <a:solidFill>
            <a:srgbClr val="00126C"/>
          </a:solidFill>
        </p:spPr>
        <p:txBody>
          <a:bodyPr wrap="square" rtlCol="0">
            <a:spAutoFit/>
          </a:bodyPr>
          <a:lstStyle/>
          <a:p>
            <a:pPr defTabSz="609585"/>
            <a:r>
              <a:rPr lang="en-US" sz="1467" b="1" dirty="0">
                <a:solidFill>
                  <a:srgbClr val="FFFFFE"/>
                </a:solidFill>
              </a:rPr>
              <a:t>Improving Quantum Algorithms for Quantum Chemistry:</a:t>
            </a:r>
            <a:r>
              <a:rPr lang="en-US" sz="1467" dirty="0">
                <a:solidFill>
                  <a:srgbClr val="FFFFFE"/>
                </a:solidFill>
              </a:rPr>
              <a:t> M. B. Hastings, D. Wecker, B. Bauer, M. Troyer</a:t>
            </a:r>
          </a:p>
          <a:p>
            <a:pPr defTabSz="609585"/>
            <a:endParaRPr lang="en-US" sz="1467" dirty="0">
              <a:solidFill>
                <a:srgbClr val="FFFFFE"/>
              </a:solidFill>
            </a:endParaRPr>
          </a:p>
          <a:p>
            <a:pPr defTabSz="609585"/>
            <a:r>
              <a:rPr lang="en-US" sz="1467" dirty="0">
                <a:solidFill>
                  <a:srgbClr val="FFFFFE"/>
                </a:solidFill>
              </a:rPr>
              <a:t>We present several improvements to the standard Trotter-Suzuki based algorithms used in the simulation of quantum chemistry on a quantum computer. First, we modify how Jordan-Wigner transformations are implemented to reduce their cost from linear or logarithmic in the number of orbitals to a constant. Our modification does not require additional ancilla qubits. Then, we demonstrate how many operations can be parallelized, leading to a further linear decrease in the parallel depth of the circuit, at the cost of a small constant factor increase in number of qubits required. Thirdly, we modify the term order in the Trotter-Suzuki decomposition, significantly reducing the error at given Trotter-Suzuki </a:t>
            </a:r>
            <a:r>
              <a:rPr lang="en-US" sz="1467" dirty="0" err="1">
                <a:solidFill>
                  <a:srgbClr val="FFFFFE"/>
                </a:solidFill>
              </a:rPr>
              <a:t>timestep</a:t>
            </a:r>
            <a:r>
              <a:rPr lang="en-US" sz="1467" dirty="0">
                <a:solidFill>
                  <a:srgbClr val="FFFFFE"/>
                </a:solidFill>
              </a:rPr>
              <a:t>. A final improvement modifies the Hamiltonian to reduce errors introduced by the non-zero Trotter-Suzuki </a:t>
            </a:r>
            <a:r>
              <a:rPr lang="en-US" sz="1467" dirty="0" err="1">
                <a:solidFill>
                  <a:srgbClr val="FFFFFE"/>
                </a:solidFill>
              </a:rPr>
              <a:t>timestep</a:t>
            </a:r>
            <a:r>
              <a:rPr lang="en-US" sz="1467" dirty="0">
                <a:solidFill>
                  <a:srgbClr val="FFFFFE"/>
                </a:solidFill>
              </a:rPr>
              <a:t>. All of these techniques are validated using numerical simulation and detailed gate counts are given for realistic molecules.  </a:t>
            </a:r>
          </a:p>
          <a:p>
            <a:pPr defTabSz="609585"/>
            <a:endParaRPr lang="en-US" sz="1467" dirty="0">
              <a:solidFill>
                <a:srgbClr val="FFFFFE"/>
              </a:solidFill>
            </a:endParaRPr>
          </a:p>
          <a:p>
            <a:pPr defTabSz="609585"/>
            <a:r>
              <a:rPr lang="en-US" sz="2133" dirty="0">
                <a:solidFill>
                  <a:srgbClr val="FFFFFE"/>
                </a:solidFill>
                <a:hlinkClick r:id=""/>
              </a:rPr>
              <a:t>http</a:t>
            </a:r>
            <a:r>
              <a:rPr lang="en-US" sz="2133" dirty="0">
                <a:solidFill>
                  <a:srgbClr val="FFFFFE"/>
                </a:solidFill>
                <a:hlinkClick r:id="rId7"/>
              </a:rPr>
              <a:t>://arxiv.org/abs/1403.1539</a:t>
            </a:r>
            <a:endParaRPr lang="en-US" sz="2133" dirty="0">
              <a:solidFill>
                <a:srgbClr val="FFFFFE"/>
              </a:solidFill>
            </a:endParaRPr>
          </a:p>
        </p:txBody>
      </p:sp>
      <p:sp>
        <p:nvSpPr>
          <p:cNvPr id="10" name="TextBox 9"/>
          <p:cNvSpPr txBox="1"/>
          <p:nvPr/>
        </p:nvSpPr>
        <p:spPr>
          <a:xfrm>
            <a:off x="2326048" y="1756124"/>
            <a:ext cx="8076425" cy="4710136"/>
          </a:xfrm>
          <a:prstGeom prst="rect">
            <a:avLst/>
          </a:prstGeom>
          <a:solidFill>
            <a:srgbClr val="002060"/>
          </a:solidFill>
          <a:effectLst>
            <a:outerShdw blurRad="50800" dist="38100" dir="2700000" algn="tl" rotWithShape="0">
              <a:prstClr val="black">
                <a:alpha val="40000"/>
              </a:prstClr>
            </a:outerShdw>
            <a:softEdge rad="25400"/>
          </a:effectLst>
        </p:spPr>
        <p:txBody>
          <a:bodyPr wrap="square" rtlCol="0">
            <a:spAutoFit/>
          </a:bodyPr>
          <a:lstStyle/>
          <a:p>
            <a:pPr defTabSz="609585"/>
            <a:r>
              <a:rPr lang="en-US" sz="1467" b="1" dirty="0">
                <a:solidFill>
                  <a:srgbClr val="FFFFFE"/>
                </a:solidFill>
              </a:rPr>
              <a:t>The Trotter Step Size Required for Accurate Quantum Simulation of Quantum Chemistry</a:t>
            </a:r>
          </a:p>
          <a:p>
            <a:pPr defTabSz="609585"/>
            <a:r>
              <a:rPr lang="en-US" sz="1467" b="1" dirty="0">
                <a:solidFill>
                  <a:srgbClr val="FFFFFE"/>
                </a:solidFill>
              </a:rPr>
              <a:t> </a:t>
            </a:r>
            <a:r>
              <a:rPr lang="en-US" sz="1467" dirty="0">
                <a:solidFill>
                  <a:srgbClr val="FFFFFE"/>
                </a:solidFill>
              </a:rPr>
              <a:t>David Poulin, M. B. Hastings, Dave Wecker, Nathan Wiebe, Andrew C. Doherty, Matthias Troyer</a:t>
            </a:r>
          </a:p>
          <a:p>
            <a:pPr defTabSz="609585"/>
            <a:endParaRPr lang="en-US" sz="1467" dirty="0">
              <a:solidFill>
                <a:srgbClr val="FFFFFE"/>
              </a:solidFill>
            </a:endParaRPr>
          </a:p>
          <a:p>
            <a:pPr defTabSz="609585"/>
            <a:r>
              <a:rPr lang="en-US" sz="1467" dirty="0">
                <a:solidFill>
                  <a:srgbClr val="FFFFFE"/>
                </a:solidFill>
              </a:rPr>
              <a:t>The simulation of molecules is a widely anticipated application of quantum computers. However, recent studies \cite{WBCH13a,HWBT14a} have cast a shadow on this hope by revealing that the complexity in gate count of such simulations increases with the number of spin orbitals N as N8, which becomes prohibitive even for molecules of modest size N∼100. This study was partly based on a scaling analysis of the Trotter step required for an ensemble of random artificial molecules. Here, we revisit this analysis and find instead that the scaling is closer to N6 in worst case for real model molecules we have studied, indicating that the random ensemble fails to accurately capture the statistical properties of real-world molecules. Actual scaling may be significantly better than this due to averaging effects. We then present an alternative simulation scheme and show that it can sometimes outperform existing schemes, but that this possibility depends crucially on the details of the simulated molecule. We obtain further improvements using a version of the coalescing scheme of \cite{WBCH13a}; this scheme is based on using different Trotter steps for different terms. The method we use to bound the complexity of simulating a given molecule is efficient, in contrast to the approach of \cite{WBCH13a,HWBT14a} which relied on exponentially costly classical exact simulation. </a:t>
            </a:r>
          </a:p>
          <a:p>
            <a:pPr defTabSz="609585"/>
            <a:endParaRPr lang="en-US" sz="1467" dirty="0">
              <a:solidFill>
                <a:srgbClr val="FFFFFE"/>
              </a:solidFill>
            </a:endParaRPr>
          </a:p>
          <a:p>
            <a:pPr defTabSz="609585"/>
            <a:r>
              <a:rPr lang="en-US" sz="2133" dirty="0">
                <a:solidFill>
                  <a:srgbClr val="FFFFFE"/>
                </a:solidFill>
                <a:hlinkClick r:id="rId8"/>
              </a:rPr>
              <a:t>http://arxiv.org/abs/1406.4920</a:t>
            </a:r>
            <a:r>
              <a:rPr lang="en-US" sz="2133" dirty="0">
                <a:solidFill>
                  <a:srgbClr val="FFFFFE"/>
                </a:solidFill>
              </a:rPr>
              <a:t> </a:t>
            </a:r>
          </a:p>
        </p:txBody>
      </p:sp>
      <p:sp>
        <p:nvSpPr>
          <p:cNvPr id="11" name="TextBox 10"/>
          <p:cNvSpPr txBox="1"/>
          <p:nvPr/>
        </p:nvSpPr>
        <p:spPr>
          <a:xfrm>
            <a:off x="3919158" y="2240942"/>
            <a:ext cx="8076425" cy="4032835"/>
          </a:xfrm>
          <a:prstGeom prst="rect">
            <a:avLst/>
          </a:prstGeom>
          <a:solidFill>
            <a:srgbClr val="002060"/>
          </a:solidFill>
          <a:effectLst>
            <a:outerShdw blurRad="50800" dist="38100" dir="2700000" algn="tl" rotWithShape="0">
              <a:prstClr val="black">
                <a:alpha val="40000"/>
              </a:prstClr>
            </a:outerShdw>
            <a:softEdge rad="25400"/>
          </a:effectLst>
        </p:spPr>
        <p:txBody>
          <a:bodyPr wrap="square" rtlCol="0">
            <a:spAutoFit/>
          </a:bodyPr>
          <a:lstStyle/>
          <a:p>
            <a:pPr defTabSz="609585"/>
            <a:r>
              <a:rPr lang="en-US" sz="1467" b="1" dirty="0">
                <a:solidFill>
                  <a:srgbClr val="FFFFFE"/>
                </a:solidFill>
              </a:rPr>
              <a:t>On the Chemical Basis of Trotter-Suzuki Errors in Quantum Chemistry Simulation</a:t>
            </a:r>
            <a:endParaRPr lang="en-US" sz="1467" dirty="0">
              <a:solidFill>
                <a:srgbClr val="FFFFFE"/>
              </a:solidFill>
            </a:endParaRPr>
          </a:p>
          <a:p>
            <a:pPr defTabSz="609585"/>
            <a:r>
              <a:rPr lang="en-US" sz="1467" dirty="0">
                <a:solidFill>
                  <a:srgbClr val="FFFFFE"/>
                </a:solidFill>
              </a:rPr>
              <a:t>Ryan Babbush, Jarrod McClean, Dave Wecker, </a:t>
            </a:r>
            <a:r>
              <a:rPr lang="en-US" sz="1467" dirty="0" err="1">
                <a:solidFill>
                  <a:srgbClr val="FFFFFE"/>
                </a:solidFill>
              </a:rPr>
              <a:t>Alán</a:t>
            </a:r>
            <a:r>
              <a:rPr lang="en-US" sz="1467" dirty="0">
                <a:solidFill>
                  <a:srgbClr val="FFFFFE"/>
                </a:solidFill>
              </a:rPr>
              <a:t> Aspuru-Guzik, Nathan Wiebe</a:t>
            </a:r>
          </a:p>
          <a:p>
            <a:pPr defTabSz="609585"/>
            <a:endParaRPr lang="en-US" sz="1467" dirty="0">
              <a:solidFill>
                <a:srgbClr val="FFFFFE"/>
              </a:solidFill>
            </a:endParaRPr>
          </a:p>
          <a:p>
            <a:pPr defTabSz="609585"/>
            <a:r>
              <a:rPr lang="en-US" sz="1467" dirty="0">
                <a:solidFill>
                  <a:srgbClr val="FFFFFE"/>
                </a:solidFill>
              </a:rPr>
              <a:t>Although the simulation of quantum chemistry is one of the most anticipated applications of quantum computing, the scaling of known upper bounds on the complexity of these algorithms is daunting. Prior work has bounded errors due to Trotterization in terms of the norm of the error operator and analyzed scaling with respect to the number of spin-orbitals. However, we find that these error bounds can be loose by up to sixteen orders of magnitude for some molecules. Furthermore, numerical results for small systems fail to reveal any clear correlation between ground state error and number of spin-orbitals. We instead argue that chemical properties, such as the maximum nuclear charge in a molecule and the filling fraction of orbitals, can be decisive for determining the cost of a quantum simulation. Our analysis motivates several strategies to use classical processing to further reduce the required Trotter step size and to estimate the necessary number of steps, without requiring additional quantum resources. Finally, we demonstrate improved methods for state preparation techniques which are asymptotically superior to proposals in the simulation literature. </a:t>
            </a:r>
          </a:p>
          <a:p>
            <a:pPr defTabSz="609585"/>
            <a:r>
              <a:rPr lang="en-US" sz="2133" dirty="0">
                <a:solidFill>
                  <a:srgbClr val="FFFFFE"/>
                </a:solidFill>
                <a:hlinkClick r:id="rId9"/>
              </a:rPr>
              <a:t>http://arxiv.org/abs/1410.8159</a:t>
            </a:r>
            <a:r>
              <a:rPr lang="en-US" sz="2133" dirty="0">
                <a:solidFill>
                  <a:srgbClr val="FFFFFE"/>
                </a:solidFill>
              </a:rPr>
              <a:t> </a:t>
            </a:r>
          </a:p>
        </p:txBody>
      </p:sp>
      <mc:AlternateContent xmlns:mc="http://schemas.openxmlformats.org/markup-compatibility/2006" xmlns:a14="http://schemas.microsoft.com/office/drawing/2010/main">
        <mc:Choice Requires="a14">
          <p:sp>
            <p:nvSpPr>
              <p:cNvPr id="13" name="Rounded Rectangle 12"/>
              <p:cNvSpPr/>
              <p:nvPr/>
            </p:nvSpPr>
            <p:spPr>
              <a:xfrm>
                <a:off x="1213754" y="1481995"/>
                <a:ext cx="9578003" cy="491416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933" dirty="0">
                    <a:solidFill>
                      <a:srgbClr val="FFFFFE">
                        <a:lumMod val="50000"/>
                      </a:srgbClr>
                    </a:solidFill>
                  </a:rPr>
                  <a:t>Ferredoxin (</a:t>
                </a:r>
                <a14:m>
                  <m:oMath xmlns:m="http://schemas.openxmlformats.org/officeDocument/2006/math">
                    <m:r>
                      <a:rPr lang="en-US" sz="2933" i="1">
                        <a:solidFill>
                          <a:srgbClr val="FFFFFE">
                            <a:lumMod val="50000"/>
                          </a:srgbClr>
                        </a:solidFill>
                        <a:latin typeface="Cambria Math" panose="02040503050406030204" pitchFamily="18" charset="0"/>
                      </a:rPr>
                      <m:t>𝐹</m:t>
                    </m:r>
                    <m:sSub>
                      <m:sSubPr>
                        <m:ctrlPr>
                          <a:rPr lang="en-US" sz="2933" i="1">
                            <a:solidFill>
                              <a:srgbClr val="FFFFFE">
                                <a:lumMod val="50000"/>
                              </a:srgbClr>
                            </a:solidFill>
                            <a:latin typeface="Cambria Math" panose="02040503050406030204" pitchFamily="18" charset="0"/>
                          </a:rPr>
                        </m:ctrlPr>
                      </m:sSubPr>
                      <m:e>
                        <m:r>
                          <a:rPr lang="en-US" sz="2933" i="1">
                            <a:solidFill>
                              <a:srgbClr val="FFFFFE">
                                <a:lumMod val="50000"/>
                              </a:srgbClr>
                            </a:solidFill>
                            <a:latin typeface="Cambria Math" panose="02040503050406030204" pitchFamily="18" charset="0"/>
                          </a:rPr>
                          <m:t>𝑒</m:t>
                        </m:r>
                      </m:e>
                      <m:sub>
                        <m:r>
                          <a:rPr lang="en-US" sz="2933" i="1">
                            <a:solidFill>
                              <a:srgbClr val="FFFFFE">
                                <a:lumMod val="50000"/>
                              </a:srgbClr>
                            </a:solidFill>
                            <a:latin typeface="Cambria Math" panose="02040503050406030204" pitchFamily="18" charset="0"/>
                          </a:rPr>
                          <m:t>2</m:t>
                        </m:r>
                      </m:sub>
                    </m:sSub>
                    <m:sSub>
                      <m:sSubPr>
                        <m:ctrlPr>
                          <a:rPr lang="en-US" sz="2933" i="1">
                            <a:solidFill>
                              <a:srgbClr val="FFFFFE">
                                <a:lumMod val="50000"/>
                              </a:srgbClr>
                            </a:solidFill>
                            <a:latin typeface="Cambria Math" panose="02040503050406030204" pitchFamily="18" charset="0"/>
                          </a:rPr>
                        </m:ctrlPr>
                      </m:sSubPr>
                      <m:e>
                        <m:r>
                          <a:rPr lang="en-US" sz="2933" i="1">
                            <a:solidFill>
                              <a:srgbClr val="FFFFFE">
                                <a:lumMod val="50000"/>
                              </a:srgbClr>
                            </a:solidFill>
                            <a:latin typeface="Cambria Math" panose="02040503050406030204" pitchFamily="18" charset="0"/>
                          </a:rPr>
                          <m:t>𝑆</m:t>
                        </m:r>
                      </m:e>
                      <m:sub>
                        <m:r>
                          <a:rPr lang="en-US" sz="2933" i="1">
                            <a:solidFill>
                              <a:srgbClr val="FFFFFE">
                                <a:lumMod val="50000"/>
                              </a:srgbClr>
                            </a:solidFill>
                            <a:latin typeface="Cambria Math" panose="02040503050406030204" pitchFamily="18" charset="0"/>
                          </a:rPr>
                          <m:t>2</m:t>
                        </m:r>
                      </m:sub>
                    </m:sSub>
                  </m:oMath>
                </a14:m>
                <a:r>
                  <a:rPr lang="en-US" sz="2933" dirty="0">
                    <a:solidFill>
                      <a:srgbClr val="FFFFFE">
                        <a:lumMod val="50000"/>
                      </a:srgbClr>
                    </a:solidFill>
                  </a:rPr>
                  <a:t>) used in many metabolic reactions </a:t>
                </a:r>
              </a:p>
              <a:p>
                <a:pPr algn="ctr" defTabSz="609585"/>
                <a:r>
                  <a:rPr lang="en-US" sz="2933" dirty="0">
                    <a:solidFill>
                      <a:srgbClr val="FFFFFE">
                        <a:lumMod val="50000"/>
                      </a:srgbClr>
                    </a:solidFill>
                  </a:rPr>
                  <a:t>including energy transport in photosynthesis</a:t>
                </a:r>
              </a:p>
              <a:p>
                <a:pPr algn="ctr" defTabSz="609585"/>
                <a:endParaRPr lang="en-US" sz="2400" dirty="0">
                  <a:solidFill>
                    <a:srgbClr val="FFFFFE">
                      <a:lumMod val="50000"/>
                    </a:srgbClr>
                  </a:solidFill>
                </a:endParaRPr>
              </a:p>
              <a:p>
                <a:pPr marL="457189" indent="-457189" defTabSz="609585">
                  <a:lnSpc>
                    <a:spcPct val="150000"/>
                  </a:lnSpc>
                  <a:buFont typeface="Wingdings" panose="05000000000000000000" pitchFamily="2" charset="2"/>
                  <a:buChar char="Ø"/>
                </a:pPr>
                <a:r>
                  <a:rPr lang="en-US" sz="2400" i="1" dirty="0">
                    <a:solidFill>
                      <a:srgbClr val="FFFFFE">
                        <a:lumMod val="50000"/>
                      </a:srgbClr>
                    </a:solidFill>
                  </a:rPr>
                  <a:t>Intractable on a classical computer</a:t>
                </a:r>
              </a:p>
              <a:p>
                <a:pPr marL="457189" indent="-457189" defTabSz="609585">
                  <a:lnSpc>
                    <a:spcPct val="150000"/>
                  </a:lnSpc>
                  <a:buFont typeface="Wingdings" panose="05000000000000000000" pitchFamily="2" charset="2"/>
                  <a:buChar char="Ø"/>
                </a:pPr>
                <a:r>
                  <a:rPr lang="en-US" sz="2400" i="1" dirty="0">
                    <a:solidFill>
                      <a:srgbClr val="FFFFFE">
                        <a:lumMod val="50000"/>
                      </a:srgbClr>
                    </a:solidFill>
                  </a:rPr>
                  <a:t>Assumed quantum scaling: ~24 billion years (</a:t>
                </a:r>
                <a14:m>
                  <m:oMath xmlns:m="http://schemas.openxmlformats.org/officeDocument/2006/math">
                    <m:sSup>
                      <m:sSupPr>
                        <m:ctrlPr>
                          <a:rPr lang="en-US" sz="2400" i="1">
                            <a:solidFill>
                              <a:srgbClr val="FFFFFE">
                                <a:lumMod val="50000"/>
                              </a:srgbClr>
                            </a:solidFill>
                            <a:latin typeface="Cambria Math" panose="02040503050406030204" pitchFamily="18" charset="0"/>
                          </a:rPr>
                        </m:ctrlPr>
                      </m:sSupPr>
                      <m:e>
                        <m:r>
                          <a:rPr lang="en-US" sz="2400" i="1">
                            <a:solidFill>
                              <a:srgbClr val="FFFFFE">
                                <a:lumMod val="50000"/>
                              </a:srgbClr>
                            </a:solidFill>
                            <a:latin typeface="Cambria Math" panose="02040503050406030204" pitchFamily="18" charset="0"/>
                          </a:rPr>
                          <m:t>𝑁</m:t>
                        </m:r>
                      </m:e>
                      <m:sup>
                        <m:r>
                          <a:rPr lang="en-US" sz="2400" i="1">
                            <a:solidFill>
                              <a:srgbClr val="FFFFFE">
                                <a:lumMod val="50000"/>
                              </a:srgbClr>
                            </a:solidFill>
                            <a:latin typeface="Cambria Math" panose="02040503050406030204" pitchFamily="18" charset="0"/>
                          </a:rPr>
                          <m:t>11</m:t>
                        </m:r>
                      </m:sup>
                    </m:sSup>
                  </m:oMath>
                </a14:m>
                <a:r>
                  <a:rPr lang="en-US" sz="2400" i="1" dirty="0">
                    <a:solidFill>
                      <a:srgbClr val="FFFFFE">
                        <a:lumMod val="50000"/>
                      </a:srgbClr>
                    </a:solidFill>
                  </a:rPr>
                  <a:t> scaling)</a:t>
                </a:r>
              </a:p>
              <a:p>
                <a:pPr marL="457189" indent="-457189" defTabSz="609585">
                  <a:lnSpc>
                    <a:spcPct val="150000"/>
                  </a:lnSpc>
                  <a:buFont typeface="Wingdings" panose="05000000000000000000" pitchFamily="2" charset="2"/>
                  <a:buChar char="Ø"/>
                </a:pPr>
                <a:r>
                  <a:rPr lang="en-US" sz="2400" i="1" dirty="0">
                    <a:solidFill>
                      <a:srgbClr val="FFFFFE">
                        <a:lumMod val="50000"/>
                      </a:srgbClr>
                    </a:solidFill>
                  </a:rPr>
                  <a:t>First paper:      ~850 thousand years to solve (</a:t>
                </a:r>
                <a14:m>
                  <m:oMath xmlns:m="http://schemas.openxmlformats.org/officeDocument/2006/math">
                    <m:sSup>
                      <m:sSupPr>
                        <m:ctrlPr>
                          <a:rPr lang="en-US" sz="2400" i="1">
                            <a:solidFill>
                              <a:srgbClr val="FFFFFE">
                                <a:lumMod val="50000"/>
                              </a:srgbClr>
                            </a:solidFill>
                            <a:latin typeface="Cambria Math" panose="02040503050406030204" pitchFamily="18" charset="0"/>
                          </a:rPr>
                        </m:ctrlPr>
                      </m:sSupPr>
                      <m:e>
                        <m:r>
                          <a:rPr lang="en-US" sz="2400" i="1">
                            <a:solidFill>
                              <a:srgbClr val="FFFFFE">
                                <a:lumMod val="50000"/>
                              </a:srgbClr>
                            </a:solidFill>
                            <a:latin typeface="Cambria Math" panose="02040503050406030204" pitchFamily="18" charset="0"/>
                          </a:rPr>
                          <m:t>𝑁</m:t>
                        </m:r>
                      </m:e>
                      <m:sup>
                        <m:r>
                          <a:rPr lang="en-US" sz="2400" i="1">
                            <a:solidFill>
                              <a:srgbClr val="FFFFFE">
                                <a:lumMod val="50000"/>
                              </a:srgbClr>
                            </a:solidFill>
                            <a:latin typeface="Cambria Math" panose="02040503050406030204" pitchFamily="18" charset="0"/>
                          </a:rPr>
                          <m:t>9</m:t>
                        </m:r>
                      </m:sup>
                    </m:sSup>
                  </m:oMath>
                </a14:m>
                <a:r>
                  <a:rPr lang="en-US" sz="2400" i="1" dirty="0">
                    <a:solidFill>
                      <a:srgbClr val="FFFFFE">
                        <a:lumMod val="50000"/>
                      </a:srgbClr>
                    </a:solidFill>
                  </a:rPr>
                  <a:t> scaling)</a:t>
                </a:r>
              </a:p>
              <a:p>
                <a:pPr marL="457189" indent="-457189" defTabSz="609585">
                  <a:lnSpc>
                    <a:spcPct val="150000"/>
                  </a:lnSpc>
                  <a:buFont typeface="Wingdings" panose="05000000000000000000" pitchFamily="2" charset="2"/>
                  <a:buChar char="Ø"/>
                </a:pPr>
                <a:r>
                  <a:rPr lang="en-US" sz="2400" i="1" dirty="0">
                    <a:solidFill>
                      <a:srgbClr val="FFFFFE">
                        <a:lumMod val="50000"/>
                      </a:srgbClr>
                    </a:solidFill>
                  </a:rPr>
                  <a:t>Second paper: ~</a:t>
                </a:r>
                <a:r>
                  <a:rPr lang="en-US" sz="2400" i="1">
                    <a:solidFill>
                      <a:srgbClr val="FFFFFE">
                        <a:lumMod val="50000"/>
                      </a:srgbClr>
                    </a:solidFill>
                  </a:rPr>
                  <a:t>30 years </a:t>
                </a:r>
                <a:r>
                  <a:rPr lang="en-US" sz="2400" i="1" dirty="0">
                    <a:solidFill>
                      <a:srgbClr val="FFFFFE">
                        <a:lumMod val="50000"/>
                      </a:srgbClr>
                    </a:solidFill>
                  </a:rPr>
                  <a:t>to solve (</a:t>
                </a:r>
                <a14:m>
                  <m:oMath xmlns:m="http://schemas.openxmlformats.org/officeDocument/2006/math">
                    <m:sSup>
                      <m:sSupPr>
                        <m:ctrlPr>
                          <a:rPr lang="en-US" sz="2400" i="1">
                            <a:solidFill>
                              <a:srgbClr val="FFFFFE">
                                <a:lumMod val="50000"/>
                              </a:srgbClr>
                            </a:solidFill>
                            <a:latin typeface="Cambria Math" panose="02040503050406030204" pitchFamily="18" charset="0"/>
                          </a:rPr>
                        </m:ctrlPr>
                      </m:sSupPr>
                      <m:e>
                        <m:r>
                          <a:rPr lang="en-US" sz="2400" i="1">
                            <a:solidFill>
                              <a:srgbClr val="FFFFFE">
                                <a:lumMod val="50000"/>
                              </a:srgbClr>
                            </a:solidFill>
                            <a:latin typeface="Cambria Math" panose="02040503050406030204" pitchFamily="18" charset="0"/>
                          </a:rPr>
                          <m:t>𝑁</m:t>
                        </m:r>
                      </m:e>
                      <m:sup>
                        <m:r>
                          <a:rPr lang="en-US" sz="2400" i="1">
                            <a:solidFill>
                              <a:srgbClr val="FFFFFE">
                                <a:lumMod val="50000"/>
                              </a:srgbClr>
                            </a:solidFill>
                            <a:latin typeface="Cambria Math" panose="02040503050406030204" pitchFamily="18" charset="0"/>
                          </a:rPr>
                          <m:t>7</m:t>
                        </m:r>
                      </m:sup>
                    </m:sSup>
                  </m:oMath>
                </a14:m>
                <a:r>
                  <a:rPr lang="en-US" sz="2400" i="1" dirty="0">
                    <a:solidFill>
                      <a:srgbClr val="FFFFFE">
                        <a:lumMod val="50000"/>
                      </a:srgbClr>
                    </a:solidFill>
                  </a:rPr>
                  <a:t> scaling)</a:t>
                </a:r>
              </a:p>
              <a:p>
                <a:pPr marL="457189" indent="-457189" defTabSz="609585">
                  <a:lnSpc>
                    <a:spcPct val="150000"/>
                  </a:lnSpc>
                  <a:buFont typeface="Wingdings" panose="05000000000000000000" pitchFamily="2" charset="2"/>
                  <a:buChar char="Ø"/>
                </a:pPr>
                <a:r>
                  <a:rPr lang="en-US" sz="2400" i="1" dirty="0">
                    <a:solidFill>
                      <a:srgbClr val="FFFFFE">
                        <a:lumMod val="50000"/>
                      </a:srgbClr>
                    </a:solidFill>
                  </a:rPr>
                  <a:t>Third paper:    ~5 days to solve (</a:t>
                </a:r>
                <a14:m>
                  <m:oMath xmlns:m="http://schemas.openxmlformats.org/officeDocument/2006/math">
                    <m:sSup>
                      <m:sSupPr>
                        <m:ctrlPr>
                          <a:rPr lang="en-US" sz="2400" i="1">
                            <a:solidFill>
                              <a:srgbClr val="FFFFFE">
                                <a:lumMod val="50000"/>
                              </a:srgbClr>
                            </a:solidFill>
                            <a:latin typeface="Cambria Math" panose="02040503050406030204" pitchFamily="18" charset="0"/>
                          </a:rPr>
                        </m:ctrlPr>
                      </m:sSupPr>
                      <m:e>
                        <m:r>
                          <a:rPr lang="en-US" sz="2400" i="1">
                            <a:solidFill>
                              <a:srgbClr val="FFFFFE">
                                <a:lumMod val="50000"/>
                              </a:srgbClr>
                            </a:solidFill>
                            <a:latin typeface="Cambria Math" panose="02040503050406030204" pitchFamily="18" charset="0"/>
                          </a:rPr>
                          <m:t>𝑁</m:t>
                        </m:r>
                      </m:e>
                      <m:sup>
                        <m:r>
                          <a:rPr lang="en-US" sz="2400" i="1">
                            <a:solidFill>
                              <a:srgbClr val="FFFFFE">
                                <a:lumMod val="50000"/>
                              </a:srgbClr>
                            </a:solidFill>
                            <a:latin typeface="Cambria Math" panose="02040503050406030204" pitchFamily="18" charset="0"/>
                          </a:rPr>
                          <m:t>5.5</m:t>
                        </m:r>
                      </m:sup>
                    </m:sSup>
                  </m:oMath>
                </a14:m>
                <a:r>
                  <a:rPr lang="en-US" sz="2400" i="1" dirty="0">
                    <a:solidFill>
                      <a:srgbClr val="FFFFFE">
                        <a:lumMod val="50000"/>
                      </a:srgbClr>
                    </a:solidFill>
                  </a:rPr>
                  <a:t> scaling)</a:t>
                </a:r>
              </a:p>
              <a:p>
                <a:pPr marL="457189" indent="-457189" defTabSz="609585">
                  <a:lnSpc>
                    <a:spcPct val="150000"/>
                  </a:lnSpc>
                  <a:buFont typeface="Wingdings" panose="05000000000000000000" pitchFamily="2" charset="2"/>
                  <a:buChar char="Ø"/>
                </a:pPr>
                <a:r>
                  <a:rPr lang="en-US" sz="2400" i="1" dirty="0">
                    <a:solidFill>
                      <a:srgbClr val="FFFFFE">
                        <a:lumMod val="50000"/>
                      </a:srgbClr>
                    </a:solidFill>
                  </a:rPr>
                  <a:t>Fourth paper:	~1 hour to solve (</a:t>
                </a:r>
                <a14:m>
                  <m:oMath xmlns:m="http://schemas.openxmlformats.org/officeDocument/2006/math">
                    <m:sSup>
                      <m:sSupPr>
                        <m:ctrlPr>
                          <a:rPr lang="en-US" sz="2400" i="1">
                            <a:solidFill>
                              <a:srgbClr val="FFFFFE">
                                <a:lumMod val="50000"/>
                              </a:srgbClr>
                            </a:solidFill>
                            <a:latin typeface="Cambria Math" panose="02040503050406030204" pitchFamily="18" charset="0"/>
                          </a:rPr>
                        </m:ctrlPr>
                      </m:sSupPr>
                      <m:e>
                        <m:r>
                          <a:rPr lang="en-US" sz="2400" i="1">
                            <a:solidFill>
                              <a:srgbClr val="FFFFFE">
                                <a:lumMod val="50000"/>
                              </a:srgbClr>
                            </a:solidFill>
                            <a:latin typeface="Cambria Math" panose="02040503050406030204" pitchFamily="18" charset="0"/>
                          </a:rPr>
                          <m:t>𝑁</m:t>
                        </m:r>
                      </m:e>
                      <m:sup>
                        <m:r>
                          <a:rPr lang="en-US" sz="2400" i="1">
                            <a:solidFill>
                              <a:srgbClr val="FFFFFE">
                                <a:lumMod val="50000"/>
                              </a:srgbClr>
                            </a:solidFill>
                            <a:latin typeface="Cambria Math" panose="02040503050406030204" pitchFamily="18" charset="0"/>
                          </a:rPr>
                          <m:t>3</m:t>
                        </m:r>
                      </m:sup>
                    </m:sSup>
                    <m:r>
                      <a:rPr lang="en-US" sz="2400" i="1">
                        <a:solidFill>
                          <a:srgbClr val="FFFFFE">
                            <a:lumMod val="50000"/>
                          </a:srgbClr>
                        </a:solidFill>
                        <a:latin typeface="Cambria Math" panose="02040503050406030204" pitchFamily="18" charset="0"/>
                      </a:rPr>
                      <m:t>,</m:t>
                    </m:r>
                    <m:sSup>
                      <m:sSupPr>
                        <m:ctrlPr>
                          <a:rPr lang="en-US" sz="2400" i="1">
                            <a:solidFill>
                              <a:srgbClr val="FFFFFE">
                                <a:lumMod val="50000"/>
                              </a:srgbClr>
                            </a:solidFill>
                            <a:latin typeface="Cambria Math" panose="02040503050406030204" pitchFamily="18" charset="0"/>
                          </a:rPr>
                        </m:ctrlPr>
                      </m:sSupPr>
                      <m:e>
                        <m:r>
                          <a:rPr lang="en-US" sz="2400" i="1">
                            <a:solidFill>
                              <a:srgbClr val="FFFFFE">
                                <a:lumMod val="50000"/>
                              </a:srgbClr>
                            </a:solidFill>
                            <a:latin typeface="Cambria Math" panose="02040503050406030204" pitchFamily="18" charset="0"/>
                          </a:rPr>
                          <m:t>𝑍</m:t>
                        </m:r>
                      </m:e>
                      <m:sup>
                        <m:r>
                          <a:rPr lang="en-US" sz="2400" i="1">
                            <a:solidFill>
                              <a:srgbClr val="FFFFFE">
                                <a:lumMod val="50000"/>
                              </a:srgbClr>
                            </a:solidFill>
                            <a:latin typeface="Cambria Math" panose="02040503050406030204" pitchFamily="18" charset="0"/>
                          </a:rPr>
                          <m:t>2.5</m:t>
                        </m:r>
                      </m:sup>
                    </m:sSup>
                  </m:oMath>
                </a14:m>
                <a:r>
                  <a:rPr lang="en-US" sz="2400" i="1" dirty="0">
                    <a:solidFill>
                      <a:srgbClr val="FFFFFE">
                        <a:lumMod val="50000"/>
                      </a:srgbClr>
                    </a:solidFill>
                  </a:rPr>
                  <a:t> scaling)</a:t>
                </a:r>
              </a:p>
            </p:txBody>
          </p:sp>
        </mc:Choice>
        <mc:Fallback xmlns="">
          <p:sp>
            <p:nvSpPr>
              <p:cNvPr id="13" name="Rounded Rectangle 12"/>
              <p:cNvSpPr>
                <a:spLocks noRot="1" noChangeAspect="1" noMove="1" noResize="1" noEditPoints="1" noAdjustHandles="1" noChangeArrowheads="1" noChangeShapeType="1" noTextEdit="1"/>
              </p:cNvSpPr>
              <p:nvPr/>
            </p:nvSpPr>
            <p:spPr>
              <a:xfrm>
                <a:off x="1213754" y="1481995"/>
                <a:ext cx="9578003" cy="4914165"/>
              </a:xfrm>
              <a:prstGeom prst="roundRect">
                <a:avLst/>
              </a:prstGeom>
              <a:blipFill rotWithShape="0">
                <a:blip r:embed="rId10"/>
                <a:stretch>
                  <a:fillRect/>
                </a:stretch>
              </a:blipFill>
            </p:spPr>
            <p:txBody>
              <a:bodyPr/>
              <a:lstStyle/>
              <a:p>
                <a:r>
                  <a:rPr lang="en-US">
                    <a:noFill/>
                  </a:rPr>
                  <a:t> </a:t>
                </a:r>
              </a:p>
            </p:txBody>
          </p:sp>
        </mc:Fallback>
      </mc:AlternateContent>
      <p:sp>
        <p:nvSpPr>
          <p:cNvPr id="15" name="TextBox 14"/>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351205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1000"/>
                                        <p:tgtEl>
                                          <p:spTgt spid="13">
                                            <p:txEl>
                                              <p:pRg st="0" end="0"/>
                                            </p:txEl>
                                          </p:spTgt>
                                        </p:tgtEl>
                                      </p:cBhvr>
                                    </p:animEffect>
                                    <p:anim calcmode="lin" valueType="num">
                                      <p:cBhvr>
                                        <p:cTn id="3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fade">
                                      <p:cBhvr>
                                        <p:cTn id="41" dur="1000"/>
                                        <p:tgtEl>
                                          <p:spTgt spid="13">
                                            <p:txEl>
                                              <p:pRg st="1" end="1"/>
                                            </p:txEl>
                                          </p:spTgt>
                                        </p:tgtEl>
                                      </p:cBhvr>
                                    </p:animEffect>
                                    <p:anim calcmode="lin" valueType="num">
                                      <p:cBhvr>
                                        <p:cTn id="4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2" presetClass="entr" presetSubtype="0" fill="hold" nodeType="afterEffect">
                                  <p:stCondLst>
                                    <p:cond delay="0"/>
                                  </p:stCondLst>
                                  <p:childTnLst>
                                    <p:set>
                                      <p:cBhvr>
                                        <p:cTn id="46" dur="1" fill="hold">
                                          <p:stCondLst>
                                            <p:cond delay="0"/>
                                          </p:stCondLst>
                                        </p:cTn>
                                        <p:tgtEl>
                                          <p:spTgt spid="13">
                                            <p:txEl>
                                              <p:pRg st="3" end="3"/>
                                            </p:txEl>
                                          </p:spTgt>
                                        </p:tgtEl>
                                        <p:attrNameLst>
                                          <p:attrName>style.visibility</p:attrName>
                                        </p:attrNameLst>
                                      </p:cBhvr>
                                      <p:to>
                                        <p:strVal val="visible"/>
                                      </p:to>
                                    </p:set>
                                    <p:animEffect transition="in" filter="fade">
                                      <p:cBhvr>
                                        <p:cTn id="47" dur="1000"/>
                                        <p:tgtEl>
                                          <p:spTgt spid="13">
                                            <p:txEl>
                                              <p:pRg st="3" end="3"/>
                                            </p:txEl>
                                          </p:spTgt>
                                        </p:tgtEl>
                                      </p:cBhvr>
                                    </p:animEffect>
                                    <p:anim calcmode="lin" valueType="num">
                                      <p:cBhvr>
                                        <p:cTn id="48"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3">
                                            <p:txEl>
                                              <p:pRg st="4" end="4"/>
                                            </p:txEl>
                                          </p:spTgt>
                                        </p:tgtEl>
                                        <p:attrNameLst>
                                          <p:attrName>style.visibility</p:attrName>
                                        </p:attrNameLst>
                                      </p:cBhvr>
                                      <p:to>
                                        <p:strVal val="visible"/>
                                      </p:to>
                                    </p:set>
                                    <p:animEffect transition="in" filter="fade">
                                      <p:cBhvr>
                                        <p:cTn id="54" dur="1000"/>
                                        <p:tgtEl>
                                          <p:spTgt spid="13">
                                            <p:txEl>
                                              <p:pRg st="4" end="4"/>
                                            </p:txEl>
                                          </p:spTgt>
                                        </p:tgtEl>
                                      </p:cBhvr>
                                    </p:animEffect>
                                    <p:anim calcmode="lin" valueType="num">
                                      <p:cBhvr>
                                        <p:cTn id="55"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3">
                                            <p:txEl>
                                              <p:pRg st="5" end="5"/>
                                            </p:txEl>
                                          </p:spTgt>
                                        </p:tgtEl>
                                        <p:attrNameLst>
                                          <p:attrName>style.visibility</p:attrName>
                                        </p:attrNameLst>
                                      </p:cBhvr>
                                      <p:to>
                                        <p:strVal val="visible"/>
                                      </p:to>
                                    </p:set>
                                    <p:animEffect transition="in" filter="fade">
                                      <p:cBhvr>
                                        <p:cTn id="61" dur="1000"/>
                                        <p:tgtEl>
                                          <p:spTgt spid="13">
                                            <p:txEl>
                                              <p:pRg st="5" end="5"/>
                                            </p:txEl>
                                          </p:spTgt>
                                        </p:tgtEl>
                                      </p:cBhvr>
                                    </p:animEffect>
                                    <p:anim calcmode="lin" valueType="num">
                                      <p:cBhvr>
                                        <p:cTn id="6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3">
                                            <p:txEl>
                                              <p:pRg st="6" end="6"/>
                                            </p:txEl>
                                          </p:spTgt>
                                        </p:tgtEl>
                                        <p:attrNameLst>
                                          <p:attrName>style.visibility</p:attrName>
                                        </p:attrNameLst>
                                      </p:cBhvr>
                                      <p:to>
                                        <p:strVal val="visible"/>
                                      </p:to>
                                    </p:set>
                                    <p:animEffect transition="in" filter="fade">
                                      <p:cBhvr>
                                        <p:cTn id="68" dur="1000"/>
                                        <p:tgtEl>
                                          <p:spTgt spid="13">
                                            <p:txEl>
                                              <p:pRg st="6" end="6"/>
                                            </p:txEl>
                                          </p:spTgt>
                                        </p:tgtEl>
                                      </p:cBhvr>
                                    </p:animEffect>
                                    <p:anim calcmode="lin" valueType="num">
                                      <p:cBhvr>
                                        <p:cTn id="69"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3">
                                            <p:txEl>
                                              <p:pRg st="7" end="7"/>
                                            </p:txEl>
                                          </p:spTgt>
                                        </p:tgtEl>
                                        <p:attrNameLst>
                                          <p:attrName>style.visibility</p:attrName>
                                        </p:attrNameLst>
                                      </p:cBhvr>
                                      <p:to>
                                        <p:strVal val="visible"/>
                                      </p:to>
                                    </p:set>
                                    <p:animEffect transition="in" filter="fade">
                                      <p:cBhvr>
                                        <p:cTn id="75" dur="1000"/>
                                        <p:tgtEl>
                                          <p:spTgt spid="13">
                                            <p:txEl>
                                              <p:pRg st="7" end="7"/>
                                            </p:txEl>
                                          </p:spTgt>
                                        </p:tgtEl>
                                      </p:cBhvr>
                                    </p:animEffect>
                                    <p:anim calcmode="lin" valueType="num">
                                      <p:cBhvr>
                                        <p:cTn id="7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3">
                                            <p:txEl>
                                              <p:pRg st="8" end="8"/>
                                            </p:txEl>
                                          </p:spTgt>
                                        </p:tgtEl>
                                        <p:attrNameLst>
                                          <p:attrName>style.visibility</p:attrName>
                                        </p:attrNameLst>
                                      </p:cBhvr>
                                      <p:to>
                                        <p:strVal val="visible"/>
                                      </p:to>
                                    </p:set>
                                    <p:animEffect transition="in" filter="fade">
                                      <p:cBhvr>
                                        <p:cTn id="82" dur="1000"/>
                                        <p:tgtEl>
                                          <p:spTgt spid="13">
                                            <p:txEl>
                                              <p:pRg st="8" end="8"/>
                                            </p:txEl>
                                          </p:spTgt>
                                        </p:tgtEl>
                                      </p:cBhvr>
                                    </p:animEffect>
                                    <p:anim calcmode="lin" valueType="num">
                                      <p:cBhvr>
                                        <p:cTn id="83"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Quantum Chemistry</a:t>
            </a:r>
          </a:p>
        </p:txBody>
      </p:sp>
      <mc:AlternateContent xmlns:mc="http://schemas.openxmlformats.org/markup-compatibility/2006" xmlns:a14="http://schemas.microsoft.com/office/drawing/2010/main">
        <mc:Choice Requires="a14">
          <p:sp>
            <p:nvSpPr>
              <p:cNvPr id="5" name="TextBox 4"/>
              <p:cNvSpPr txBox="1"/>
              <p:nvPr/>
            </p:nvSpPr>
            <p:spPr>
              <a:xfrm>
                <a:off x="6428932" y="119007"/>
                <a:ext cx="5024196" cy="925125"/>
              </a:xfrm>
              <a:prstGeom prst="rect">
                <a:avLst/>
              </a:prstGeom>
              <a:noFill/>
            </p:spPr>
            <p:txBody>
              <a:bodyPr wrap="none" rtlCol="0">
                <a:spAutoFit/>
              </a:bodyPr>
              <a:lstStyle/>
              <a:p>
                <a:pPr defTabSz="1217583"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133" i="1">
                          <a:solidFill>
                            <a:srgbClr val="FFFFFE">
                              <a:lumMod val="50000"/>
                            </a:srgbClr>
                          </a:solidFill>
                          <a:latin typeface="Cambria Math"/>
                        </a:rPr>
                        <m:t>𝐻</m:t>
                      </m:r>
                      <m:r>
                        <a:rPr lang="en-US" sz="2133" i="1">
                          <a:solidFill>
                            <a:srgbClr val="FFFFFE">
                              <a:lumMod val="50000"/>
                            </a:srgbClr>
                          </a:solidFill>
                          <a:latin typeface="Cambria Math"/>
                        </a:rPr>
                        <m:t>=</m:t>
                      </m:r>
                      <m:nary>
                        <m:naryPr>
                          <m:chr m:val="∑"/>
                          <m:supHide m:val="on"/>
                          <m:ctrlPr>
                            <a:rPr lang="en-US" sz="2133" i="1">
                              <a:solidFill>
                                <a:srgbClr val="FFFFFE">
                                  <a:lumMod val="50000"/>
                                </a:srgbClr>
                              </a:solidFill>
                              <a:latin typeface="Cambria Math" panose="02040503050406030204" pitchFamily="18" charset="0"/>
                            </a:rPr>
                          </m:ctrlPr>
                        </m:naryPr>
                        <m:sub>
                          <m:r>
                            <a:rPr lang="en-US" sz="2133" i="1">
                              <a:solidFill>
                                <a:srgbClr val="FFFFFE">
                                  <a:lumMod val="50000"/>
                                </a:srgbClr>
                              </a:solidFill>
                              <a:latin typeface="Cambria Math"/>
                            </a:rPr>
                            <m:t>𝑝𝑞</m:t>
                          </m:r>
                        </m:sub>
                        <m:sup/>
                        <m:e>
                          <m:sSub>
                            <m:sSubPr>
                              <m:ctrlPr>
                                <a:rPr lang="en-US" sz="2133" i="1">
                                  <a:solidFill>
                                    <a:srgbClr val="FFFFFE">
                                      <a:lumMod val="50000"/>
                                    </a:srgbClr>
                                  </a:solidFill>
                                  <a:latin typeface="Cambria Math" panose="02040503050406030204" pitchFamily="18" charset="0"/>
                                </a:rPr>
                              </m:ctrlPr>
                            </m:sSubPr>
                            <m:e>
                              <m:r>
                                <a:rPr lang="en-US" sz="2133" i="1">
                                  <a:solidFill>
                                    <a:srgbClr val="FFFFFE">
                                      <a:lumMod val="50000"/>
                                    </a:srgbClr>
                                  </a:solidFill>
                                  <a:latin typeface="Cambria Math"/>
                                </a:rPr>
                                <m:t>h</m:t>
                              </m:r>
                            </m:e>
                            <m:sub>
                              <m:r>
                                <a:rPr lang="en-US" sz="2133" i="1">
                                  <a:solidFill>
                                    <a:srgbClr val="FFFFFE">
                                      <a:lumMod val="50000"/>
                                    </a:srgbClr>
                                  </a:solidFill>
                                  <a:latin typeface="Cambria Math"/>
                                </a:rPr>
                                <m:t>𝑝𝑞</m:t>
                              </m:r>
                            </m:sub>
                          </m:sSub>
                          <m:sSubSup>
                            <m:sSubSupPr>
                              <m:ctrlPr>
                                <a:rPr lang="en-US" sz="2133" i="1">
                                  <a:solidFill>
                                    <a:srgbClr val="FFFFFE">
                                      <a:lumMod val="50000"/>
                                    </a:srgbClr>
                                  </a:solidFill>
                                  <a:latin typeface="Cambria Math" panose="02040503050406030204" pitchFamily="18" charset="0"/>
                                </a:rPr>
                              </m:ctrlPr>
                            </m:sSubSup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𝑝</m:t>
                              </m:r>
                            </m:sub>
                            <m:sup>
                              <m:r>
                                <a:rPr lang="en-US" sz="2133" i="1">
                                  <a:solidFill>
                                    <a:srgbClr val="FFFFFE">
                                      <a:lumMod val="50000"/>
                                    </a:srgbClr>
                                  </a:solidFill>
                                  <a:latin typeface="Cambria Math"/>
                                  <a:ea typeface="Cambria Math"/>
                                </a:rPr>
                                <m:t>†</m:t>
                              </m:r>
                            </m:sup>
                          </m:sSubSup>
                          <m:sSub>
                            <m:sSubPr>
                              <m:ctrlPr>
                                <a:rPr lang="en-US" sz="2133" i="1">
                                  <a:solidFill>
                                    <a:srgbClr val="FFFFFE">
                                      <a:lumMod val="50000"/>
                                    </a:srgbClr>
                                  </a:solidFill>
                                  <a:latin typeface="Cambria Math" panose="02040503050406030204" pitchFamily="18" charset="0"/>
                                </a:rPr>
                              </m:ctrlPr>
                            </m:sSub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𝑞</m:t>
                              </m:r>
                            </m:sub>
                          </m:sSub>
                          <m:r>
                            <a:rPr lang="en-US" sz="2133" i="1">
                              <a:solidFill>
                                <a:srgbClr val="FFFFFE">
                                  <a:lumMod val="50000"/>
                                </a:srgbClr>
                              </a:solidFill>
                              <a:latin typeface="Cambria Math"/>
                            </a:rPr>
                            <m:t>+</m:t>
                          </m:r>
                          <m:f>
                            <m:fPr>
                              <m:ctrlPr>
                                <a:rPr lang="en-US" sz="2133" i="1">
                                  <a:solidFill>
                                    <a:srgbClr val="FFFFFE">
                                      <a:lumMod val="50000"/>
                                    </a:srgbClr>
                                  </a:solidFill>
                                  <a:latin typeface="Cambria Math" panose="02040503050406030204" pitchFamily="18" charset="0"/>
                                </a:rPr>
                              </m:ctrlPr>
                            </m:fPr>
                            <m:num>
                              <m:r>
                                <a:rPr lang="en-US" sz="2133" i="1">
                                  <a:solidFill>
                                    <a:srgbClr val="FFFFFE">
                                      <a:lumMod val="50000"/>
                                    </a:srgbClr>
                                  </a:solidFill>
                                  <a:latin typeface="Cambria Math"/>
                                </a:rPr>
                                <m:t>1</m:t>
                              </m:r>
                            </m:num>
                            <m:den>
                              <m:r>
                                <a:rPr lang="en-US" sz="2133" i="1">
                                  <a:solidFill>
                                    <a:srgbClr val="FFFFFE">
                                      <a:lumMod val="50000"/>
                                    </a:srgbClr>
                                  </a:solidFill>
                                  <a:latin typeface="Cambria Math"/>
                                </a:rPr>
                                <m:t>2</m:t>
                              </m:r>
                            </m:den>
                          </m:f>
                          <m:nary>
                            <m:naryPr>
                              <m:chr m:val="∑"/>
                              <m:supHide m:val="on"/>
                              <m:ctrlPr>
                                <a:rPr lang="en-US" sz="2133" i="1">
                                  <a:solidFill>
                                    <a:srgbClr val="FFFFFE">
                                      <a:lumMod val="50000"/>
                                    </a:srgbClr>
                                  </a:solidFill>
                                  <a:latin typeface="Cambria Math" panose="02040503050406030204" pitchFamily="18" charset="0"/>
                                </a:rPr>
                              </m:ctrlPr>
                            </m:naryPr>
                            <m:sub>
                              <m:r>
                                <a:rPr lang="en-US" sz="2133" i="1">
                                  <a:solidFill>
                                    <a:srgbClr val="FFFFFE">
                                      <a:lumMod val="50000"/>
                                    </a:srgbClr>
                                  </a:solidFill>
                                  <a:latin typeface="Cambria Math"/>
                                </a:rPr>
                                <m:t>𝑝𝑞𝑟𝑠</m:t>
                              </m:r>
                            </m:sub>
                            <m:sup/>
                            <m:e>
                              <m:sSub>
                                <m:sSubPr>
                                  <m:ctrlPr>
                                    <a:rPr lang="en-US" sz="2133" i="1">
                                      <a:solidFill>
                                        <a:srgbClr val="FFFFFE">
                                          <a:lumMod val="50000"/>
                                        </a:srgbClr>
                                      </a:solidFill>
                                      <a:latin typeface="Cambria Math" panose="02040503050406030204" pitchFamily="18" charset="0"/>
                                    </a:rPr>
                                  </m:ctrlPr>
                                </m:sSubPr>
                                <m:e>
                                  <m:r>
                                    <a:rPr lang="en-US" sz="2133" i="1">
                                      <a:solidFill>
                                        <a:srgbClr val="FFFFFE">
                                          <a:lumMod val="50000"/>
                                        </a:srgbClr>
                                      </a:solidFill>
                                      <a:latin typeface="Cambria Math"/>
                                    </a:rPr>
                                    <m:t>h</m:t>
                                  </m:r>
                                </m:e>
                                <m:sub>
                                  <m:r>
                                    <a:rPr lang="en-US" sz="2133" i="1">
                                      <a:solidFill>
                                        <a:srgbClr val="FFFFFE">
                                          <a:lumMod val="50000"/>
                                        </a:srgbClr>
                                      </a:solidFill>
                                      <a:latin typeface="Cambria Math"/>
                                    </a:rPr>
                                    <m:t>𝑝𝑞𝑟𝑠</m:t>
                                  </m:r>
                                  <m:r>
                                    <a:rPr lang="en-US" sz="2133" i="1">
                                      <a:solidFill>
                                        <a:srgbClr val="FFFFFE">
                                          <a:lumMod val="50000"/>
                                        </a:srgbClr>
                                      </a:solidFill>
                                      <a:latin typeface="Cambria Math"/>
                                    </a:rPr>
                                    <m:t> </m:t>
                                  </m:r>
                                </m:sub>
                              </m:sSub>
                              <m:sSubSup>
                                <m:sSubSupPr>
                                  <m:ctrlPr>
                                    <a:rPr lang="en-US" sz="2133" i="1">
                                      <a:solidFill>
                                        <a:srgbClr val="FFFFFE">
                                          <a:lumMod val="50000"/>
                                        </a:srgbClr>
                                      </a:solidFill>
                                      <a:latin typeface="Cambria Math" panose="02040503050406030204" pitchFamily="18" charset="0"/>
                                    </a:rPr>
                                  </m:ctrlPr>
                                </m:sSubSup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𝑝</m:t>
                                  </m:r>
                                </m:sub>
                                <m:sup>
                                  <m:r>
                                    <a:rPr lang="en-US" sz="2133" i="1">
                                      <a:solidFill>
                                        <a:srgbClr val="FFFFFE">
                                          <a:lumMod val="50000"/>
                                        </a:srgbClr>
                                      </a:solidFill>
                                      <a:latin typeface="Cambria Math"/>
                                      <a:ea typeface="Cambria Math"/>
                                    </a:rPr>
                                    <m:t>†</m:t>
                                  </m:r>
                                </m:sup>
                              </m:sSubSup>
                              <m:sSubSup>
                                <m:sSubSupPr>
                                  <m:ctrlPr>
                                    <a:rPr lang="en-US" sz="2133" i="1">
                                      <a:solidFill>
                                        <a:srgbClr val="FFFFFE">
                                          <a:lumMod val="50000"/>
                                        </a:srgbClr>
                                      </a:solidFill>
                                      <a:latin typeface="Cambria Math" panose="02040503050406030204" pitchFamily="18" charset="0"/>
                                    </a:rPr>
                                  </m:ctrlPr>
                                </m:sSubSup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𝑞</m:t>
                                  </m:r>
                                </m:sub>
                                <m:sup>
                                  <m:r>
                                    <a:rPr lang="en-US" sz="2133" i="1">
                                      <a:solidFill>
                                        <a:srgbClr val="FFFFFE">
                                          <a:lumMod val="50000"/>
                                        </a:srgbClr>
                                      </a:solidFill>
                                      <a:latin typeface="Cambria Math"/>
                                      <a:ea typeface="Cambria Math"/>
                                    </a:rPr>
                                    <m:t>†</m:t>
                                  </m:r>
                                </m:sup>
                              </m:sSubSup>
                              <m:sSub>
                                <m:sSubPr>
                                  <m:ctrlPr>
                                    <a:rPr lang="en-US" sz="2133" i="1">
                                      <a:solidFill>
                                        <a:srgbClr val="FFFFFE">
                                          <a:lumMod val="50000"/>
                                        </a:srgbClr>
                                      </a:solidFill>
                                      <a:latin typeface="Cambria Math" panose="02040503050406030204" pitchFamily="18" charset="0"/>
                                    </a:rPr>
                                  </m:ctrlPr>
                                </m:sSub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𝑟</m:t>
                                  </m:r>
                                </m:sub>
                              </m:sSub>
                              <m:sSub>
                                <m:sSubPr>
                                  <m:ctrlPr>
                                    <a:rPr lang="en-US" sz="2133" i="1">
                                      <a:solidFill>
                                        <a:srgbClr val="FFFFFE">
                                          <a:lumMod val="50000"/>
                                        </a:srgbClr>
                                      </a:solidFill>
                                      <a:latin typeface="Cambria Math" panose="02040503050406030204" pitchFamily="18" charset="0"/>
                                    </a:rPr>
                                  </m:ctrlPr>
                                </m:sSubPr>
                                <m:e>
                                  <m:r>
                                    <a:rPr lang="en-US" sz="2133" i="1">
                                      <a:solidFill>
                                        <a:srgbClr val="FFFFFE">
                                          <a:lumMod val="50000"/>
                                        </a:srgbClr>
                                      </a:solidFill>
                                      <a:latin typeface="Cambria Math"/>
                                    </a:rPr>
                                    <m:t>𝑎</m:t>
                                  </m:r>
                                </m:e>
                                <m:sub>
                                  <m:r>
                                    <a:rPr lang="en-US" sz="2133" i="1">
                                      <a:solidFill>
                                        <a:srgbClr val="FFFFFE">
                                          <a:lumMod val="50000"/>
                                        </a:srgbClr>
                                      </a:solidFill>
                                      <a:latin typeface="Cambria Math"/>
                                    </a:rPr>
                                    <m:t>𝑠</m:t>
                                  </m:r>
                                </m:sub>
                              </m:sSub>
                            </m:e>
                          </m:nary>
                        </m:e>
                      </m:nary>
                    </m:oMath>
                  </m:oMathPara>
                </a14:m>
                <a:endParaRPr lang="en-US" sz="2133" dirty="0" err="1">
                  <a:solidFill>
                    <a:srgbClr val="FFFFFE">
                      <a:lumMod val="50000"/>
                    </a:srgbClr>
                  </a:solidFill>
                  <a:ea typeface="Segoe UI" pitchFamily="34" charset="0"/>
                  <a:cs typeface="Segoe U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428932" y="119007"/>
                <a:ext cx="5024196" cy="925125"/>
              </a:xfrm>
              <a:prstGeom prst="rect">
                <a:avLst/>
              </a:prstGeom>
              <a:blipFill rotWithShape="0">
                <a:blip r:embed="rId2"/>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887986" y="1211309"/>
            <a:ext cx="8663647" cy="5336585"/>
          </a:xfrm>
          <a:prstGeom prst="rect">
            <a:avLst/>
          </a:prstGeom>
        </p:spPr>
      </p:pic>
      <p:sp>
        <p:nvSpPr>
          <p:cNvPr id="11" name="TextBox 10"/>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333721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689" y="-27384"/>
            <a:ext cx="9144000" cy="1143000"/>
          </a:xfrm>
        </p:spPr>
        <p:txBody>
          <a:bodyPr>
            <a:normAutofit/>
          </a:bodyPr>
          <a:lstStyle/>
          <a:p>
            <a:r>
              <a:rPr lang="en-US" dirty="0" smtClean="0">
                <a:solidFill>
                  <a:schemeClr val="bg1"/>
                </a:solidFill>
              </a:rPr>
              <a:t>Quantum Hardware: What’s the catch?</a:t>
            </a:r>
            <a:endParaRPr lang="en-US" dirty="0">
              <a:solidFill>
                <a:schemeClr val="bg1"/>
              </a:solidFill>
            </a:endParaRPr>
          </a:p>
        </p:txBody>
      </p:sp>
      <p:sp>
        <p:nvSpPr>
          <p:cNvPr id="28" name="Line 2"/>
          <p:cNvSpPr>
            <a:spLocks noChangeShapeType="1"/>
          </p:cNvSpPr>
          <p:nvPr/>
        </p:nvSpPr>
        <p:spPr bwMode="auto">
          <a:xfrm>
            <a:off x="4522256" y="2585331"/>
            <a:ext cx="457200" cy="838200"/>
          </a:xfrm>
          <a:prstGeom prst="line">
            <a:avLst/>
          </a:prstGeom>
          <a:noFill/>
          <a:ln w="38100">
            <a:solidFill>
              <a:schemeClr val="bg1"/>
            </a:solidFill>
            <a:round/>
            <a:headEnd/>
            <a:tailEnd type="triangle" w="med" len="med"/>
          </a:ln>
          <a:effectLst/>
        </p:spPr>
        <p:txBody>
          <a:bodyPr/>
          <a:lstStyle/>
          <a:p>
            <a:pPr fontAlgn="base">
              <a:spcBef>
                <a:spcPct val="0"/>
              </a:spcBef>
              <a:spcAft>
                <a:spcPct val="0"/>
              </a:spcAft>
            </a:pPr>
            <a:endParaRPr lang="en-US" sz="2400">
              <a:solidFill>
                <a:srgbClr val="000000"/>
              </a:solidFill>
            </a:endParaRPr>
          </a:p>
        </p:txBody>
      </p:sp>
      <p:sp>
        <p:nvSpPr>
          <p:cNvPr id="29" name="Oval 18"/>
          <p:cNvSpPr>
            <a:spLocks noChangeArrowheads="1"/>
          </p:cNvSpPr>
          <p:nvPr/>
        </p:nvSpPr>
        <p:spPr bwMode="auto">
          <a:xfrm flipV="1">
            <a:off x="4536543" y="2861556"/>
            <a:ext cx="381000" cy="381000"/>
          </a:xfrm>
          <a:prstGeom prst="ellipse">
            <a:avLst/>
          </a:prstGeom>
          <a:solidFill>
            <a:schemeClr val="accent2"/>
          </a:solidFill>
          <a:ln w="9525">
            <a:solidFill>
              <a:schemeClr val="tx1"/>
            </a:solidFill>
            <a:round/>
            <a:headEnd/>
            <a:tailEnd/>
          </a:ln>
          <a:effectLst/>
        </p:spPr>
        <p:txBody>
          <a:bodyPr wrap="none" anchor="ctr"/>
          <a:lstStyle/>
          <a:p>
            <a:pPr algn="ctr" fontAlgn="base">
              <a:spcBef>
                <a:spcPct val="0"/>
              </a:spcBef>
              <a:spcAft>
                <a:spcPct val="0"/>
              </a:spcAft>
            </a:pPr>
            <a:endParaRPr lang="en-US" sz="2400">
              <a:solidFill>
                <a:srgbClr val="000000"/>
              </a:solidFill>
            </a:endParaRPr>
          </a:p>
        </p:txBody>
      </p:sp>
      <p:sp>
        <p:nvSpPr>
          <p:cNvPr id="30" name="Line 2"/>
          <p:cNvSpPr>
            <a:spLocks noChangeShapeType="1"/>
          </p:cNvSpPr>
          <p:nvPr/>
        </p:nvSpPr>
        <p:spPr bwMode="auto">
          <a:xfrm rot="5400000" flipV="1">
            <a:off x="6189947" y="1950789"/>
            <a:ext cx="457200" cy="838200"/>
          </a:xfrm>
          <a:prstGeom prst="line">
            <a:avLst/>
          </a:prstGeom>
          <a:noFill/>
          <a:ln w="38100">
            <a:solidFill>
              <a:schemeClr val="bg1"/>
            </a:solidFill>
            <a:round/>
            <a:headEnd/>
            <a:tailEnd type="triangle" w="med" len="med"/>
          </a:ln>
          <a:effectLst/>
        </p:spPr>
        <p:txBody>
          <a:bodyPr/>
          <a:lstStyle/>
          <a:p>
            <a:pPr fontAlgn="base">
              <a:spcBef>
                <a:spcPct val="0"/>
              </a:spcBef>
              <a:spcAft>
                <a:spcPct val="0"/>
              </a:spcAft>
            </a:pPr>
            <a:endParaRPr lang="en-US" sz="2400">
              <a:solidFill>
                <a:srgbClr val="000000"/>
              </a:solidFill>
            </a:endParaRPr>
          </a:p>
        </p:txBody>
      </p:sp>
      <p:sp>
        <p:nvSpPr>
          <p:cNvPr id="31" name="Oval 18"/>
          <p:cNvSpPr>
            <a:spLocks noChangeArrowheads="1"/>
          </p:cNvSpPr>
          <p:nvPr/>
        </p:nvSpPr>
        <p:spPr bwMode="auto">
          <a:xfrm rot="5400000">
            <a:off x="6204234" y="2227014"/>
            <a:ext cx="381000" cy="381000"/>
          </a:xfrm>
          <a:prstGeom prst="ellipse">
            <a:avLst/>
          </a:prstGeom>
          <a:solidFill>
            <a:schemeClr val="accent2"/>
          </a:solidFill>
          <a:ln w="9525">
            <a:solidFill>
              <a:schemeClr val="tx1"/>
            </a:solidFill>
            <a:round/>
            <a:headEnd/>
            <a:tailEnd/>
          </a:ln>
          <a:effectLst/>
        </p:spPr>
        <p:txBody>
          <a:bodyPr wrap="none" anchor="ctr"/>
          <a:lstStyle/>
          <a:p>
            <a:pPr algn="ctr" fontAlgn="base">
              <a:spcBef>
                <a:spcPct val="0"/>
              </a:spcBef>
              <a:spcAft>
                <a:spcPct val="0"/>
              </a:spcAft>
            </a:pPr>
            <a:endParaRPr lang="en-US" sz="2400">
              <a:solidFill>
                <a:srgbClr val="000000"/>
              </a:solidFill>
            </a:endParaRPr>
          </a:p>
        </p:txBody>
      </p:sp>
      <p:sp>
        <p:nvSpPr>
          <p:cNvPr id="32" name="Line 2"/>
          <p:cNvSpPr>
            <a:spLocks noChangeShapeType="1"/>
          </p:cNvSpPr>
          <p:nvPr/>
        </p:nvSpPr>
        <p:spPr bwMode="auto">
          <a:xfrm flipH="1" flipV="1">
            <a:off x="5641307" y="3877098"/>
            <a:ext cx="457200" cy="838200"/>
          </a:xfrm>
          <a:prstGeom prst="line">
            <a:avLst/>
          </a:prstGeom>
          <a:noFill/>
          <a:ln w="38100">
            <a:solidFill>
              <a:schemeClr val="bg1"/>
            </a:solidFill>
            <a:round/>
            <a:headEnd/>
            <a:tailEnd type="triangle" w="med" len="med"/>
          </a:ln>
          <a:effectLst/>
        </p:spPr>
        <p:txBody>
          <a:bodyPr/>
          <a:lstStyle/>
          <a:p>
            <a:pPr fontAlgn="base">
              <a:spcBef>
                <a:spcPct val="0"/>
              </a:spcBef>
              <a:spcAft>
                <a:spcPct val="0"/>
              </a:spcAft>
            </a:pPr>
            <a:endParaRPr lang="en-US" sz="2400">
              <a:solidFill>
                <a:srgbClr val="000000"/>
              </a:solidFill>
            </a:endParaRPr>
          </a:p>
        </p:txBody>
      </p:sp>
      <p:sp>
        <p:nvSpPr>
          <p:cNvPr id="33" name="Oval 18"/>
          <p:cNvSpPr>
            <a:spLocks noChangeArrowheads="1"/>
          </p:cNvSpPr>
          <p:nvPr/>
        </p:nvSpPr>
        <p:spPr bwMode="auto">
          <a:xfrm rot="16200000" flipH="1">
            <a:off x="5655594" y="4153323"/>
            <a:ext cx="381000" cy="381000"/>
          </a:xfrm>
          <a:prstGeom prst="ellipse">
            <a:avLst/>
          </a:prstGeom>
          <a:solidFill>
            <a:schemeClr val="accent2"/>
          </a:solidFill>
          <a:ln w="9525">
            <a:solidFill>
              <a:schemeClr val="tx1"/>
            </a:solidFill>
            <a:round/>
            <a:headEnd/>
            <a:tailEnd/>
          </a:ln>
          <a:effectLst/>
        </p:spPr>
        <p:txBody>
          <a:bodyPr wrap="none" anchor="ctr"/>
          <a:lstStyle/>
          <a:p>
            <a:pPr algn="ctr" fontAlgn="base">
              <a:spcBef>
                <a:spcPct val="0"/>
              </a:spcBef>
              <a:spcAft>
                <a:spcPct val="0"/>
              </a:spcAft>
            </a:pPr>
            <a:endParaRPr lang="en-US" sz="2400">
              <a:solidFill>
                <a:srgbClr val="000000"/>
              </a:solidFill>
            </a:endParaRPr>
          </a:p>
        </p:txBody>
      </p:sp>
      <p:sp>
        <p:nvSpPr>
          <p:cNvPr id="34" name="Line 2"/>
          <p:cNvSpPr>
            <a:spLocks noChangeShapeType="1"/>
          </p:cNvSpPr>
          <p:nvPr/>
        </p:nvSpPr>
        <p:spPr bwMode="auto">
          <a:xfrm flipV="1">
            <a:off x="6837647" y="3051486"/>
            <a:ext cx="457200" cy="838200"/>
          </a:xfrm>
          <a:prstGeom prst="line">
            <a:avLst/>
          </a:prstGeom>
          <a:noFill/>
          <a:ln w="38100">
            <a:solidFill>
              <a:schemeClr val="bg1"/>
            </a:solidFill>
            <a:round/>
            <a:headEnd/>
            <a:tailEnd type="triangle" w="med" len="med"/>
          </a:ln>
          <a:effectLst/>
        </p:spPr>
        <p:txBody>
          <a:bodyPr/>
          <a:lstStyle/>
          <a:p>
            <a:pPr fontAlgn="base">
              <a:spcBef>
                <a:spcPct val="0"/>
              </a:spcBef>
              <a:spcAft>
                <a:spcPct val="0"/>
              </a:spcAft>
            </a:pPr>
            <a:endParaRPr lang="en-US" sz="2400">
              <a:solidFill>
                <a:srgbClr val="000000"/>
              </a:solidFill>
            </a:endParaRPr>
          </a:p>
        </p:txBody>
      </p:sp>
      <p:sp>
        <p:nvSpPr>
          <p:cNvPr id="35" name="Oval 18"/>
          <p:cNvSpPr>
            <a:spLocks noChangeArrowheads="1"/>
          </p:cNvSpPr>
          <p:nvPr/>
        </p:nvSpPr>
        <p:spPr bwMode="auto">
          <a:xfrm>
            <a:off x="6851934" y="3327711"/>
            <a:ext cx="381000" cy="381000"/>
          </a:xfrm>
          <a:prstGeom prst="ellipse">
            <a:avLst/>
          </a:prstGeom>
          <a:solidFill>
            <a:schemeClr val="accent2"/>
          </a:solidFill>
          <a:ln w="9525">
            <a:solidFill>
              <a:schemeClr val="tx1"/>
            </a:solidFill>
            <a:round/>
            <a:headEnd/>
            <a:tailEnd/>
          </a:ln>
          <a:effectLst/>
        </p:spPr>
        <p:txBody>
          <a:bodyPr wrap="none" anchor="ctr"/>
          <a:lstStyle/>
          <a:p>
            <a:pPr algn="ctr" fontAlgn="base">
              <a:spcBef>
                <a:spcPct val="0"/>
              </a:spcBef>
              <a:spcAft>
                <a:spcPct val="0"/>
              </a:spcAft>
            </a:pPr>
            <a:endParaRPr lang="en-US" sz="2400">
              <a:solidFill>
                <a:srgbClr val="000000"/>
              </a:solidFill>
            </a:endParaRPr>
          </a:p>
        </p:txBody>
      </p:sp>
      <p:sp>
        <p:nvSpPr>
          <p:cNvPr id="36" name="Line 2"/>
          <p:cNvSpPr>
            <a:spLocks noChangeShapeType="1"/>
          </p:cNvSpPr>
          <p:nvPr/>
        </p:nvSpPr>
        <p:spPr bwMode="auto">
          <a:xfrm>
            <a:off x="8169922" y="2670486"/>
            <a:ext cx="457200" cy="838200"/>
          </a:xfrm>
          <a:prstGeom prst="line">
            <a:avLst/>
          </a:prstGeom>
          <a:noFill/>
          <a:ln w="38100">
            <a:solidFill>
              <a:schemeClr val="bg1"/>
            </a:solidFill>
            <a:round/>
            <a:headEnd/>
            <a:tailEnd type="triangle" w="med" len="med"/>
          </a:ln>
          <a:effectLst/>
        </p:spPr>
        <p:txBody>
          <a:bodyPr/>
          <a:lstStyle/>
          <a:p>
            <a:pPr fontAlgn="base">
              <a:spcBef>
                <a:spcPct val="0"/>
              </a:spcBef>
              <a:spcAft>
                <a:spcPct val="0"/>
              </a:spcAft>
            </a:pPr>
            <a:endParaRPr lang="en-US" sz="2400">
              <a:solidFill>
                <a:srgbClr val="000000"/>
              </a:solidFill>
            </a:endParaRPr>
          </a:p>
        </p:txBody>
      </p:sp>
      <p:sp>
        <p:nvSpPr>
          <p:cNvPr id="37" name="Oval 18"/>
          <p:cNvSpPr>
            <a:spLocks noChangeArrowheads="1"/>
          </p:cNvSpPr>
          <p:nvPr/>
        </p:nvSpPr>
        <p:spPr bwMode="auto">
          <a:xfrm flipV="1">
            <a:off x="8184209" y="2946711"/>
            <a:ext cx="381000" cy="381000"/>
          </a:xfrm>
          <a:prstGeom prst="ellipse">
            <a:avLst/>
          </a:prstGeom>
          <a:solidFill>
            <a:schemeClr val="accent2"/>
          </a:solidFill>
          <a:ln w="9525">
            <a:solidFill>
              <a:schemeClr val="tx1"/>
            </a:solidFill>
            <a:round/>
            <a:headEnd/>
            <a:tailEnd/>
          </a:ln>
          <a:effectLst/>
        </p:spPr>
        <p:txBody>
          <a:bodyPr wrap="none" anchor="ctr"/>
          <a:lstStyle/>
          <a:p>
            <a:pPr algn="ctr" fontAlgn="base">
              <a:spcBef>
                <a:spcPct val="0"/>
              </a:spcBef>
              <a:spcAft>
                <a:spcPct val="0"/>
              </a:spcAft>
            </a:pPr>
            <a:endParaRPr lang="en-US" sz="2400">
              <a:solidFill>
                <a:srgbClr val="000000"/>
              </a:solidFill>
            </a:endParaRPr>
          </a:p>
        </p:txBody>
      </p:sp>
      <mc:AlternateContent xmlns:mc="http://schemas.openxmlformats.org/markup-compatibility/2006" xmlns:a14="http://schemas.microsoft.com/office/drawing/2010/main">
        <mc:Choice Requires="a14">
          <p:sp>
            <p:nvSpPr>
              <p:cNvPr id="20" name="TextBox 19"/>
              <p:cNvSpPr txBox="1"/>
              <p:nvPr/>
            </p:nvSpPr>
            <p:spPr>
              <a:xfrm>
                <a:off x="3041145" y="2735970"/>
                <a:ext cx="9305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prstClr val="white"/>
                          </a:solidFill>
                          <a:latin typeface="Cambria Math" panose="02040503050406030204" pitchFamily="18" charset="0"/>
                        </a:rPr>
                        <m:t>|</m:t>
                      </m:r>
                      <m:sSub>
                        <m:sSubPr>
                          <m:ctrlPr>
                            <a:rPr lang="en-US" sz="2800" i="1" smtClean="0">
                              <a:solidFill>
                                <a:prstClr val="white"/>
                              </a:solidFill>
                              <a:latin typeface="Cambria Math" panose="02040503050406030204" pitchFamily="18" charset="0"/>
                            </a:rPr>
                          </m:ctrlPr>
                        </m:sSubPr>
                        <m:e>
                          <m:r>
                            <a:rPr lang="en-US" sz="2800" i="1" smtClean="0">
                              <a:solidFill>
                                <a:prstClr val="white"/>
                              </a:solidFill>
                              <a:latin typeface="Cambria Math" panose="02040503050406030204" pitchFamily="18" charset="0"/>
                            </a:rPr>
                            <m:t>𝜓</m:t>
                          </m:r>
                        </m:e>
                        <m:sub>
                          <m:r>
                            <a:rPr lang="en-US" sz="2800" i="1" smtClean="0">
                              <a:solidFill>
                                <a:prstClr val="white"/>
                              </a:solidFill>
                              <a:latin typeface="Cambria Math" panose="02040503050406030204" pitchFamily="18" charset="0"/>
                            </a:rPr>
                            <m:t>0</m:t>
                          </m:r>
                        </m:sub>
                      </m:sSub>
                      <m:r>
                        <a:rPr lang="en-US" sz="2800" i="1" smtClean="0">
                          <a:solidFill>
                            <a:prstClr val="white"/>
                          </a:solidFill>
                          <a:latin typeface="Cambria Math" panose="02040503050406030204" pitchFamily="18" charset="0"/>
                        </a:rPr>
                        <m:t>〉</m:t>
                      </m:r>
                    </m:oMath>
                  </m:oMathPara>
                </a14:m>
                <a:endParaRPr lang="en-US" sz="2800" dirty="0">
                  <a:solidFill>
                    <a:prstClr val="white"/>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041145" y="2735970"/>
                <a:ext cx="930511"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304166" y="1382896"/>
                <a:ext cx="9222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prstClr val="white"/>
                          </a:solidFill>
                          <a:latin typeface="Cambria Math" panose="02040503050406030204" pitchFamily="18" charset="0"/>
                        </a:rPr>
                        <m:t>|</m:t>
                      </m:r>
                      <m:sSub>
                        <m:sSubPr>
                          <m:ctrlPr>
                            <a:rPr lang="en-US" sz="2800" i="1" smtClean="0">
                              <a:solidFill>
                                <a:prstClr val="white"/>
                              </a:solidFill>
                              <a:latin typeface="Cambria Math" panose="02040503050406030204" pitchFamily="18" charset="0"/>
                            </a:rPr>
                          </m:ctrlPr>
                        </m:sSubPr>
                        <m:e>
                          <m:r>
                            <a:rPr lang="en-US" sz="2800" i="1" smtClean="0">
                              <a:solidFill>
                                <a:prstClr val="white"/>
                              </a:solidFill>
                              <a:latin typeface="Cambria Math" panose="02040503050406030204" pitchFamily="18" charset="0"/>
                            </a:rPr>
                            <m:t>𝜓</m:t>
                          </m:r>
                        </m:e>
                        <m:sub>
                          <m:r>
                            <a:rPr lang="en-US" sz="2800" i="1" smtClean="0">
                              <a:solidFill>
                                <a:prstClr val="white"/>
                              </a:solidFill>
                              <a:latin typeface="Cambria Math" panose="02040503050406030204" pitchFamily="18" charset="0"/>
                            </a:rPr>
                            <m:t>1</m:t>
                          </m:r>
                        </m:sub>
                      </m:sSub>
                      <m:r>
                        <a:rPr lang="en-US" sz="2800" i="1" smtClean="0">
                          <a:solidFill>
                            <a:prstClr val="white"/>
                          </a:solidFill>
                          <a:latin typeface="Cambria Math" panose="02040503050406030204" pitchFamily="18" charset="0"/>
                        </a:rPr>
                        <m:t>〉</m:t>
                      </m:r>
                    </m:oMath>
                  </m:oMathPara>
                </a14:m>
                <a:endParaRPr lang="en-US" sz="2800" dirty="0">
                  <a:solidFill>
                    <a:prstClr val="white"/>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304166" y="1382896"/>
                <a:ext cx="922240"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456423" y="4371088"/>
                <a:ext cx="91646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prstClr val="white"/>
                          </a:solidFill>
                          <a:latin typeface="Cambria Math" panose="02040503050406030204" pitchFamily="18" charset="0"/>
                        </a:rPr>
                        <m:t>|</m:t>
                      </m:r>
                      <m:sSub>
                        <m:sSubPr>
                          <m:ctrlPr>
                            <a:rPr lang="en-US" sz="2800" i="1" smtClean="0">
                              <a:solidFill>
                                <a:prstClr val="white"/>
                              </a:solidFill>
                              <a:latin typeface="Cambria Math" panose="02040503050406030204" pitchFamily="18" charset="0"/>
                            </a:rPr>
                          </m:ctrlPr>
                        </m:sSubPr>
                        <m:e>
                          <m:r>
                            <a:rPr lang="en-US" sz="2800" i="1" smtClean="0">
                              <a:solidFill>
                                <a:prstClr val="white"/>
                              </a:solidFill>
                              <a:latin typeface="Cambria Math" panose="02040503050406030204" pitchFamily="18" charset="0"/>
                            </a:rPr>
                            <m:t>𝜓</m:t>
                          </m:r>
                        </m:e>
                        <m:sub>
                          <m:r>
                            <a:rPr lang="en-US" sz="2800" i="1" smtClean="0">
                              <a:solidFill>
                                <a:prstClr val="white"/>
                              </a:solidFill>
                              <a:latin typeface="Cambria Math" panose="02040503050406030204" pitchFamily="18" charset="0"/>
                            </a:rPr>
                            <m:t>4</m:t>
                          </m:r>
                        </m:sub>
                      </m:sSub>
                      <m:r>
                        <a:rPr lang="en-US" sz="2800" i="1" smtClean="0">
                          <a:solidFill>
                            <a:prstClr val="white"/>
                          </a:solidFill>
                          <a:latin typeface="Cambria Math" panose="02040503050406030204" pitchFamily="18" charset="0"/>
                        </a:rPr>
                        <m:t>〉</m:t>
                      </m:r>
                    </m:oMath>
                  </m:oMathPara>
                </a14:m>
                <a:endParaRPr lang="en-US" sz="2800" dirty="0">
                  <a:solidFill>
                    <a:prstClr val="white"/>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456423" y="4371088"/>
                <a:ext cx="916469" cy="52322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196282" y="3944210"/>
                <a:ext cx="9305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prstClr val="white"/>
                          </a:solidFill>
                          <a:latin typeface="Cambria Math" panose="02040503050406030204" pitchFamily="18" charset="0"/>
                        </a:rPr>
                        <m:t>|</m:t>
                      </m:r>
                      <m:sSub>
                        <m:sSubPr>
                          <m:ctrlPr>
                            <a:rPr lang="en-US" sz="2800" i="1" smtClean="0">
                              <a:solidFill>
                                <a:prstClr val="white"/>
                              </a:solidFill>
                              <a:latin typeface="Cambria Math" panose="02040503050406030204" pitchFamily="18" charset="0"/>
                            </a:rPr>
                          </m:ctrlPr>
                        </m:sSubPr>
                        <m:e>
                          <m:r>
                            <a:rPr lang="en-US" sz="2800" i="1" smtClean="0">
                              <a:solidFill>
                                <a:prstClr val="white"/>
                              </a:solidFill>
                              <a:latin typeface="Cambria Math" panose="02040503050406030204" pitchFamily="18" charset="0"/>
                            </a:rPr>
                            <m:t>𝜓</m:t>
                          </m:r>
                        </m:e>
                        <m:sub>
                          <m:r>
                            <a:rPr lang="en-US" sz="2800" i="1" smtClean="0">
                              <a:solidFill>
                                <a:prstClr val="white"/>
                              </a:solidFill>
                              <a:latin typeface="Cambria Math" panose="02040503050406030204" pitchFamily="18" charset="0"/>
                            </a:rPr>
                            <m:t>3</m:t>
                          </m:r>
                        </m:sub>
                      </m:sSub>
                      <m:r>
                        <a:rPr lang="en-US" sz="2800" i="1" smtClean="0">
                          <a:solidFill>
                            <a:prstClr val="white"/>
                          </a:solidFill>
                          <a:latin typeface="Cambria Math" panose="02040503050406030204" pitchFamily="18" charset="0"/>
                        </a:rPr>
                        <m:t>〉</m:t>
                      </m:r>
                    </m:oMath>
                  </m:oMathPara>
                </a14:m>
                <a:endParaRPr lang="en-US" sz="2800" dirty="0">
                  <a:solidFill>
                    <a:prstClr val="white"/>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7196282" y="3944210"/>
                <a:ext cx="930511" cy="52322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8532556" y="2212750"/>
                <a:ext cx="9305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prstClr val="white"/>
                          </a:solidFill>
                          <a:latin typeface="Cambria Math" panose="02040503050406030204" pitchFamily="18" charset="0"/>
                        </a:rPr>
                        <m:t>|</m:t>
                      </m:r>
                      <m:sSub>
                        <m:sSubPr>
                          <m:ctrlPr>
                            <a:rPr lang="en-US" sz="2800" i="1" smtClean="0">
                              <a:solidFill>
                                <a:prstClr val="white"/>
                              </a:solidFill>
                              <a:latin typeface="Cambria Math" panose="02040503050406030204" pitchFamily="18" charset="0"/>
                            </a:rPr>
                          </m:ctrlPr>
                        </m:sSubPr>
                        <m:e>
                          <m:r>
                            <a:rPr lang="en-US" sz="2800" i="1" smtClean="0">
                              <a:solidFill>
                                <a:prstClr val="white"/>
                              </a:solidFill>
                              <a:latin typeface="Cambria Math" panose="02040503050406030204" pitchFamily="18" charset="0"/>
                            </a:rPr>
                            <m:t>𝜓</m:t>
                          </m:r>
                        </m:e>
                        <m:sub>
                          <m:r>
                            <a:rPr lang="en-US" sz="2800" i="1" smtClean="0">
                              <a:solidFill>
                                <a:prstClr val="white"/>
                              </a:solidFill>
                              <a:latin typeface="Cambria Math" panose="02040503050406030204" pitchFamily="18" charset="0"/>
                            </a:rPr>
                            <m:t>2</m:t>
                          </m:r>
                        </m:sub>
                      </m:sSub>
                      <m:r>
                        <a:rPr lang="en-US" sz="2800" i="1" smtClean="0">
                          <a:solidFill>
                            <a:prstClr val="white"/>
                          </a:solidFill>
                          <a:latin typeface="Cambria Math" panose="02040503050406030204" pitchFamily="18" charset="0"/>
                        </a:rPr>
                        <m:t>〉</m:t>
                      </m:r>
                    </m:oMath>
                  </m:oMathPara>
                </a14:m>
                <a:endParaRPr lang="en-US" sz="2800" dirty="0">
                  <a:solidFill>
                    <a:prstClr val="white"/>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8532556" y="2212750"/>
                <a:ext cx="930511" cy="523220"/>
              </a:xfrm>
              <a:prstGeom prst="rect">
                <a:avLst/>
              </a:prstGeom>
              <a:blipFill rotWithShape="0">
                <a:blip r:embed="rId8"/>
                <a:stretch>
                  <a:fillRect/>
                </a:stretch>
              </a:blipFill>
            </p:spPr>
            <p:txBody>
              <a:bodyPr/>
              <a:lstStyle/>
              <a:p>
                <a:r>
                  <a:rPr lang="en-US">
                    <a:noFill/>
                  </a:rPr>
                  <a:t> </a:t>
                </a:r>
              </a:p>
            </p:txBody>
          </p:sp>
        </mc:Fallback>
      </mc:AlternateContent>
      <p:sp>
        <p:nvSpPr>
          <p:cNvPr id="43" name="TextBox 42"/>
          <p:cNvSpPr txBox="1"/>
          <p:nvPr/>
        </p:nvSpPr>
        <p:spPr>
          <a:xfrm>
            <a:off x="-6958" y="6491578"/>
            <a:ext cx="2697790" cy="338554"/>
          </a:xfrm>
          <a:prstGeom prst="rect">
            <a:avLst/>
          </a:prstGeom>
          <a:noFill/>
        </p:spPr>
        <p:txBody>
          <a:bodyPr wrap="none" rtlCol="0">
            <a:spAutoFit/>
          </a:bodyPr>
          <a:lstStyle/>
          <a:p>
            <a:r>
              <a:rPr lang="en-US" sz="1600" dirty="0" smtClean="0">
                <a:solidFill>
                  <a:prstClr val="white"/>
                </a:solidFill>
                <a:latin typeface="Segoe UI" pitchFamily="34" charset="0"/>
                <a:ea typeface="Segoe UI" pitchFamily="34" charset="0"/>
                <a:cs typeface="Segoe UI" pitchFamily="34" charset="0"/>
              </a:rPr>
              <a:t>Slide credit: Rob Schoelkopf</a:t>
            </a:r>
            <a:endParaRPr lang="en-US" sz="1600" dirty="0">
              <a:solidFill>
                <a:prstClr val="white"/>
              </a:solidFill>
              <a:latin typeface="Segoe UI" pitchFamily="34" charset="0"/>
              <a:ea typeface="Segoe UI" pitchFamily="34" charset="0"/>
              <a:cs typeface="Segoe UI" pitchFamily="34" charset="0"/>
            </a:endParaRPr>
          </a:p>
        </p:txBody>
      </p:sp>
      <p:cxnSp>
        <p:nvCxnSpPr>
          <p:cNvPr id="7" name="Straight Arrow Connector 6"/>
          <p:cNvCxnSpPr/>
          <p:nvPr/>
        </p:nvCxnSpPr>
        <p:spPr>
          <a:xfrm flipV="1">
            <a:off x="4979456" y="2442754"/>
            <a:ext cx="1019991" cy="5039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407047" y="3298953"/>
            <a:ext cx="679123" cy="2412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018455" y="2812559"/>
            <a:ext cx="285711" cy="12664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982178" y="2614619"/>
            <a:ext cx="1023228" cy="2303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107297" y="3189388"/>
            <a:ext cx="432008" cy="8218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122337" y="4019942"/>
            <a:ext cx="514743" cy="4282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585234" y="2692673"/>
            <a:ext cx="401628" cy="4681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80386" y="4637047"/>
            <a:ext cx="2188741" cy="954107"/>
          </a:xfrm>
          <a:prstGeom prst="rect">
            <a:avLst/>
          </a:prstGeom>
          <a:noFill/>
        </p:spPr>
        <p:txBody>
          <a:bodyPr wrap="none" rtlCol="0">
            <a:spAutoFit/>
          </a:bodyPr>
          <a:lstStyle/>
          <a:p>
            <a:r>
              <a:rPr lang="en-US" sz="2800" dirty="0">
                <a:solidFill>
                  <a:srgbClr val="FFC000"/>
                </a:solidFill>
              </a:rPr>
              <a:t>D</a:t>
            </a:r>
            <a:r>
              <a:rPr lang="en-US" sz="2800" dirty="0" smtClean="0">
                <a:solidFill>
                  <a:srgbClr val="FFC000"/>
                </a:solidFill>
              </a:rPr>
              <a:t>ecoherence </a:t>
            </a:r>
          </a:p>
          <a:p>
            <a:r>
              <a:rPr lang="en-US" sz="2800" dirty="0" smtClean="0">
                <a:solidFill>
                  <a:srgbClr val="FFC000"/>
                </a:solidFill>
              </a:rPr>
              <a:t>and errors!</a:t>
            </a:r>
            <a:endParaRPr lang="en-US" sz="2800" dirty="0">
              <a:solidFill>
                <a:srgbClr val="FFC000"/>
              </a:solidFill>
            </a:endParaRPr>
          </a:p>
        </p:txBody>
      </p:sp>
      <p:sp>
        <p:nvSpPr>
          <p:cNvPr id="3" name="Cloud 2"/>
          <p:cNvSpPr/>
          <p:nvPr/>
        </p:nvSpPr>
        <p:spPr>
          <a:xfrm>
            <a:off x="3041145" y="1060196"/>
            <a:ext cx="6520866" cy="4553664"/>
          </a:xfrm>
          <a:prstGeom prst="cloud">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Explosion 1 3"/>
          <p:cNvSpPr/>
          <p:nvPr/>
        </p:nvSpPr>
        <p:spPr>
          <a:xfrm>
            <a:off x="2369127" y="4715298"/>
            <a:ext cx="526473" cy="66026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Explosion 1 55"/>
          <p:cNvSpPr/>
          <p:nvPr/>
        </p:nvSpPr>
        <p:spPr>
          <a:xfrm>
            <a:off x="2979927" y="5045431"/>
            <a:ext cx="526473" cy="66026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Explosion 1 56"/>
          <p:cNvSpPr/>
          <p:nvPr/>
        </p:nvSpPr>
        <p:spPr>
          <a:xfrm>
            <a:off x="2629869" y="3972432"/>
            <a:ext cx="526473" cy="66026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8" name="Straight Arrow Connector 57"/>
          <p:cNvCxnSpPr/>
          <p:nvPr/>
        </p:nvCxnSpPr>
        <p:spPr>
          <a:xfrm flipV="1">
            <a:off x="3546606" y="4448168"/>
            <a:ext cx="641402" cy="7708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213771" y="4079019"/>
            <a:ext cx="834687" cy="198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3030773" y="4302565"/>
            <a:ext cx="899311" cy="6511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234534" y="1014885"/>
            <a:ext cx="2848665" cy="954107"/>
          </a:xfrm>
          <a:prstGeom prst="rect">
            <a:avLst/>
          </a:prstGeom>
          <a:noFill/>
        </p:spPr>
        <p:txBody>
          <a:bodyPr wrap="none" rtlCol="0">
            <a:spAutoFit/>
          </a:bodyPr>
          <a:lstStyle/>
          <a:p>
            <a:r>
              <a:rPr lang="en-US" sz="2800" dirty="0" smtClean="0">
                <a:solidFill>
                  <a:srgbClr val="FFC000"/>
                </a:solidFill>
              </a:rPr>
              <a:t>Need strongly</a:t>
            </a:r>
          </a:p>
          <a:p>
            <a:r>
              <a:rPr lang="en-US" sz="2800" dirty="0">
                <a:solidFill>
                  <a:srgbClr val="FFC000"/>
                </a:solidFill>
              </a:rPr>
              <a:t>i</a:t>
            </a:r>
            <a:r>
              <a:rPr lang="en-US" sz="2800" dirty="0" smtClean="0">
                <a:solidFill>
                  <a:srgbClr val="FFC000"/>
                </a:solidFill>
              </a:rPr>
              <a:t>nteracting system</a:t>
            </a:r>
          </a:p>
        </p:txBody>
      </p:sp>
      <p:sp>
        <p:nvSpPr>
          <p:cNvPr id="62" name="TextBox 61"/>
          <p:cNvSpPr txBox="1"/>
          <p:nvPr/>
        </p:nvSpPr>
        <p:spPr>
          <a:xfrm>
            <a:off x="545292" y="986406"/>
            <a:ext cx="2353721" cy="954107"/>
          </a:xfrm>
          <a:prstGeom prst="rect">
            <a:avLst/>
          </a:prstGeom>
          <a:noFill/>
        </p:spPr>
        <p:txBody>
          <a:bodyPr wrap="none" rtlCol="0">
            <a:spAutoFit/>
          </a:bodyPr>
          <a:lstStyle/>
          <a:p>
            <a:r>
              <a:rPr lang="en-US" sz="2800" dirty="0" smtClean="0">
                <a:solidFill>
                  <a:srgbClr val="FFC000"/>
                </a:solidFill>
              </a:rPr>
              <a:t>Need coherent</a:t>
            </a:r>
          </a:p>
          <a:p>
            <a:r>
              <a:rPr lang="en-US" sz="2800" dirty="0" smtClean="0">
                <a:solidFill>
                  <a:srgbClr val="FFC000"/>
                </a:solidFill>
              </a:rPr>
              <a:t>control</a:t>
            </a: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2357" y="1515177"/>
            <a:ext cx="1064001" cy="1064001"/>
          </a:xfrm>
          <a:prstGeom prst="rect">
            <a:avLst/>
          </a:prstGeom>
        </p:spPr>
      </p:pic>
      <p:cxnSp>
        <p:nvCxnSpPr>
          <p:cNvPr id="64" name="Straight Arrow Connector 63"/>
          <p:cNvCxnSpPr/>
          <p:nvPr/>
        </p:nvCxnSpPr>
        <p:spPr>
          <a:xfrm>
            <a:off x="2896877" y="2158992"/>
            <a:ext cx="1273979" cy="30271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685995" y="4130983"/>
            <a:ext cx="3399777" cy="3108543"/>
          </a:xfrm>
          <a:prstGeom prst="rect">
            <a:avLst/>
          </a:prstGeom>
          <a:noFill/>
        </p:spPr>
        <p:txBody>
          <a:bodyPr wrap="none" rtlCol="0">
            <a:spAutoFit/>
          </a:bodyPr>
          <a:lstStyle/>
          <a:p>
            <a:r>
              <a:rPr lang="en-US" sz="2800" dirty="0" smtClean="0">
                <a:solidFill>
                  <a:srgbClr val="FFC000"/>
                </a:solidFill>
              </a:rPr>
              <a:t>Avoid interaction with</a:t>
            </a:r>
          </a:p>
          <a:p>
            <a:r>
              <a:rPr lang="en-US" sz="2800" dirty="0">
                <a:solidFill>
                  <a:srgbClr val="FFC000"/>
                </a:solidFill>
              </a:rPr>
              <a:t>o</a:t>
            </a:r>
            <a:r>
              <a:rPr lang="en-US" sz="2800" dirty="0" smtClean="0">
                <a:solidFill>
                  <a:srgbClr val="FFC000"/>
                </a:solidFill>
              </a:rPr>
              <a:t>utside environment!</a:t>
            </a:r>
          </a:p>
          <a:p>
            <a:endParaRPr lang="en-US" sz="2800" dirty="0">
              <a:solidFill>
                <a:srgbClr val="FFC000"/>
              </a:solidFill>
            </a:endParaRPr>
          </a:p>
          <a:p>
            <a:r>
              <a:rPr lang="en-US" sz="2800" dirty="0" smtClean="0">
                <a:solidFill>
                  <a:srgbClr val="FFC000"/>
                </a:solidFill>
              </a:rPr>
              <a:t>Can’t perform an </a:t>
            </a:r>
          </a:p>
          <a:p>
            <a:r>
              <a:rPr lang="en-US" sz="2800" dirty="0" smtClean="0">
                <a:solidFill>
                  <a:srgbClr val="FFC000"/>
                </a:solidFill>
              </a:rPr>
              <a:t>arbitrary size unitary!</a:t>
            </a:r>
          </a:p>
          <a:p>
            <a:r>
              <a:rPr lang="en-US" sz="2800" dirty="0" smtClean="0">
                <a:solidFill>
                  <a:srgbClr val="FFC000"/>
                </a:solidFill>
              </a:rPr>
              <a:t>(coming in Part II)</a:t>
            </a:r>
          </a:p>
          <a:p>
            <a:endParaRPr lang="en-US" sz="2800" dirty="0" smtClean="0">
              <a:solidFill>
                <a:srgbClr val="FFC000"/>
              </a:solidFill>
            </a:endParaRPr>
          </a:p>
        </p:txBody>
      </p:sp>
      <p:sp>
        <p:nvSpPr>
          <p:cNvPr id="42" name="TextBox 41"/>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custDataLst>
      <p:tags r:id="rId1"/>
    </p:custDataLst>
    <p:extLst>
      <p:ext uri="{BB962C8B-B14F-4D97-AF65-F5344CB8AC3E}">
        <p14:creationId xmlns:p14="http://schemas.microsoft.com/office/powerpoint/2010/main" val="325088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 grpId="0" animBg="1"/>
      <p:bldP spid="56" grpId="0" animBg="1"/>
      <p:bldP spid="57" grpId="0" animBg="1"/>
      <p:bldP spid="61" grpId="0"/>
      <p:bldP spid="62"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111018"/>
            <a:ext cx="11655840" cy="899537"/>
          </a:xfrm>
        </p:spPr>
        <p:txBody>
          <a:bodyPr/>
          <a:lstStyle/>
          <a:p>
            <a:r>
              <a:rPr lang="en-US" dirty="0" smtClean="0">
                <a:solidFill>
                  <a:schemeClr val="bg1"/>
                </a:solidFill>
              </a:rPr>
              <a:t>Requirements for quantum </a:t>
            </a:r>
            <a:r>
              <a:rPr lang="en-US" dirty="0">
                <a:solidFill>
                  <a:schemeClr val="bg1"/>
                </a:solidFill>
              </a:rPr>
              <a:t>c</a:t>
            </a:r>
            <a:r>
              <a:rPr lang="en-US" dirty="0" smtClean="0">
                <a:solidFill>
                  <a:schemeClr val="bg1"/>
                </a:solidFill>
              </a:rPr>
              <a:t>omputation </a:t>
            </a:r>
            <a:endParaRPr lang="en-US" dirty="0">
              <a:solidFill>
                <a:schemeClr val="bg1"/>
              </a:solidFill>
            </a:endParaRPr>
          </a:p>
        </p:txBody>
      </p:sp>
      <p:sp>
        <p:nvSpPr>
          <p:cNvPr id="18" name="Content Placeholder 2"/>
          <p:cNvSpPr txBox="1">
            <a:spLocks/>
          </p:cNvSpPr>
          <p:nvPr/>
        </p:nvSpPr>
        <p:spPr>
          <a:xfrm>
            <a:off x="392100" y="1001129"/>
            <a:ext cx="11409496" cy="545066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137" b="1" dirty="0" smtClean="0">
                <a:solidFill>
                  <a:prstClr val="white"/>
                </a:solidFill>
                <a:latin typeface="Calibri" panose="020F0502020204030204"/>
              </a:rPr>
              <a:t>Quantum algorithms:</a:t>
            </a:r>
            <a:endParaRPr lang="en-US" sz="3137" dirty="0">
              <a:solidFill>
                <a:prstClr val="white"/>
              </a:solidFill>
            </a:endParaRPr>
          </a:p>
          <a:p>
            <a:pPr marL="0" indent="0">
              <a:buFont typeface="Arial" pitchFamily="34" charset="0"/>
              <a:buNone/>
              <a:defRPr/>
            </a:pPr>
            <a:r>
              <a:rPr lang="en-US" sz="3137" dirty="0">
                <a:solidFill>
                  <a:prstClr val="white"/>
                </a:solidFill>
              </a:rPr>
              <a:t>Design real-world </a:t>
            </a:r>
            <a:r>
              <a:rPr lang="en-US" sz="3137" dirty="0">
                <a:solidFill>
                  <a:srgbClr val="FFC000"/>
                </a:solidFill>
              </a:rPr>
              <a:t>quantum algorithms </a:t>
            </a:r>
            <a:r>
              <a:rPr lang="en-US" sz="3137" dirty="0">
                <a:solidFill>
                  <a:prstClr val="white"/>
                </a:solidFill>
              </a:rPr>
              <a:t>for small-, medium- and large-scale quantum computers</a:t>
            </a:r>
          </a:p>
          <a:p>
            <a:pPr marL="0" indent="0">
              <a:buFont typeface="Arial" pitchFamily="34" charset="0"/>
              <a:buNone/>
              <a:defRPr/>
            </a:pPr>
            <a:endParaRPr lang="en-US" sz="3137" b="1" dirty="0" smtClean="0">
              <a:solidFill>
                <a:prstClr val="white"/>
              </a:solidFill>
              <a:latin typeface="Calibri" panose="020F0502020204030204"/>
            </a:endParaRPr>
          </a:p>
          <a:p>
            <a:pPr marL="0" indent="0">
              <a:buFont typeface="Arial" pitchFamily="34" charset="0"/>
              <a:buNone/>
              <a:defRPr/>
            </a:pPr>
            <a:r>
              <a:rPr lang="en-US" sz="3137" b="1" dirty="0" smtClean="0">
                <a:solidFill>
                  <a:prstClr val="white"/>
                </a:solidFill>
                <a:latin typeface="Calibri" panose="020F0502020204030204"/>
              </a:rPr>
              <a:t>Quantum hardware architecture</a:t>
            </a:r>
            <a:r>
              <a:rPr lang="en-US" sz="3137" b="1" dirty="0">
                <a:solidFill>
                  <a:prstClr val="white"/>
                </a:solidFill>
                <a:latin typeface="Calibri" panose="020F0502020204030204"/>
              </a:rPr>
              <a:t>:</a:t>
            </a:r>
          </a:p>
          <a:p>
            <a:pPr marL="0" indent="0">
              <a:buFont typeface="Arial" pitchFamily="34" charset="0"/>
              <a:buNone/>
              <a:defRPr/>
            </a:pPr>
            <a:r>
              <a:rPr lang="en-US" sz="3137" dirty="0">
                <a:solidFill>
                  <a:prstClr val="white"/>
                </a:solidFill>
              </a:rPr>
              <a:t>Architect a scalable, fault-tolerant, and </a:t>
            </a:r>
            <a:r>
              <a:rPr lang="en-US" sz="3137" dirty="0">
                <a:solidFill>
                  <a:srgbClr val="FFC000"/>
                </a:solidFill>
              </a:rPr>
              <a:t>fully programmable quantum </a:t>
            </a:r>
            <a:r>
              <a:rPr lang="en-US" sz="3137" dirty="0" smtClean="0">
                <a:solidFill>
                  <a:srgbClr val="FFC000"/>
                </a:solidFill>
              </a:rPr>
              <a:t>computer</a:t>
            </a:r>
            <a:endParaRPr lang="en-US" sz="784" b="1" dirty="0">
              <a:solidFill>
                <a:prstClr val="white"/>
              </a:solidFill>
              <a:latin typeface="Calibri" panose="020F0502020204030204"/>
            </a:endParaRPr>
          </a:p>
          <a:p>
            <a:pPr marL="0" indent="0">
              <a:buFont typeface="Arial" pitchFamily="34" charset="0"/>
              <a:buNone/>
              <a:defRPr/>
            </a:pPr>
            <a:endParaRPr lang="en-US" sz="3137" b="1" dirty="0" smtClean="0">
              <a:solidFill>
                <a:prstClr val="white"/>
              </a:solidFill>
              <a:latin typeface="Calibri" panose="020F0502020204030204"/>
            </a:endParaRPr>
          </a:p>
          <a:p>
            <a:pPr marL="0" indent="0">
              <a:buFont typeface="Arial" pitchFamily="34" charset="0"/>
              <a:buNone/>
              <a:defRPr/>
            </a:pPr>
            <a:r>
              <a:rPr lang="en-US" sz="3137" b="1" dirty="0" smtClean="0">
                <a:solidFill>
                  <a:prstClr val="white"/>
                </a:solidFill>
                <a:latin typeface="Calibri" panose="020F0502020204030204"/>
              </a:rPr>
              <a:t>Quantum software architecture:</a:t>
            </a:r>
            <a:endParaRPr lang="en-US" sz="3137" b="1" dirty="0">
              <a:solidFill>
                <a:prstClr val="white"/>
              </a:solidFill>
              <a:latin typeface="Calibri" panose="020F0502020204030204"/>
            </a:endParaRPr>
          </a:p>
          <a:p>
            <a:pPr marL="0" indent="0">
              <a:buFont typeface="Arial" pitchFamily="34" charset="0"/>
              <a:buNone/>
              <a:defRPr/>
            </a:pPr>
            <a:r>
              <a:rPr lang="en-US" sz="3137" dirty="0" smtClean="0">
                <a:solidFill>
                  <a:prstClr val="white"/>
                </a:solidFill>
              </a:rPr>
              <a:t>Program and </a:t>
            </a:r>
            <a:r>
              <a:rPr lang="en-US" sz="3137" dirty="0" smtClean="0">
                <a:solidFill>
                  <a:srgbClr val="FFC000"/>
                </a:solidFill>
              </a:rPr>
              <a:t>compile </a:t>
            </a:r>
            <a:r>
              <a:rPr lang="en-US" sz="3137" dirty="0">
                <a:solidFill>
                  <a:srgbClr val="FFC000"/>
                </a:solidFill>
              </a:rPr>
              <a:t>complex algorithms </a:t>
            </a:r>
            <a:r>
              <a:rPr lang="en-US" sz="3137" dirty="0" smtClean="0">
                <a:solidFill>
                  <a:prstClr val="white"/>
                </a:solidFill>
              </a:rPr>
              <a:t>into optimized, target-dependent (quantum and classical) instructions</a:t>
            </a:r>
            <a:endParaRPr lang="en-US" sz="3137" b="1" dirty="0" smtClean="0">
              <a:solidFill>
                <a:prstClr val="white"/>
              </a:solidFill>
              <a:latin typeface="Calibri" panose="020F0502020204030204"/>
            </a:endParaRPr>
          </a:p>
          <a:p>
            <a:pPr marL="0" indent="0">
              <a:buFont typeface="Arial" pitchFamily="34" charset="0"/>
              <a:buNone/>
              <a:defRPr/>
            </a:pPr>
            <a:endParaRPr lang="en-US" sz="3137" b="1" dirty="0">
              <a:solidFill>
                <a:prstClr val="white"/>
              </a:solidFill>
              <a:latin typeface="Calibri" panose="020F0502020204030204"/>
            </a:endParaRPr>
          </a:p>
          <a:p>
            <a:pPr marL="0" indent="0">
              <a:buFont typeface="Arial" pitchFamily="34" charset="0"/>
              <a:buNone/>
              <a:defRPr/>
            </a:pPr>
            <a:endParaRPr lang="en-US" sz="3137" dirty="0">
              <a:solidFill>
                <a:prstClr val="white"/>
              </a:solidFill>
            </a:endParaRPr>
          </a:p>
          <a:p>
            <a:pPr marL="0" indent="0">
              <a:buFont typeface="Arial" pitchFamily="34" charset="0"/>
              <a:buNone/>
              <a:defRPr/>
            </a:pPr>
            <a:endParaRPr lang="en-US" sz="784" dirty="0">
              <a:solidFill>
                <a:prstClr val="black"/>
              </a:solidFill>
            </a:endParaRPr>
          </a:p>
          <a:p>
            <a:pPr marL="0" indent="0">
              <a:buFont typeface="Arial" pitchFamily="34" charset="0"/>
              <a:buNone/>
              <a:defRPr/>
            </a:pPr>
            <a:endParaRPr lang="en-US" sz="784" b="1" dirty="0">
              <a:solidFill>
                <a:prstClr val="black"/>
              </a:solidFill>
              <a:latin typeface="Calibri" panose="020F0502020204030204"/>
            </a:endParaRPr>
          </a:p>
          <a:p>
            <a:pPr marL="0" indent="0">
              <a:buFont typeface="Arial" pitchFamily="34" charset="0"/>
              <a:buNone/>
              <a:defRPr/>
            </a:pPr>
            <a:endParaRPr lang="en-US" sz="784" b="1" dirty="0">
              <a:solidFill>
                <a:prstClr val="black"/>
              </a:solidFill>
              <a:latin typeface="Calibri" panose="020F0502020204030204"/>
            </a:endParaRPr>
          </a:p>
        </p:txBody>
      </p:sp>
      <p:sp>
        <p:nvSpPr>
          <p:cNvPr id="5" name="TextBox 4"/>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24704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63500"/>
            <a:ext cx="8229600" cy="990600"/>
          </a:xfrm>
        </p:spPr>
        <p:txBody>
          <a:bodyPr/>
          <a:lstStyle/>
          <a:p>
            <a:pPr algn="ctr"/>
            <a:r>
              <a:rPr lang="en-US" dirty="0" smtClean="0">
                <a:solidFill>
                  <a:schemeClr val="bg1"/>
                </a:solidFill>
              </a:rPr>
              <a:t>Classical Error Correction</a:t>
            </a:r>
            <a:endParaRPr lang="en-US" dirty="0">
              <a:solidFill>
                <a:schemeClr val="bg1"/>
              </a:solidFill>
            </a:endParaRPr>
          </a:p>
        </p:txBody>
      </p:sp>
      <p:sp>
        <p:nvSpPr>
          <p:cNvPr id="41" name="TextBox 40"/>
          <p:cNvSpPr txBox="1"/>
          <p:nvPr/>
        </p:nvSpPr>
        <p:spPr>
          <a:xfrm>
            <a:off x="7378945" y="1616480"/>
            <a:ext cx="3521605" cy="954107"/>
          </a:xfrm>
          <a:prstGeom prst="rect">
            <a:avLst/>
          </a:prstGeom>
          <a:noFill/>
        </p:spPr>
        <p:txBody>
          <a:bodyPr wrap="none" rtlCol="0">
            <a:spAutoFit/>
          </a:bodyPr>
          <a:lstStyle/>
          <a:p>
            <a:pPr algn="ctr" defTabSz="457200"/>
            <a:r>
              <a:rPr lang="en-US" sz="2800" dirty="0">
                <a:solidFill>
                  <a:prstClr val="white"/>
                </a:solidFill>
              </a:rPr>
              <a:t>Probability </a:t>
            </a:r>
            <a:r>
              <a:rPr lang="en-US" sz="2800" i="1" dirty="0">
                <a:solidFill>
                  <a:prstClr val="white"/>
                </a:solidFill>
              </a:rPr>
              <a:t>p</a:t>
            </a:r>
            <a:r>
              <a:rPr lang="en-US" sz="2800" dirty="0">
                <a:solidFill>
                  <a:prstClr val="white"/>
                </a:solidFill>
              </a:rPr>
              <a:t> of having </a:t>
            </a:r>
          </a:p>
          <a:p>
            <a:pPr algn="ctr" defTabSz="457200"/>
            <a:r>
              <a:rPr lang="en-US" sz="2800" dirty="0">
                <a:solidFill>
                  <a:prstClr val="white"/>
                </a:solidFill>
              </a:rPr>
              <a:t>a bit flipped</a:t>
            </a:r>
          </a:p>
        </p:txBody>
      </p:sp>
      <p:grpSp>
        <p:nvGrpSpPr>
          <p:cNvPr id="3" name="Group 2"/>
          <p:cNvGrpSpPr/>
          <p:nvPr/>
        </p:nvGrpSpPr>
        <p:grpSpPr>
          <a:xfrm>
            <a:off x="1808629" y="2913336"/>
            <a:ext cx="8033225" cy="1271679"/>
            <a:chOff x="839383" y="3314481"/>
            <a:chExt cx="8033225" cy="1271679"/>
          </a:xfrm>
        </p:grpSpPr>
        <p:grpSp>
          <p:nvGrpSpPr>
            <p:cNvPr id="4" name="Group 8"/>
            <p:cNvGrpSpPr/>
            <p:nvPr/>
          </p:nvGrpSpPr>
          <p:grpSpPr>
            <a:xfrm>
              <a:off x="3880795" y="3755163"/>
              <a:ext cx="1220206" cy="830997"/>
              <a:chOff x="3517646" y="2130720"/>
              <a:chExt cx="1220206" cy="830997"/>
            </a:xfrm>
          </p:grpSpPr>
          <p:sp>
            <p:nvSpPr>
              <p:cNvPr id="5" name="TextBox 4"/>
              <p:cNvSpPr txBox="1"/>
              <p:nvPr/>
            </p:nvSpPr>
            <p:spPr>
              <a:xfrm>
                <a:off x="3517646" y="2130720"/>
                <a:ext cx="1220206" cy="830997"/>
              </a:xfrm>
              <a:prstGeom prst="rect">
                <a:avLst/>
              </a:prstGeom>
              <a:noFill/>
            </p:spPr>
            <p:txBody>
              <a:bodyPr wrap="none" rtlCol="0">
                <a:spAutoFit/>
              </a:bodyPr>
              <a:lstStyle/>
              <a:p>
                <a:pPr defTabSz="457200"/>
                <a:r>
                  <a:rPr lang="en-US" sz="2400" dirty="0">
                    <a:solidFill>
                      <a:prstClr val="white"/>
                    </a:solidFill>
                  </a:rPr>
                  <a:t>0      000</a:t>
                </a:r>
              </a:p>
              <a:p>
                <a:pPr defTabSz="457200"/>
                <a:r>
                  <a:rPr lang="en-US" sz="2400" dirty="0">
                    <a:solidFill>
                      <a:prstClr val="white"/>
                    </a:solidFill>
                  </a:rPr>
                  <a:t>1      111</a:t>
                </a:r>
              </a:p>
            </p:txBody>
          </p:sp>
          <p:cxnSp>
            <p:nvCxnSpPr>
              <p:cNvPr id="6" name="Straight Arrow Connector 5"/>
              <p:cNvCxnSpPr/>
              <p:nvPr/>
            </p:nvCxnSpPr>
            <p:spPr>
              <a:xfrm>
                <a:off x="3899402" y="2366023"/>
                <a:ext cx="289274" cy="0"/>
              </a:xfrm>
              <a:prstGeom prst="straightConnector1">
                <a:avLst/>
              </a:prstGeom>
              <a:ln w="1905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899402" y="2744029"/>
                <a:ext cx="289274" cy="0"/>
              </a:xfrm>
              <a:prstGeom prst="straightConnector1">
                <a:avLst/>
              </a:prstGeom>
              <a:ln w="1905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49" name="TextBox 48"/>
            <p:cNvSpPr txBox="1"/>
            <p:nvPr/>
          </p:nvSpPr>
          <p:spPr>
            <a:xfrm>
              <a:off x="839383" y="3314481"/>
              <a:ext cx="8033225" cy="523220"/>
            </a:xfrm>
            <a:prstGeom prst="rect">
              <a:avLst/>
            </a:prstGeom>
            <a:noFill/>
          </p:spPr>
          <p:txBody>
            <a:bodyPr wrap="none" rtlCol="0">
              <a:spAutoFit/>
            </a:bodyPr>
            <a:lstStyle/>
            <a:p>
              <a:pPr defTabSz="457200"/>
              <a:r>
                <a:rPr lang="en-US" sz="2800" b="1" dirty="0">
                  <a:solidFill>
                    <a:prstClr val="white"/>
                  </a:solidFill>
                </a:rPr>
                <a:t>Repetition code</a:t>
              </a:r>
              <a:r>
                <a:rPr lang="en-US" sz="2800" dirty="0">
                  <a:solidFill>
                    <a:prstClr val="white"/>
                  </a:solidFill>
                </a:rPr>
                <a:t>: redundantly encode, majority voting</a:t>
              </a:r>
            </a:p>
          </p:txBody>
        </p:sp>
      </p:grpSp>
      <p:sp>
        <p:nvSpPr>
          <p:cNvPr id="50" name="TextBox 49"/>
          <p:cNvSpPr txBox="1"/>
          <p:nvPr/>
        </p:nvSpPr>
        <p:spPr>
          <a:xfrm>
            <a:off x="2638540" y="4256358"/>
            <a:ext cx="5925598" cy="523220"/>
          </a:xfrm>
          <a:prstGeom prst="rect">
            <a:avLst/>
          </a:prstGeom>
          <a:noFill/>
        </p:spPr>
        <p:txBody>
          <a:bodyPr wrap="none" rtlCol="0">
            <a:spAutoFit/>
          </a:bodyPr>
          <a:lstStyle/>
          <a:p>
            <a:pPr algn="ctr" defTabSz="457200"/>
            <a:r>
              <a:rPr lang="en-US" sz="2800" dirty="0">
                <a:solidFill>
                  <a:prstClr val="white"/>
                </a:solidFill>
              </a:rPr>
              <a:t>Reduces classical error rate to 3</a:t>
            </a:r>
            <a:r>
              <a:rPr lang="en-US" sz="2800" i="1" dirty="0">
                <a:solidFill>
                  <a:prstClr val="white"/>
                </a:solidFill>
              </a:rPr>
              <a:t>p</a:t>
            </a:r>
            <a:r>
              <a:rPr lang="en-US" sz="2800" baseline="30000" dirty="0">
                <a:solidFill>
                  <a:prstClr val="white"/>
                </a:solidFill>
              </a:rPr>
              <a:t>2</a:t>
            </a:r>
            <a:r>
              <a:rPr lang="en-US" sz="2800" dirty="0">
                <a:solidFill>
                  <a:prstClr val="white"/>
                </a:solidFill>
              </a:rPr>
              <a:t> – 2</a:t>
            </a:r>
            <a:r>
              <a:rPr lang="en-US" sz="2800" i="1" dirty="0">
                <a:solidFill>
                  <a:prstClr val="white"/>
                </a:solidFill>
              </a:rPr>
              <a:t>p</a:t>
            </a:r>
            <a:r>
              <a:rPr lang="en-US" sz="2800" baseline="30000" dirty="0">
                <a:solidFill>
                  <a:prstClr val="white"/>
                </a:solidFill>
              </a:rPr>
              <a:t>3</a:t>
            </a:r>
          </a:p>
        </p:txBody>
      </p:sp>
      <p:grpSp>
        <p:nvGrpSpPr>
          <p:cNvPr id="7" name="Group 58"/>
          <p:cNvGrpSpPr/>
          <p:nvPr/>
        </p:nvGrpSpPr>
        <p:grpSpPr>
          <a:xfrm>
            <a:off x="3529360" y="1231900"/>
            <a:ext cx="2827848" cy="1610100"/>
            <a:chOff x="3168459" y="1633045"/>
            <a:chExt cx="2827848" cy="1610100"/>
          </a:xfrm>
        </p:grpSpPr>
        <p:grpSp>
          <p:nvGrpSpPr>
            <p:cNvPr id="9" name="Group 50"/>
            <p:cNvGrpSpPr/>
            <p:nvPr/>
          </p:nvGrpSpPr>
          <p:grpSpPr>
            <a:xfrm>
              <a:off x="3663980" y="1633045"/>
              <a:ext cx="1800361" cy="1610100"/>
              <a:chOff x="2926411" y="1633045"/>
              <a:chExt cx="1800361" cy="1610100"/>
            </a:xfrm>
          </p:grpSpPr>
          <p:sp>
            <p:nvSpPr>
              <p:cNvPr id="35" name="TextBox 34"/>
              <p:cNvSpPr txBox="1"/>
              <p:nvPr/>
            </p:nvSpPr>
            <p:spPr>
              <a:xfrm>
                <a:off x="3584496" y="1633045"/>
                <a:ext cx="490840" cy="369332"/>
              </a:xfrm>
              <a:prstGeom prst="rect">
                <a:avLst/>
              </a:prstGeom>
              <a:noFill/>
            </p:spPr>
            <p:txBody>
              <a:bodyPr wrap="none" rtlCol="0">
                <a:spAutoFit/>
              </a:bodyPr>
              <a:lstStyle/>
              <a:p>
                <a:pPr defTabSz="457200"/>
                <a:r>
                  <a:rPr lang="en-US" dirty="0">
                    <a:solidFill>
                      <a:prstClr val="white"/>
                    </a:solidFill>
                  </a:rPr>
                  <a:t>1-</a:t>
                </a:r>
                <a:r>
                  <a:rPr lang="en-US" i="1" dirty="0">
                    <a:solidFill>
                      <a:prstClr val="white"/>
                    </a:solidFill>
                  </a:rPr>
                  <a:t>p</a:t>
                </a:r>
              </a:p>
            </p:txBody>
          </p:sp>
          <p:grpSp>
            <p:nvGrpSpPr>
              <p:cNvPr id="10" name="Group 45"/>
              <p:cNvGrpSpPr/>
              <p:nvPr/>
            </p:nvGrpSpPr>
            <p:grpSpPr>
              <a:xfrm>
                <a:off x="2926411" y="1754832"/>
                <a:ext cx="1800361" cy="1488313"/>
                <a:chOff x="2926411" y="1754832"/>
                <a:chExt cx="1800361" cy="1488313"/>
              </a:xfrm>
            </p:grpSpPr>
            <p:sp>
              <p:nvSpPr>
                <p:cNvPr id="13" name="TextBox 12"/>
                <p:cNvSpPr txBox="1"/>
                <p:nvPr/>
              </p:nvSpPr>
              <p:spPr>
                <a:xfrm>
                  <a:off x="2926411" y="1754832"/>
                  <a:ext cx="340158" cy="461665"/>
                </a:xfrm>
                <a:prstGeom prst="rect">
                  <a:avLst/>
                </a:prstGeom>
                <a:noFill/>
              </p:spPr>
              <p:txBody>
                <a:bodyPr wrap="none" rtlCol="0">
                  <a:spAutoFit/>
                </a:bodyPr>
                <a:lstStyle/>
                <a:p>
                  <a:pPr defTabSz="457200"/>
                  <a:r>
                    <a:rPr lang="en-US" sz="2400" dirty="0">
                      <a:solidFill>
                        <a:prstClr val="white"/>
                      </a:solidFill>
                    </a:rPr>
                    <a:t>0</a:t>
                  </a:r>
                </a:p>
              </p:txBody>
            </p:sp>
            <p:sp>
              <p:nvSpPr>
                <p:cNvPr id="14" name="TextBox 13"/>
                <p:cNvSpPr txBox="1"/>
                <p:nvPr/>
              </p:nvSpPr>
              <p:spPr>
                <a:xfrm>
                  <a:off x="2926411" y="2637314"/>
                  <a:ext cx="340158" cy="461665"/>
                </a:xfrm>
                <a:prstGeom prst="rect">
                  <a:avLst/>
                </a:prstGeom>
                <a:noFill/>
              </p:spPr>
              <p:txBody>
                <a:bodyPr wrap="none" rtlCol="0">
                  <a:spAutoFit/>
                </a:bodyPr>
                <a:lstStyle/>
                <a:p>
                  <a:pPr defTabSz="457200"/>
                  <a:r>
                    <a:rPr lang="en-US" sz="2400" dirty="0">
                      <a:solidFill>
                        <a:prstClr val="white"/>
                      </a:solidFill>
                    </a:rPr>
                    <a:t>1</a:t>
                  </a:r>
                </a:p>
              </p:txBody>
            </p:sp>
            <p:cxnSp>
              <p:nvCxnSpPr>
                <p:cNvPr id="16" name="Straight Arrow Connector 15"/>
                <p:cNvCxnSpPr>
                  <a:stCxn id="13" idx="3"/>
                  <a:endCxn id="19" idx="1"/>
                </p:cNvCxnSpPr>
                <p:nvPr/>
              </p:nvCxnSpPr>
              <p:spPr>
                <a:xfrm>
                  <a:off x="3266569" y="1985665"/>
                  <a:ext cx="1120045"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386614" y="2637314"/>
                  <a:ext cx="340158" cy="461665"/>
                </a:xfrm>
                <a:prstGeom prst="rect">
                  <a:avLst/>
                </a:prstGeom>
                <a:noFill/>
              </p:spPr>
              <p:txBody>
                <a:bodyPr wrap="none" rtlCol="0">
                  <a:spAutoFit/>
                </a:bodyPr>
                <a:lstStyle/>
                <a:p>
                  <a:pPr defTabSz="457200"/>
                  <a:r>
                    <a:rPr lang="en-US" sz="2400" dirty="0">
                      <a:solidFill>
                        <a:prstClr val="white"/>
                      </a:solidFill>
                    </a:rPr>
                    <a:t>1</a:t>
                  </a:r>
                </a:p>
              </p:txBody>
            </p:sp>
            <p:sp>
              <p:nvSpPr>
                <p:cNvPr id="19" name="TextBox 18"/>
                <p:cNvSpPr txBox="1"/>
                <p:nvPr/>
              </p:nvSpPr>
              <p:spPr>
                <a:xfrm>
                  <a:off x="4386614" y="1754832"/>
                  <a:ext cx="340158" cy="461665"/>
                </a:xfrm>
                <a:prstGeom prst="rect">
                  <a:avLst/>
                </a:prstGeom>
                <a:noFill/>
              </p:spPr>
              <p:txBody>
                <a:bodyPr wrap="none" rtlCol="0">
                  <a:spAutoFit/>
                </a:bodyPr>
                <a:lstStyle/>
                <a:p>
                  <a:pPr defTabSz="457200"/>
                  <a:r>
                    <a:rPr lang="en-US" sz="2400" dirty="0">
                      <a:solidFill>
                        <a:prstClr val="white"/>
                      </a:solidFill>
                    </a:rPr>
                    <a:t>0</a:t>
                  </a:r>
                </a:p>
              </p:txBody>
            </p:sp>
            <p:cxnSp>
              <p:nvCxnSpPr>
                <p:cNvPr id="22" name="Straight Arrow Connector 21"/>
                <p:cNvCxnSpPr/>
                <p:nvPr/>
              </p:nvCxnSpPr>
              <p:spPr>
                <a:xfrm>
                  <a:off x="3282248" y="2097299"/>
                  <a:ext cx="1104366" cy="651750"/>
                </a:xfrm>
                <a:prstGeom prst="straightConnector1">
                  <a:avLst/>
                </a:prstGeom>
                <a:ln w="127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4" idx="3"/>
                  <a:endCxn id="18" idx="1"/>
                </p:cNvCxnSpPr>
                <p:nvPr/>
              </p:nvCxnSpPr>
              <p:spPr>
                <a:xfrm>
                  <a:off x="3266569" y="2868147"/>
                  <a:ext cx="1120045"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282248" y="2097299"/>
                  <a:ext cx="1104366" cy="646331"/>
                </a:xfrm>
                <a:prstGeom prst="straightConnector1">
                  <a:avLst/>
                </a:prstGeom>
                <a:ln w="127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592843" y="2873813"/>
                  <a:ext cx="490840" cy="369332"/>
                </a:xfrm>
                <a:prstGeom prst="rect">
                  <a:avLst/>
                </a:prstGeom>
                <a:noFill/>
              </p:spPr>
              <p:txBody>
                <a:bodyPr wrap="none" rtlCol="0">
                  <a:spAutoFit/>
                </a:bodyPr>
                <a:lstStyle/>
                <a:p>
                  <a:pPr defTabSz="457200"/>
                  <a:r>
                    <a:rPr lang="en-US" dirty="0">
                      <a:solidFill>
                        <a:prstClr val="white"/>
                      </a:solidFill>
                    </a:rPr>
                    <a:t>1-</a:t>
                  </a:r>
                  <a:r>
                    <a:rPr lang="en-US" i="1" dirty="0">
                      <a:solidFill>
                        <a:prstClr val="white"/>
                      </a:solidFill>
                    </a:rPr>
                    <a:t>p</a:t>
                  </a:r>
                </a:p>
              </p:txBody>
            </p:sp>
            <p:sp>
              <p:nvSpPr>
                <p:cNvPr id="37" name="TextBox 36"/>
                <p:cNvSpPr txBox="1"/>
                <p:nvPr/>
              </p:nvSpPr>
              <p:spPr>
                <a:xfrm rot="2085252">
                  <a:off x="3471762" y="2097299"/>
                  <a:ext cx="184666" cy="369332"/>
                </a:xfrm>
                <a:prstGeom prst="rect">
                  <a:avLst/>
                </a:prstGeom>
                <a:noFill/>
              </p:spPr>
              <p:txBody>
                <a:bodyPr wrap="none" rtlCol="0">
                  <a:spAutoFit/>
                </a:bodyPr>
                <a:lstStyle/>
                <a:p>
                  <a:pPr defTabSz="457200"/>
                  <a:endParaRPr lang="en-US" dirty="0">
                    <a:solidFill>
                      <a:prstClr val="white"/>
                    </a:solidFill>
                  </a:endParaRPr>
                </a:p>
              </p:txBody>
            </p:sp>
            <p:sp>
              <p:nvSpPr>
                <p:cNvPr id="39" name="TextBox 38"/>
                <p:cNvSpPr txBox="1"/>
                <p:nvPr/>
              </p:nvSpPr>
              <p:spPr>
                <a:xfrm>
                  <a:off x="3689475" y="2027471"/>
                  <a:ext cx="303288" cy="369332"/>
                </a:xfrm>
                <a:prstGeom prst="rect">
                  <a:avLst/>
                </a:prstGeom>
                <a:noFill/>
              </p:spPr>
              <p:txBody>
                <a:bodyPr wrap="none" rtlCol="0">
                  <a:spAutoFit/>
                </a:bodyPr>
                <a:lstStyle/>
                <a:p>
                  <a:pPr defTabSz="457200"/>
                  <a:r>
                    <a:rPr lang="en-US" i="1" dirty="0">
                      <a:solidFill>
                        <a:prstClr val="white"/>
                      </a:solidFill>
                    </a:rPr>
                    <a:t>p</a:t>
                  </a:r>
                </a:p>
              </p:txBody>
            </p:sp>
            <p:sp>
              <p:nvSpPr>
                <p:cNvPr id="40" name="TextBox 39"/>
                <p:cNvSpPr txBox="1"/>
                <p:nvPr/>
              </p:nvSpPr>
              <p:spPr>
                <a:xfrm>
                  <a:off x="3689475" y="2387087"/>
                  <a:ext cx="303288" cy="369332"/>
                </a:xfrm>
                <a:prstGeom prst="rect">
                  <a:avLst/>
                </a:prstGeom>
                <a:noFill/>
              </p:spPr>
              <p:txBody>
                <a:bodyPr wrap="none" rtlCol="0">
                  <a:spAutoFit/>
                </a:bodyPr>
                <a:lstStyle/>
                <a:p>
                  <a:pPr defTabSz="457200"/>
                  <a:r>
                    <a:rPr lang="en-US" i="1" dirty="0">
                      <a:solidFill>
                        <a:prstClr val="white"/>
                      </a:solidFill>
                    </a:rPr>
                    <a:t>p</a:t>
                  </a:r>
                </a:p>
              </p:txBody>
            </p:sp>
          </p:grpSp>
        </p:grpSp>
        <p:sp>
          <p:nvSpPr>
            <p:cNvPr id="52" name="TextBox 51"/>
            <p:cNvSpPr txBox="1"/>
            <p:nvPr/>
          </p:nvSpPr>
          <p:spPr>
            <a:xfrm rot="16200000">
              <a:off x="3051856" y="2254823"/>
              <a:ext cx="602537" cy="369332"/>
            </a:xfrm>
            <a:prstGeom prst="rect">
              <a:avLst/>
            </a:prstGeom>
            <a:noFill/>
          </p:spPr>
          <p:txBody>
            <a:bodyPr wrap="none" rtlCol="0">
              <a:spAutoFit/>
            </a:bodyPr>
            <a:lstStyle/>
            <a:p>
              <a:pPr defTabSz="457200"/>
              <a:r>
                <a:rPr lang="en-US" dirty="0">
                  <a:solidFill>
                    <a:prstClr val="white"/>
                  </a:solidFill>
                </a:rPr>
                <a:t>Sent</a:t>
              </a:r>
            </a:p>
          </p:txBody>
        </p:sp>
        <p:sp>
          <p:nvSpPr>
            <p:cNvPr id="53" name="TextBox 52"/>
            <p:cNvSpPr txBox="1"/>
            <p:nvPr/>
          </p:nvSpPr>
          <p:spPr>
            <a:xfrm rot="5400000">
              <a:off x="5298455" y="2244151"/>
              <a:ext cx="1026371" cy="369332"/>
            </a:xfrm>
            <a:prstGeom prst="rect">
              <a:avLst/>
            </a:prstGeom>
            <a:noFill/>
          </p:spPr>
          <p:txBody>
            <a:bodyPr wrap="none" rtlCol="0">
              <a:spAutoFit/>
            </a:bodyPr>
            <a:lstStyle/>
            <a:p>
              <a:pPr defTabSz="457200"/>
              <a:r>
                <a:rPr lang="en-US" dirty="0">
                  <a:solidFill>
                    <a:prstClr val="white"/>
                  </a:solidFill>
                </a:rPr>
                <a:t>Received</a:t>
              </a:r>
            </a:p>
          </p:txBody>
        </p:sp>
      </p:grpSp>
      <p:sp>
        <p:nvSpPr>
          <p:cNvPr id="56" name="Content Placeholder 2"/>
          <p:cNvSpPr>
            <a:spLocks noGrp="1"/>
          </p:cNvSpPr>
          <p:nvPr>
            <p:ph idx="1"/>
          </p:nvPr>
        </p:nvSpPr>
        <p:spPr>
          <a:xfrm>
            <a:off x="573634" y="5293717"/>
            <a:ext cx="5911450" cy="1152128"/>
          </a:xfrm>
        </p:spPr>
        <p:txBody>
          <a:bodyPr>
            <a:noAutofit/>
          </a:bodyPr>
          <a:lstStyle/>
          <a:p>
            <a:pPr lvl="1"/>
            <a:r>
              <a:rPr lang="en-US" dirty="0" smtClean="0">
                <a:solidFill>
                  <a:schemeClr val="bg1"/>
                </a:solidFill>
              </a:rPr>
              <a:t>“No cloning” theorem</a:t>
            </a:r>
          </a:p>
          <a:p>
            <a:pPr lvl="1"/>
            <a:r>
              <a:rPr lang="en-US" dirty="0" smtClean="0">
                <a:solidFill>
                  <a:schemeClr val="bg1"/>
                </a:solidFill>
              </a:rPr>
              <a:t>Errors seem to be continuous</a:t>
            </a:r>
          </a:p>
          <a:p>
            <a:pPr lvl="1"/>
            <a:r>
              <a:rPr lang="en-US" dirty="0" smtClean="0">
                <a:solidFill>
                  <a:schemeClr val="bg1"/>
                </a:solidFill>
              </a:rPr>
              <a:t>Measurements change the state</a:t>
            </a:r>
            <a:endParaRPr lang="en-US" dirty="0">
              <a:solidFill>
                <a:schemeClr val="bg1"/>
              </a:solidFill>
            </a:endParaRPr>
          </a:p>
        </p:txBody>
      </p:sp>
      <p:sp>
        <p:nvSpPr>
          <p:cNvPr id="58" name="Rectangle 57"/>
          <p:cNvSpPr/>
          <p:nvPr/>
        </p:nvSpPr>
        <p:spPr>
          <a:xfrm>
            <a:off x="436598" y="4770497"/>
            <a:ext cx="10584327" cy="523220"/>
          </a:xfrm>
          <a:prstGeom prst="rect">
            <a:avLst/>
          </a:prstGeom>
        </p:spPr>
        <p:txBody>
          <a:bodyPr wrap="square">
            <a:spAutoFit/>
          </a:bodyPr>
          <a:lstStyle/>
          <a:p>
            <a:pPr algn="ctr" defTabSz="457200"/>
            <a:r>
              <a:rPr lang="en-US" sz="2800" dirty="0">
                <a:solidFill>
                  <a:srgbClr val="FFC000"/>
                </a:solidFill>
              </a:rPr>
              <a:t>Can we do this for quantum computing?  </a:t>
            </a:r>
            <a:r>
              <a:rPr lang="en-US" sz="2800" dirty="0" smtClean="0">
                <a:solidFill>
                  <a:srgbClr val="FFC000"/>
                </a:solidFill>
              </a:rPr>
              <a:t>Maybe </a:t>
            </a:r>
            <a:r>
              <a:rPr lang="en-US" sz="2800" b="1" dirty="0" smtClean="0">
                <a:solidFill>
                  <a:srgbClr val="FFC000"/>
                </a:solidFill>
              </a:rPr>
              <a:t>not</a:t>
            </a:r>
            <a:r>
              <a:rPr lang="en-US" sz="2800" dirty="0" smtClean="0">
                <a:solidFill>
                  <a:srgbClr val="FFC000"/>
                </a:solidFill>
              </a:rPr>
              <a:t>:</a:t>
            </a:r>
            <a:endParaRPr lang="en-US" sz="2800" dirty="0">
              <a:solidFill>
                <a:srgbClr val="FFC000"/>
              </a:solidFill>
            </a:endParaRPr>
          </a:p>
        </p:txBody>
      </p:sp>
      <p:sp>
        <p:nvSpPr>
          <p:cNvPr id="31" name="TextBox 30"/>
          <p:cNvSpPr txBox="1"/>
          <p:nvPr/>
        </p:nvSpPr>
        <p:spPr>
          <a:xfrm>
            <a:off x="-6958" y="6491578"/>
            <a:ext cx="2697790" cy="338554"/>
          </a:xfrm>
          <a:prstGeom prst="rect">
            <a:avLst/>
          </a:prstGeom>
          <a:noFill/>
        </p:spPr>
        <p:txBody>
          <a:bodyPr wrap="none" rtlCol="0">
            <a:spAutoFit/>
          </a:bodyPr>
          <a:lstStyle/>
          <a:p>
            <a:r>
              <a:rPr lang="en-US" sz="1600" dirty="0" smtClean="0">
                <a:solidFill>
                  <a:prstClr val="white"/>
                </a:solidFill>
                <a:latin typeface="Segoe UI" pitchFamily="34" charset="0"/>
                <a:ea typeface="Segoe UI" pitchFamily="34" charset="0"/>
                <a:cs typeface="Segoe UI" pitchFamily="34" charset="0"/>
              </a:rPr>
              <a:t>Slide credit: Rob Schoelkopf</a:t>
            </a:r>
            <a:endParaRPr lang="en-US" sz="1600" dirty="0">
              <a:solidFill>
                <a:prstClr val="white"/>
              </a:solidFill>
              <a:latin typeface="Segoe UI" pitchFamily="34" charset="0"/>
              <a:ea typeface="Segoe UI" pitchFamily="34" charset="0"/>
              <a:cs typeface="Segoe UI" pitchFamily="34" charset="0"/>
            </a:endParaRPr>
          </a:p>
        </p:txBody>
      </p:sp>
      <p:sp>
        <p:nvSpPr>
          <p:cNvPr id="33" name="TextBox 32"/>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93566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154" y="-43441"/>
            <a:ext cx="9722038" cy="1143000"/>
          </a:xfrm>
        </p:spPr>
        <p:txBody>
          <a:bodyPr>
            <a:noAutofit/>
          </a:bodyPr>
          <a:lstStyle/>
          <a:p>
            <a:r>
              <a:rPr lang="en-US" dirty="0" smtClean="0">
                <a:solidFill>
                  <a:schemeClr val="bg1"/>
                </a:solidFill>
              </a:rPr>
              <a:t>Error </a:t>
            </a:r>
            <a:r>
              <a:rPr lang="en-US" dirty="0">
                <a:solidFill>
                  <a:schemeClr val="bg1"/>
                </a:solidFill>
              </a:rPr>
              <a:t>Correction Architectures</a:t>
            </a:r>
          </a:p>
        </p:txBody>
      </p:sp>
      <p:pic>
        <p:nvPicPr>
          <p:cNvPr id="4"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1" y="1219201"/>
            <a:ext cx="2381375" cy="23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05001" y="1280267"/>
            <a:ext cx="2704949" cy="226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2504002" y="944719"/>
            <a:ext cx="1305999" cy="276999"/>
          </a:xfrm>
          <a:prstGeom prst="rect">
            <a:avLst/>
          </a:prstGeom>
        </p:spPr>
        <p:txBody>
          <a:bodyPr wrap="none" lIns="0" tIns="0" rIns="0" bIns="0" rtlCol="0">
            <a:spAutoFit/>
          </a:bodyPr>
          <a:lstStyle/>
          <a:p>
            <a:pPr marL="342900" indent="-342900" eaLnBrk="0" fontAlgn="base" hangingPunct="0">
              <a:spcAft>
                <a:spcPct val="0"/>
              </a:spcAft>
            </a:pPr>
            <a:r>
              <a:rPr lang="en-US" b="1" dirty="0">
                <a:solidFill>
                  <a:srgbClr val="FFC000"/>
                </a:solidFill>
                <a:ea typeface="宋体" charset="-122"/>
              </a:rPr>
              <a:t>Standard QEC</a:t>
            </a:r>
          </a:p>
        </p:txBody>
      </p:sp>
      <p:sp>
        <p:nvSpPr>
          <p:cNvPr id="71" name="TextBox 70"/>
          <p:cNvSpPr txBox="1"/>
          <p:nvPr/>
        </p:nvSpPr>
        <p:spPr>
          <a:xfrm>
            <a:off x="5306578" y="944719"/>
            <a:ext cx="1246623" cy="276999"/>
          </a:xfrm>
          <a:prstGeom prst="rect">
            <a:avLst/>
          </a:prstGeom>
        </p:spPr>
        <p:txBody>
          <a:bodyPr wrap="none" lIns="0" tIns="0" rIns="0" bIns="0" rtlCol="0">
            <a:spAutoFit/>
          </a:bodyPr>
          <a:lstStyle/>
          <a:p>
            <a:pPr marL="342900" indent="-342900" eaLnBrk="0" fontAlgn="base" hangingPunct="0">
              <a:spcAft>
                <a:spcPct val="0"/>
              </a:spcAft>
            </a:pPr>
            <a:r>
              <a:rPr lang="en-US" b="1" dirty="0">
                <a:solidFill>
                  <a:srgbClr val="FFC000"/>
                </a:solidFill>
                <a:ea typeface="宋体" charset="-122"/>
              </a:rPr>
              <a:t>Surface Code</a:t>
            </a:r>
          </a:p>
        </p:txBody>
      </p:sp>
      <p:sp>
        <p:nvSpPr>
          <p:cNvPr id="72" name="TextBox 71"/>
          <p:cNvSpPr txBox="1"/>
          <p:nvPr/>
        </p:nvSpPr>
        <p:spPr>
          <a:xfrm>
            <a:off x="8029311" y="902833"/>
            <a:ext cx="1798954" cy="276999"/>
          </a:xfrm>
          <a:prstGeom prst="rect">
            <a:avLst/>
          </a:prstGeom>
        </p:spPr>
        <p:txBody>
          <a:bodyPr wrap="none" lIns="0" tIns="0" rIns="0" bIns="0" rtlCol="0">
            <a:spAutoFit/>
          </a:bodyPr>
          <a:lstStyle/>
          <a:p>
            <a:pPr marL="342900" indent="-342900" eaLnBrk="0" fontAlgn="base" hangingPunct="0">
              <a:spcAft>
                <a:spcPct val="0"/>
              </a:spcAft>
            </a:pPr>
            <a:r>
              <a:rPr lang="en-US" b="1" dirty="0">
                <a:solidFill>
                  <a:srgbClr val="FFC000"/>
                </a:solidFill>
                <a:ea typeface="宋体" charset="-122"/>
              </a:rPr>
              <a:t>Modular Approach</a:t>
            </a:r>
          </a:p>
        </p:txBody>
      </p:sp>
      <p:sp>
        <p:nvSpPr>
          <p:cNvPr id="74" name="TextBox 73"/>
          <p:cNvSpPr txBox="1"/>
          <p:nvPr/>
        </p:nvSpPr>
        <p:spPr>
          <a:xfrm>
            <a:off x="1752600" y="3707012"/>
            <a:ext cx="2381374" cy="2769989"/>
          </a:xfrm>
          <a:prstGeom prst="rect">
            <a:avLst/>
          </a:prstGeom>
        </p:spPr>
        <p:txBody>
          <a:bodyPr wrap="square" lIns="0" tIns="0" rIns="0" bIns="0" rtlCol="0">
            <a:spAutoFit/>
          </a:bodyPr>
          <a:lstStyle/>
          <a:p>
            <a:pPr marL="342900" indent="-342900" eaLnBrk="0" fontAlgn="base" hangingPunct="0">
              <a:spcAft>
                <a:spcPct val="0"/>
              </a:spcAft>
              <a:buFont typeface="Arial" pitchFamily="34" charset="0"/>
              <a:buChar char="•"/>
            </a:pPr>
            <a:r>
              <a:rPr lang="en-US" sz="2000" dirty="0">
                <a:solidFill>
                  <a:prstClr val="white"/>
                </a:solidFill>
                <a:ea typeface="宋体" charset="-122"/>
                <a:cs typeface="Arial" pitchFamily="34" charset="0"/>
              </a:rPr>
              <a:t>7 or 9 physical </a:t>
            </a:r>
            <a:r>
              <a:rPr lang="en-US" sz="2000" dirty="0" err="1">
                <a:solidFill>
                  <a:prstClr val="white"/>
                </a:solidFill>
                <a:ea typeface="宋体" charset="-122"/>
                <a:cs typeface="Arial" pitchFamily="34" charset="0"/>
              </a:rPr>
              <a:t>qubits</a:t>
            </a:r>
            <a:r>
              <a:rPr lang="en-US" sz="2000" dirty="0">
                <a:solidFill>
                  <a:prstClr val="white"/>
                </a:solidFill>
                <a:ea typeface="宋体" charset="-122"/>
                <a:cs typeface="Arial" pitchFamily="34" charset="0"/>
              </a:rPr>
              <a:t> per logical</a:t>
            </a:r>
            <a:br>
              <a:rPr lang="en-US" sz="2000" dirty="0">
                <a:solidFill>
                  <a:prstClr val="white"/>
                </a:solidFill>
                <a:ea typeface="宋体" charset="-122"/>
                <a:cs typeface="Arial" pitchFamily="34" charset="0"/>
              </a:rPr>
            </a:br>
            <a:r>
              <a:rPr lang="en-US" sz="2000" dirty="0">
                <a:solidFill>
                  <a:prstClr val="white"/>
                </a:solidFill>
                <a:ea typeface="宋体" charset="-122"/>
                <a:cs typeface="Arial" pitchFamily="34" charset="0"/>
              </a:rPr>
              <a:t>(+ concatenation!)</a:t>
            </a:r>
          </a:p>
          <a:p>
            <a:pPr marL="342900" indent="-342900" eaLnBrk="0" fontAlgn="base" hangingPunct="0">
              <a:spcAft>
                <a:spcPct val="0"/>
              </a:spcAft>
              <a:buFont typeface="Arial" pitchFamily="34" charset="0"/>
              <a:buChar char="•"/>
            </a:pPr>
            <a:endParaRPr lang="en-US" sz="2000" dirty="0">
              <a:solidFill>
                <a:prstClr val="white"/>
              </a:solidFill>
              <a:ea typeface="宋体" charset="-122"/>
              <a:cs typeface="Arial" pitchFamily="34" charset="0"/>
            </a:endParaRPr>
          </a:p>
          <a:p>
            <a:pPr marL="342900" indent="-342900" eaLnBrk="0" fontAlgn="base" hangingPunct="0">
              <a:spcAft>
                <a:spcPct val="0"/>
              </a:spcAft>
              <a:buFont typeface="Arial" pitchFamily="34" charset="0"/>
              <a:buChar char="•"/>
            </a:pPr>
            <a:r>
              <a:rPr lang="en-US" sz="2000" dirty="0">
                <a:solidFill>
                  <a:prstClr val="white"/>
                </a:solidFill>
                <a:ea typeface="宋体" charset="-122"/>
                <a:cs typeface="Arial" pitchFamily="34" charset="0"/>
              </a:rPr>
              <a:t>threshold ~ 10</a:t>
            </a:r>
            <a:r>
              <a:rPr lang="en-US" sz="2000" baseline="30000" dirty="0">
                <a:solidFill>
                  <a:prstClr val="white"/>
                </a:solidFill>
                <a:ea typeface="宋体" charset="-122"/>
                <a:cs typeface="Arial" pitchFamily="34" charset="0"/>
              </a:rPr>
              <a:t>-4</a:t>
            </a:r>
          </a:p>
          <a:p>
            <a:pPr marL="342900" indent="-342900" eaLnBrk="0" fontAlgn="base" hangingPunct="0">
              <a:spcAft>
                <a:spcPct val="0"/>
              </a:spcAft>
              <a:buFont typeface="Arial" pitchFamily="34" charset="0"/>
              <a:buChar char="•"/>
            </a:pPr>
            <a:endParaRPr lang="en-US" sz="2000" dirty="0">
              <a:solidFill>
                <a:prstClr val="white"/>
              </a:solidFill>
              <a:ea typeface="宋体" charset="-122"/>
              <a:cs typeface="Arial" pitchFamily="34" charset="0"/>
            </a:endParaRPr>
          </a:p>
          <a:p>
            <a:pPr marL="342900" indent="-342900" eaLnBrk="0" fontAlgn="base" hangingPunct="0">
              <a:spcAft>
                <a:spcPct val="0"/>
              </a:spcAft>
              <a:buFont typeface="Arial" pitchFamily="34" charset="0"/>
              <a:buChar char="•"/>
            </a:pPr>
            <a:r>
              <a:rPr lang="en-US" sz="2000" dirty="0">
                <a:solidFill>
                  <a:prstClr val="white"/>
                </a:solidFill>
                <a:ea typeface="宋体" charset="-122"/>
                <a:cs typeface="Arial" pitchFamily="34" charset="0"/>
              </a:rPr>
              <a:t>many </a:t>
            </a:r>
            <a:r>
              <a:rPr lang="en-US" sz="2000" dirty="0" smtClean="0">
                <a:solidFill>
                  <a:prstClr val="white"/>
                </a:solidFill>
                <a:ea typeface="宋体" charset="-122"/>
                <a:cs typeface="Arial" pitchFamily="34" charset="0"/>
              </a:rPr>
              <a:t>operations, </a:t>
            </a:r>
            <a:r>
              <a:rPr lang="en-US" sz="2000" dirty="0">
                <a:solidFill>
                  <a:prstClr val="white"/>
                </a:solidFill>
                <a:ea typeface="宋体" charset="-122"/>
                <a:cs typeface="Arial" pitchFamily="34" charset="0"/>
              </a:rPr>
              <a:t>syndromes per QEC cycle</a:t>
            </a:r>
          </a:p>
        </p:txBody>
      </p:sp>
      <p:grpSp>
        <p:nvGrpSpPr>
          <p:cNvPr id="3" name="Group 117"/>
          <p:cNvGrpSpPr/>
          <p:nvPr/>
        </p:nvGrpSpPr>
        <p:grpSpPr>
          <a:xfrm>
            <a:off x="8043611" y="1403416"/>
            <a:ext cx="2220685" cy="2061482"/>
            <a:chOff x="4294914" y="3429000"/>
            <a:chExt cx="3244947" cy="3012315"/>
          </a:xfrm>
        </p:grpSpPr>
        <p:cxnSp>
          <p:nvCxnSpPr>
            <p:cNvPr id="119" name="Straight Connector 118"/>
            <p:cNvCxnSpPr/>
            <p:nvPr/>
          </p:nvCxnSpPr>
          <p:spPr>
            <a:xfrm>
              <a:off x="4343400" y="3595202"/>
              <a:ext cx="81602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119"/>
            <p:cNvGrpSpPr/>
            <p:nvPr/>
          </p:nvGrpSpPr>
          <p:grpSpPr>
            <a:xfrm>
              <a:off x="5600701" y="3501346"/>
              <a:ext cx="1939160" cy="2854710"/>
              <a:chOff x="5372101" y="3729944"/>
              <a:chExt cx="1939160" cy="2854710"/>
            </a:xfrm>
          </p:grpSpPr>
          <p:grpSp>
            <p:nvGrpSpPr>
              <p:cNvPr id="6" name="Group 125"/>
              <p:cNvGrpSpPr/>
              <p:nvPr/>
            </p:nvGrpSpPr>
            <p:grpSpPr>
              <a:xfrm>
                <a:off x="5372101" y="4644346"/>
                <a:ext cx="1939160" cy="641055"/>
                <a:chOff x="4930673" y="4114798"/>
                <a:chExt cx="1939160" cy="641055"/>
              </a:xfrm>
            </p:grpSpPr>
            <p:sp>
              <p:nvSpPr>
                <p:cNvPr id="139" name="Freeform 138"/>
                <p:cNvSpPr/>
                <p:nvPr/>
              </p:nvSpPr>
              <p:spPr>
                <a:xfrm rot="16200000">
                  <a:off x="5217123" y="3904551"/>
                  <a:ext cx="474854" cy="1047753"/>
                </a:xfrm>
                <a:custGeom>
                  <a:avLst/>
                  <a:gdLst>
                    <a:gd name="connsiteX0" fmla="*/ 0 w 790575"/>
                    <a:gd name="connsiteY0" fmla="*/ 9525 h 628650"/>
                    <a:gd name="connsiteX1" fmla="*/ 0 w 790575"/>
                    <a:gd name="connsiteY1" fmla="*/ 628650 h 628650"/>
                    <a:gd name="connsiteX2" fmla="*/ 790575 w 790575"/>
                    <a:gd name="connsiteY2" fmla="*/ 628650 h 628650"/>
                    <a:gd name="connsiteX3" fmla="*/ 790575 w 790575"/>
                    <a:gd name="connsiteY3" fmla="*/ 0 h 628650"/>
                  </a:gdLst>
                  <a:ahLst/>
                  <a:cxnLst>
                    <a:cxn ang="0">
                      <a:pos x="connsiteX0" y="connsiteY0"/>
                    </a:cxn>
                    <a:cxn ang="0">
                      <a:pos x="connsiteX1" y="connsiteY1"/>
                    </a:cxn>
                    <a:cxn ang="0">
                      <a:pos x="connsiteX2" y="connsiteY2"/>
                    </a:cxn>
                    <a:cxn ang="0">
                      <a:pos x="connsiteX3" y="connsiteY3"/>
                    </a:cxn>
                  </a:cxnLst>
                  <a:rect l="l" t="t" r="r" b="b"/>
                  <a:pathLst>
                    <a:path w="790575" h="628650">
                      <a:moveTo>
                        <a:pt x="0" y="9525"/>
                      </a:moveTo>
                      <a:lnTo>
                        <a:pt x="0" y="628650"/>
                      </a:lnTo>
                      <a:lnTo>
                        <a:pt x="790575" y="628650"/>
                      </a:lnTo>
                      <a:lnTo>
                        <a:pt x="790575" y="0"/>
                      </a:lnTo>
                    </a:path>
                  </a:pathLst>
                </a:custGeom>
                <a:noFill/>
                <a:ln>
                  <a:solidFill>
                    <a:schemeClr val="tx1"/>
                  </a:solidFill>
                </a:ln>
              </p:spPr>
              <p:txBody>
                <a:bodyPr rtlCol="0" anchor="ctr"/>
                <a:lstStyle/>
                <a:p>
                  <a:pPr algn="ctr" fontAlgn="base">
                    <a:spcBef>
                      <a:spcPct val="0"/>
                    </a:spcBef>
                    <a:spcAft>
                      <a:spcPct val="0"/>
                    </a:spcAft>
                  </a:pPr>
                  <a:endParaRPr lang="en-US">
                    <a:solidFill>
                      <a:prstClr val="black"/>
                    </a:solidFill>
                    <a:latin typeface="Arial" charset="0"/>
                    <a:ea typeface="宋体" charset="-122"/>
                  </a:endParaRPr>
                </a:p>
              </p:txBody>
            </p:sp>
            <p:cxnSp>
              <p:nvCxnSpPr>
                <p:cNvPr id="140" name="Straight Connector 139"/>
                <p:cNvCxnSpPr>
                  <a:stCxn id="142" idx="0"/>
                </p:cNvCxnSpPr>
                <p:nvPr/>
              </p:nvCxnSpPr>
              <p:spPr>
                <a:xfrm>
                  <a:off x="5873650" y="4447358"/>
                  <a:ext cx="6953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Isosceles Triangle 140"/>
                <p:cNvSpPr/>
                <p:nvPr/>
              </p:nvSpPr>
              <p:spPr>
                <a:xfrm rot="5400000">
                  <a:off x="6110366" y="3954709"/>
                  <a:ext cx="536216" cy="982718"/>
                </a:xfrm>
                <a:prstGeom prst="triangle">
                  <a:avLst/>
                </a:prstGeom>
                <a:solidFill>
                  <a:schemeClr val="bg1"/>
                </a:solidFill>
                <a:ln>
                  <a:solidFill>
                    <a:schemeClr val="tx1"/>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42" name="Oval 141"/>
                <p:cNvSpPr/>
                <p:nvPr/>
              </p:nvSpPr>
              <p:spPr>
                <a:xfrm rot="16200000">
                  <a:off x="5864124" y="4342583"/>
                  <a:ext cx="228602" cy="209550"/>
                </a:xfrm>
                <a:prstGeom prst="ellipse">
                  <a:avLst/>
                </a:prstGeom>
                <a:no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sp>
              <p:nvSpPr>
                <p:cNvPr id="143" name="Rectangle 142"/>
                <p:cNvSpPr/>
                <p:nvPr/>
              </p:nvSpPr>
              <p:spPr>
                <a:xfrm rot="16200000">
                  <a:off x="5662660" y="4230541"/>
                  <a:ext cx="641055" cy="409569"/>
                </a:xfrm>
                <a:prstGeom prst="rect">
                  <a:avLst/>
                </a:prstGeom>
                <a:solidFill>
                  <a:srgbClr val="DCE6F2">
                    <a:alpha val="78039"/>
                  </a:srgb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grpSp>
          <p:grpSp>
            <p:nvGrpSpPr>
              <p:cNvPr id="7" name="Group 126"/>
              <p:cNvGrpSpPr/>
              <p:nvPr/>
            </p:nvGrpSpPr>
            <p:grpSpPr>
              <a:xfrm>
                <a:off x="5372101" y="5943599"/>
                <a:ext cx="1939160" cy="641055"/>
                <a:chOff x="4930673" y="4114798"/>
                <a:chExt cx="1939160" cy="641055"/>
              </a:xfrm>
            </p:grpSpPr>
            <p:sp>
              <p:nvSpPr>
                <p:cNvPr id="134" name="Freeform 133"/>
                <p:cNvSpPr/>
                <p:nvPr/>
              </p:nvSpPr>
              <p:spPr>
                <a:xfrm rot="16200000">
                  <a:off x="5217123" y="3904551"/>
                  <a:ext cx="474854" cy="1047753"/>
                </a:xfrm>
                <a:custGeom>
                  <a:avLst/>
                  <a:gdLst>
                    <a:gd name="connsiteX0" fmla="*/ 0 w 790575"/>
                    <a:gd name="connsiteY0" fmla="*/ 9525 h 628650"/>
                    <a:gd name="connsiteX1" fmla="*/ 0 w 790575"/>
                    <a:gd name="connsiteY1" fmla="*/ 628650 h 628650"/>
                    <a:gd name="connsiteX2" fmla="*/ 790575 w 790575"/>
                    <a:gd name="connsiteY2" fmla="*/ 628650 h 628650"/>
                    <a:gd name="connsiteX3" fmla="*/ 790575 w 790575"/>
                    <a:gd name="connsiteY3" fmla="*/ 0 h 628650"/>
                  </a:gdLst>
                  <a:ahLst/>
                  <a:cxnLst>
                    <a:cxn ang="0">
                      <a:pos x="connsiteX0" y="connsiteY0"/>
                    </a:cxn>
                    <a:cxn ang="0">
                      <a:pos x="connsiteX1" y="connsiteY1"/>
                    </a:cxn>
                    <a:cxn ang="0">
                      <a:pos x="connsiteX2" y="connsiteY2"/>
                    </a:cxn>
                    <a:cxn ang="0">
                      <a:pos x="connsiteX3" y="connsiteY3"/>
                    </a:cxn>
                  </a:cxnLst>
                  <a:rect l="l" t="t" r="r" b="b"/>
                  <a:pathLst>
                    <a:path w="790575" h="628650">
                      <a:moveTo>
                        <a:pt x="0" y="9525"/>
                      </a:moveTo>
                      <a:lnTo>
                        <a:pt x="0" y="628650"/>
                      </a:lnTo>
                      <a:lnTo>
                        <a:pt x="790575" y="628650"/>
                      </a:lnTo>
                      <a:lnTo>
                        <a:pt x="790575" y="0"/>
                      </a:lnTo>
                    </a:path>
                  </a:pathLst>
                </a:custGeom>
                <a:noFill/>
                <a:ln>
                  <a:solidFill>
                    <a:schemeClr val="tx1"/>
                  </a:solidFill>
                </a:ln>
              </p:spPr>
              <p:txBody>
                <a:bodyPr rtlCol="0" anchor="ctr"/>
                <a:lstStyle/>
                <a:p>
                  <a:pPr algn="ctr" fontAlgn="base">
                    <a:spcBef>
                      <a:spcPct val="0"/>
                    </a:spcBef>
                    <a:spcAft>
                      <a:spcPct val="0"/>
                    </a:spcAft>
                  </a:pPr>
                  <a:endParaRPr lang="en-US">
                    <a:solidFill>
                      <a:prstClr val="black"/>
                    </a:solidFill>
                    <a:latin typeface="Arial" charset="0"/>
                    <a:ea typeface="宋体" charset="-122"/>
                  </a:endParaRPr>
                </a:p>
              </p:txBody>
            </p:sp>
            <p:cxnSp>
              <p:nvCxnSpPr>
                <p:cNvPr id="135" name="Straight Connector 134"/>
                <p:cNvCxnSpPr>
                  <a:stCxn id="137" idx="0"/>
                </p:cNvCxnSpPr>
                <p:nvPr/>
              </p:nvCxnSpPr>
              <p:spPr>
                <a:xfrm>
                  <a:off x="5873650" y="4447358"/>
                  <a:ext cx="6953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Isosceles Triangle 135"/>
                <p:cNvSpPr/>
                <p:nvPr/>
              </p:nvSpPr>
              <p:spPr>
                <a:xfrm rot="5400000">
                  <a:off x="6110366" y="3954709"/>
                  <a:ext cx="536216" cy="982719"/>
                </a:xfrm>
                <a:prstGeom prst="triangle">
                  <a:avLst/>
                </a:prstGeom>
                <a:solidFill>
                  <a:schemeClr val="bg1"/>
                </a:solidFill>
                <a:ln>
                  <a:solidFill>
                    <a:schemeClr val="tx1"/>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37" name="Oval 136"/>
                <p:cNvSpPr/>
                <p:nvPr/>
              </p:nvSpPr>
              <p:spPr>
                <a:xfrm rot="16200000">
                  <a:off x="5864124" y="4342583"/>
                  <a:ext cx="228602" cy="209550"/>
                </a:xfrm>
                <a:prstGeom prst="ellipse">
                  <a:avLst/>
                </a:prstGeom>
                <a:no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sp>
              <p:nvSpPr>
                <p:cNvPr id="138" name="Rectangle 137"/>
                <p:cNvSpPr/>
                <p:nvPr/>
              </p:nvSpPr>
              <p:spPr>
                <a:xfrm rot="16200000">
                  <a:off x="5662660" y="4230541"/>
                  <a:ext cx="641055" cy="409569"/>
                </a:xfrm>
                <a:prstGeom prst="rect">
                  <a:avLst/>
                </a:prstGeom>
                <a:solidFill>
                  <a:srgbClr val="DCE6F2">
                    <a:alpha val="78039"/>
                  </a:srgb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grpSp>
          <p:grpSp>
            <p:nvGrpSpPr>
              <p:cNvPr id="8" name="Group 127"/>
              <p:cNvGrpSpPr/>
              <p:nvPr/>
            </p:nvGrpSpPr>
            <p:grpSpPr>
              <a:xfrm>
                <a:off x="5372101" y="3729944"/>
                <a:ext cx="1939160" cy="641055"/>
                <a:chOff x="4930673" y="4114798"/>
                <a:chExt cx="1939160" cy="641055"/>
              </a:xfrm>
            </p:grpSpPr>
            <p:sp>
              <p:nvSpPr>
                <p:cNvPr id="129" name="Freeform 128"/>
                <p:cNvSpPr/>
                <p:nvPr/>
              </p:nvSpPr>
              <p:spPr>
                <a:xfrm rot="16200000">
                  <a:off x="5217123" y="3904551"/>
                  <a:ext cx="474854" cy="1047753"/>
                </a:xfrm>
                <a:custGeom>
                  <a:avLst/>
                  <a:gdLst>
                    <a:gd name="connsiteX0" fmla="*/ 0 w 790575"/>
                    <a:gd name="connsiteY0" fmla="*/ 9525 h 628650"/>
                    <a:gd name="connsiteX1" fmla="*/ 0 w 790575"/>
                    <a:gd name="connsiteY1" fmla="*/ 628650 h 628650"/>
                    <a:gd name="connsiteX2" fmla="*/ 790575 w 790575"/>
                    <a:gd name="connsiteY2" fmla="*/ 628650 h 628650"/>
                    <a:gd name="connsiteX3" fmla="*/ 790575 w 790575"/>
                    <a:gd name="connsiteY3" fmla="*/ 0 h 628650"/>
                  </a:gdLst>
                  <a:ahLst/>
                  <a:cxnLst>
                    <a:cxn ang="0">
                      <a:pos x="connsiteX0" y="connsiteY0"/>
                    </a:cxn>
                    <a:cxn ang="0">
                      <a:pos x="connsiteX1" y="connsiteY1"/>
                    </a:cxn>
                    <a:cxn ang="0">
                      <a:pos x="connsiteX2" y="connsiteY2"/>
                    </a:cxn>
                    <a:cxn ang="0">
                      <a:pos x="connsiteX3" y="connsiteY3"/>
                    </a:cxn>
                  </a:cxnLst>
                  <a:rect l="l" t="t" r="r" b="b"/>
                  <a:pathLst>
                    <a:path w="790575" h="628650">
                      <a:moveTo>
                        <a:pt x="0" y="9525"/>
                      </a:moveTo>
                      <a:lnTo>
                        <a:pt x="0" y="628650"/>
                      </a:lnTo>
                      <a:lnTo>
                        <a:pt x="790575" y="628650"/>
                      </a:lnTo>
                      <a:lnTo>
                        <a:pt x="790575" y="0"/>
                      </a:lnTo>
                    </a:path>
                  </a:pathLst>
                </a:custGeom>
                <a:noFill/>
                <a:ln>
                  <a:solidFill>
                    <a:schemeClr val="tx1"/>
                  </a:solidFill>
                </a:ln>
              </p:spPr>
              <p:txBody>
                <a:bodyPr rtlCol="0" anchor="ctr"/>
                <a:lstStyle/>
                <a:p>
                  <a:pPr algn="ctr" fontAlgn="base">
                    <a:spcBef>
                      <a:spcPct val="0"/>
                    </a:spcBef>
                    <a:spcAft>
                      <a:spcPct val="0"/>
                    </a:spcAft>
                  </a:pPr>
                  <a:endParaRPr lang="en-US">
                    <a:solidFill>
                      <a:prstClr val="black"/>
                    </a:solidFill>
                    <a:latin typeface="Arial" charset="0"/>
                    <a:ea typeface="宋体" charset="-122"/>
                  </a:endParaRPr>
                </a:p>
              </p:txBody>
            </p:sp>
            <p:cxnSp>
              <p:nvCxnSpPr>
                <p:cNvPr id="130" name="Straight Connector 129"/>
                <p:cNvCxnSpPr>
                  <a:stCxn id="132" idx="0"/>
                </p:cNvCxnSpPr>
                <p:nvPr/>
              </p:nvCxnSpPr>
              <p:spPr>
                <a:xfrm>
                  <a:off x="5873650" y="4447358"/>
                  <a:ext cx="6953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Isosceles Triangle 130"/>
                <p:cNvSpPr/>
                <p:nvPr/>
              </p:nvSpPr>
              <p:spPr>
                <a:xfrm rot="5400000">
                  <a:off x="6110366" y="3954709"/>
                  <a:ext cx="536216" cy="982719"/>
                </a:xfrm>
                <a:prstGeom prst="triangle">
                  <a:avLst/>
                </a:prstGeom>
                <a:solidFill>
                  <a:schemeClr val="bg1"/>
                </a:solidFill>
                <a:ln>
                  <a:solidFill>
                    <a:schemeClr val="tx1"/>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32" name="Oval 131"/>
                <p:cNvSpPr/>
                <p:nvPr/>
              </p:nvSpPr>
              <p:spPr>
                <a:xfrm rot="16200000">
                  <a:off x="5864124" y="4342583"/>
                  <a:ext cx="228602" cy="209550"/>
                </a:xfrm>
                <a:prstGeom prst="ellipse">
                  <a:avLst/>
                </a:prstGeom>
                <a:no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sp>
              <p:nvSpPr>
                <p:cNvPr id="133" name="Rectangle 132"/>
                <p:cNvSpPr/>
                <p:nvPr/>
              </p:nvSpPr>
              <p:spPr>
                <a:xfrm rot="16200000">
                  <a:off x="5662660" y="4230541"/>
                  <a:ext cx="641055" cy="409569"/>
                </a:xfrm>
                <a:prstGeom prst="rect">
                  <a:avLst/>
                </a:prstGeom>
                <a:solidFill>
                  <a:srgbClr val="DCE6F2">
                    <a:alpha val="78039"/>
                  </a:srgb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grpSp>
        </p:grpSp>
        <p:sp>
          <p:nvSpPr>
            <p:cNvPr id="121" name="TextBox 120"/>
            <p:cNvSpPr txBox="1"/>
            <p:nvPr/>
          </p:nvSpPr>
          <p:spPr>
            <a:xfrm rot="5400000">
              <a:off x="6589972" y="5068954"/>
              <a:ext cx="363068" cy="629628"/>
            </a:xfrm>
            <a:prstGeom prst="rect">
              <a:avLst/>
            </a:prstGeom>
          </p:spPr>
          <p:txBody>
            <a:bodyPr wrap="none" lIns="0" tIns="0" rIns="0" bIns="0" rtlCol="0">
              <a:spAutoFit/>
            </a:bodyPr>
            <a:lstStyle/>
            <a:p>
              <a:pPr marL="342900" indent="-342900" eaLnBrk="0" fontAlgn="base" hangingPunct="0">
                <a:spcAft>
                  <a:spcPct val="0"/>
                </a:spcAft>
              </a:pPr>
              <a:r>
                <a:rPr lang="en-US" sz="2800" dirty="0">
                  <a:solidFill>
                    <a:prstClr val="black"/>
                  </a:solidFill>
                  <a:ea typeface="宋体" charset="-122"/>
                </a:rPr>
                <a:t>…</a:t>
              </a:r>
            </a:p>
          </p:txBody>
        </p:sp>
        <p:cxnSp>
          <p:nvCxnSpPr>
            <p:cNvPr id="122" name="Straight Connector 121"/>
            <p:cNvCxnSpPr/>
            <p:nvPr/>
          </p:nvCxnSpPr>
          <p:spPr>
            <a:xfrm>
              <a:off x="4294914" y="4966727"/>
              <a:ext cx="81602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294914" y="5791125"/>
              <a:ext cx="81602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294914" y="6265980"/>
              <a:ext cx="81602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4762499" y="3429000"/>
              <a:ext cx="1143002" cy="3012315"/>
            </a:xfrm>
            <a:prstGeom prst="rect">
              <a:avLst/>
            </a:prstGeom>
            <a:solidFill>
              <a:srgbClr val="DCE6F2"/>
            </a:solidFill>
            <a:ln w="28575">
              <a:solidFill>
                <a:schemeClr val="accent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dirty="0">
                <a:solidFill>
                  <a:prstClr val="black"/>
                </a:solidFill>
                <a:latin typeface="Arial" charset="0"/>
                <a:ea typeface="宋体" charset="-122"/>
              </a:endParaRPr>
            </a:p>
          </p:txBody>
        </p:sp>
      </p:grpSp>
      <p:sp>
        <p:nvSpPr>
          <p:cNvPr id="144" name="Rectangle 143"/>
          <p:cNvSpPr/>
          <p:nvPr/>
        </p:nvSpPr>
        <p:spPr>
          <a:xfrm>
            <a:off x="8306062" y="2550664"/>
            <a:ext cx="925254" cy="461665"/>
          </a:xfrm>
          <a:prstGeom prst="rect">
            <a:avLst/>
          </a:prstGeom>
        </p:spPr>
        <p:txBody>
          <a:bodyPr wrap="none">
            <a:spAutoFit/>
          </a:bodyPr>
          <a:lstStyle/>
          <a:p>
            <a:pPr algn="ctr" fontAlgn="base">
              <a:spcBef>
                <a:spcPct val="0"/>
              </a:spcBef>
              <a:spcAft>
                <a:spcPct val="0"/>
              </a:spcAft>
            </a:pPr>
            <a:r>
              <a:rPr lang="en-US" sz="1200" dirty="0">
                <a:solidFill>
                  <a:prstClr val="black"/>
                </a:solidFill>
                <a:latin typeface="Arial" charset="0"/>
                <a:ea typeface="宋体" charset="-122"/>
              </a:rPr>
              <a:t>Switchable</a:t>
            </a:r>
            <a:br>
              <a:rPr lang="en-US" sz="1200" dirty="0">
                <a:solidFill>
                  <a:prstClr val="black"/>
                </a:solidFill>
                <a:latin typeface="Arial" charset="0"/>
                <a:ea typeface="宋体" charset="-122"/>
              </a:rPr>
            </a:br>
            <a:r>
              <a:rPr lang="en-US" sz="1200" dirty="0">
                <a:solidFill>
                  <a:prstClr val="black"/>
                </a:solidFill>
                <a:latin typeface="Arial" charset="0"/>
                <a:ea typeface="宋体" charset="-122"/>
              </a:rPr>
              <a:t>Router</a:t>
            </a:r>
          </a:p>
        </p:txBody>
      </p:sp>
      <p:cxnSp>
        <p:nvCxnSpPr>
          <p:cNvPr id="145" name="Straight Connector 144"/>
          <p:cNvCxnSpPr/>
          <p:nvPr/>
        </p:nvCxnSpPr>
        <p:spPr>
          <a:xfrm flipV="1">
            <a:off x="8360346" y="1830045"/>
            <a:ext cx="785473" cy="6326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8367071" y="1505076"/>
            <a:ext cx="785265" cy="121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367070" y="3016292"/>
            <a:ext cx="7787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363707" y="3344907"/>
            <a:ext cx="7787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8651291" y="1515650"/>
            <a:ext cx="208590"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8627784" y="3341341"/>
            <a:ext cx="208590"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8651291" y="3015590"/>
            <a:ext cx="208590"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V="1">
            <a:off x="8659950" y="2010190"/>
            <a:ext cx="252834" cy="20905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72"/>
          <p:cNvGrpSpPr/>
          <p:nvPr/>
        </p:nvGrpSpPr>
        <p:grpSpPr>
          <a:xfrm>
            <a:off x="7707140" y="1126024"/>
            <a:ext cx="423537" cy="636064"/>
            <a:chOff x="5256066" y="1687942"/>
            <a:chExt cx="909578" cy="1459617"/>
          </a:xfrm>
        </p:grpSpPr>
        <p:sp>
          <p:nvSpPr>
            <p:cNvPr id="76" name="Rounded Rectangle 75"/>
            <p:cNvSpPr/>
            <p:nvPr/>
          </p:nvSpPr>
          <p:spPr>
            <a:xfrm>
              <a:off x="5410200" y="2085158"/>
              <a:ext cx="609600" cy="658042"/>
            </a:xfrm>
            <a:prstGeom prst="roundRect">
              <a:avLst/>
            </a:prstGeom>
            <a:noFill/>
            <a:ln w="28575">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sp>
          <p:nvSpPr>
            <p:cNvPr id="77" name="Oval 76"/>
            <p:cNvSpPr/>
            <p:nvPr/>
          </p:nvSpPr>
          <p:spPr>
            <a:xfrm>
              <a:off x="5436068" y="1867943"/>
              <a:ext cx="557867" cy="1092471"/>
            </a:xfrm>
            <a:prstGeom prst="ellipse">
              <a:avLst/>
            </a:prstGeom>
            <a:solidFill>
              <a:schemeClr val="accent2">
                <a:lumMod val="60000"/>
                <a:lumOff val="40000"/>
              </a:schemeClr>
            </a:solidFill>
            <a:ln>
              <a:solidFill>
                <a:schemeClr val="accent2">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78" name="Oval 77"/>
            <p:cNvSpPr/>
            <p:nvPr/>
          </p:nvSpPr>
          <p:spPr>
            <a:xfrm>
              <a:off x="5607777" y="2055088"/>
              <a:ext cx="557867" cy="1092471"/>
            </a:xfrm>
            <a:prstGeom prst="ellipse">
              <a:avLst/>
            </a:prstGeom>
            <a:solidFill>
              <a:schemeClr val="accent3">
                <a:lumMod val="60000"/>
                <a:lumOff val="40000"/>
              </a:schemeClr>
            </a:solidFill>
            <a:ln>
              <a:solidFill>
                <a:schemeClr val="accent3">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79" name="Oval 78"/>
            <p:cNvSpPr/>
            <p:nvPr/>
          </p:nvSpPr>
          <p:spPr>
            <a:xfrm>
              <a:off x="5256066" y="2055086"/>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80" name="Oval 79"/>
            <p:cNvSpPr/>
            <p:nvPr/>
          </p:nvSpPr>
          <p:spPr>
            <a:xfrm>
              <a:off x="5256066"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81" name="Oval 80"/>
            <p:cNvSpPr/>
            <p:nvPr/>
          </p:nvSpPr>
          <p:spPr>
            <a:xfrm>
              <a:off x="5602754"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grpSp>
      <p:grpSp>
        <p:nvGrpSpPr>
          <p:cNvPr id="10" name="Group 81"/>
          <p:cNvGrpSpPr/>
          <p:nvPr/>
        </p:nvGrpSpPr>
        <p:grpSpPr>
          <a:xfrm>
            <a:off x="7707140" y="1442261"/>
            <a:ext cx="423537" cy="636064"/>
            <a:chOff x="5256066" y="1687942"/>
            <a:chExt cx="909578" cy="1459617"/>
          </a:xfrm>
        </p:grpSpPr>
        <p:sp>
          <p:nvSpPr>
            <p:cNvPr id="83" name="Rounded Rectangle 82"/>
            <p:cNvSpPr/>
            <p:nvPr/>
          </p:nvSpPr>
          <p:spPr>
            <a:xfrm>
              <a:off x="5410200" y="2085158"/>
              <a:ext cx="609600" cy="658042"/>
            </a:xfrm>
            <a:prstGeom prst="roundRect">
              <a:avLst/>
            </a:prstGeom>
            <a:noFill/>
            <a:ln w="28575">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sp>
          <p:nvSpPr>
            <p:cNvPr id="84" name="Oval 83"/>
            <p:cNvSpPr/>
            <p:nvPr/>
          </p:nvSpPr>
          <p:spPr>
            <a:xfrm>
              <a:off x="5436068" y="1867943"/>
              <a:ext cx="557867" cy="1092471"/>
            </a:xfrm>
            <a:prstGeom prst="ellipse">
              <a:avLst/>
            </a:prstGeom>
            <a:solidFill>
              <a:schemeClr val="accent2">
                <a:lumMod val="60000"/>
                <a:lumOff val="40000"/>
              </a:schemeClr>
            </a:solidFill>
            <a:ln>
              <a:solidFill>
                <a:schemeClr val="accent2">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85" name="Oval 84"/>
            <p:cNvSpPr/>
            <p:nvPr/>
          </p:nvSpPr>
          <p:spPr>
            <a:xfrm>
              <a:off x="5607777" y="2055088"/>
              <a:ext cx="557867" cy="1092471"/>
            </a:xfrm>
            <a:prstGeom prst="ellipse">
              <a:avLst/>
            </a:prstGeom>
            <a:solidFill>
              <a:schemeClr val="accent3">
                <a:lumMod val="60000"/>
                <a:lumOff val="40000"/>
              </a:schemeClr>
            </a:solidFill>
            <a:ln>
              <a:solidFill>
                <a:schemeClr val="accent3">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86" name="Oval 85"/>
            <p:cNvSpPr/>
            <p:nvPr/>
          </p:nvSpPr>
          <p:spPr>
            <a:xfrm>
              <a:off x="5256066" y="2055086"/>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87" name="Oval 86"/>
            <p:cNvSpPr/>
            <p:nvPr/>
          </p:nvSpPr>
          <p:spPr>
            <a:xfrm>
              <a:off x="5256066"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88" name="Oval 87"/>
            <p:cNvSpPr/>
            <p:nvPr/>
          </p:nvSpPr>
          <p:spPr>
            <a:xfrm>
              <a:off x="5602754"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grpSp>
      <p:grpSp>
        <p:nvGrpSpPr>
          <p:cNvPr id="11" name="Group 88"/>
          <p:cNvGrpSpPr/>
          <p:nvPr/>
        </p:nvGrpSpPr>
        <p:grpSpPr>
          <a:xfrm>
            <a:off x="7707140" y="1751795"/>
            <a:ext cx="423537" cy="636064"/>
            <a:chOff x="5256066" y="1687942"/>
            <a:chExt cx="909578" cy="1459617"/>
          </a:xfrm>
        </p:grpSpPr>
        <p:sp>
          <p:nvSpPr>
            <p:cNvPr id="90" name="Rounded Rectangle 89"/>
            <p:cNvSpPr/>
            <p:nvPr/>
          </p:nvSpPr>
          <p:spPr>
            <a:xfrm>
              <a:off x="5410200" y="2085158"/>
              <a:ext cx="609600" cy="658042"/>
            </a:xfrm>
            <a:prstGeom prst="roundRect">
              <a:avLst/>
            </a:prstGeom>
            <a:noFill/>
            <a:ln w="28575">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sp>
          <p:nvSpPr>
            <p:cNvPr id="91" name="Oval 90"/>
            <p:cNvSpPr/>
            <p:nvPr/>
          </p:nvSpPr>
          <p:spPr>
            <a:xfrm>
              <a:off x="5436068" y="1867943"/>
              <a:ext cx="557867" cy="1092471"/>
            </a:xfrm>
            <a:prstGeom prst="ellipse">
              <a:avLst/>
            </a:prstGeom>
            <a:solidFill>
              <a:schemeClr val="accent2">
                <a:lumMod val="60000"/>
                <a:lumOff val="40000"/>
              </a:schemeClr>
            </a:solidFill>
            <a:ln>
              <a:solidFill>
                <a:schemeClr val="accent2">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92" name="Oval 91"/>
            <p:cNvSpPr/>
            <p:nvPr/>
          </p:nvSpPr>
          <p:spPr>
            <a:xfrm>
              <a:off x="5607777" y="2055088"/>
              <a:ext cx="557867" cy="1092471"/>
            </a:xfrm>
            <a:prstGeom prst="ellipse">
              <a:avLst/>
            </a:prstGeom>
            <a:solidFill>
              <a:schemeClr val="accent3">
                <a:lumMod val="60000"/>
                <a:lumOff val="40000"/>
              </a:schemeClr>
            </a:solidFill>
            <a:ln>
              <a:solidFill>
                <a:schemeClr val="accent3">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93" name="Oval 92"/>
            <p:cNvSpPr/>
            <p:nvPr/>
          </p:nvSpPr>
          <p:spPr>
            <a:xfrm>
              <a:off x="5256066" y="2055086"/>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94" name="Oval 93"/>
            <p:cNvSpPr/>
            <p:nvPr/>
          </p:nvSpPr>
          <p:spPr>
            <a:xfrm>
              <a:off x="5256066"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95" name="Oval 94"/>
            <p:cNvSpPr/>
            <p:nvPr/>
          </p:nvSpPr>
          <p:spPr>
            <a:xfrm>
              <a:off x="5602754"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grpSp>
      <p:grpSp>
        <p:nvGrpSpPr>
          <p:cNvPr id="12" name="Group 95"/>
          <p:cNvGrpSpPr/>
          <p:nvPr/>
        </p:nvGrpSpPr>
        <p:grpSpPr>
          <a:xfrm>
            <a:off x="7707140" y="2064680"/>
            <a:ext cx="423537" cy="636064"/>
            <a:chOff x="5256066" y="1687942"/>
            <a:chExt cx="909578" cy="1459617"/>
          </a:xfrm>
        </p:grpSpPr>
        <p:sp>
          <p:nvSpPr>
            <p:cNvPr id="97" name="Rounded Rectangle 96"/>
            <p:cNvSpPr/>
            <p:nvPr/>
          </p:nvSpPr>
          <p:spPr>
            <a:xfrm>
              <a:off x="5410200" y="2085158"/>
              <a:ext cx="609600" cy="658042"/>
            </a:xfrm>
            <a:prstGeom prst="roundRect">
              <a:avLst/>
            </a:prstGeom>
            <a:noFill/>
            <a:ln w="28575">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sp>
          <p:nvSpPr>
            <p:cNvPr id="98" name="Oval 97"/>
            <p:cNvSpPr/>
            <p:nvPr/>
          </p:nvSpPr>
          <p:spPr>
            <a:xfrm>
              <a:off x="5436068" y="1867943"/>
              <a:ext cx="557867" cy="1092471"/>
            </a:xfrm>
            <a:prstGeom prst="ellipse">
              <a:avLst/>
            </a:prstGeom>
            <a:solidFill>
              <a:schemeClr val="accent2">
                <a:lumMod val="60000"/>
                <a:lumOff val="40000"/>
              </a:schemeClr>
            </a:solidFill>
            <a:ln>
              <a:solidFill>
                <a:schemeClr val="accent2">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99" name="Oval 98"/>
            <p:cNvSpPr/>
            <p:nvPr/>
          </p:nvSpPr>
          <p:spPr>
            <a:xfrm>
              <a:off x="5607777" y="2055088"/>
              <a:ext cx="557867" cy="1092471"/>
            </a:xfrm>
            <a:prstGeom prst="ellipse">
              <a:avLst/>
            </a:prstGeom>
            <a:solidFill>
              <a:schemeClr val="accent3">
                <a:lumMod val="60000"/>
                <a:lumOff val="40000"/>
              </a:schemeClr>
            </a:solidFill>
            <a:ln>
              <a:solidFill>
                <a:schemeClr val="accent3">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00" name="Oval 99"/>
            <p:cNvSpPr/>
            <p:nvPr/>
          </p:nvSpPr>
          <p:spPr>
            <a:xfrm>
              <a:off x="5256066" y="2055086"/>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01" name="Oval 100"/>
            <p:cNvSpPr/>
            <p:nvPr/>
          </p:nvSpPr>
          <p:spPr>
            <a:xfrm>
              <a:off x="5256066"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02" name="Oval 101"/>
            <p:cNvSpPr/>
            <p:nvPr/>
          </p:nvSpPr>
          <p:spPr>
            <a:xfrm>
              <a:off x="5602754"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grpSp>
      <p:grpSp>
        <p:nvGrpSpPr>
          <p:cNvPr id="13" name="Group 102"/>
          <p:cNvGrpSpPr/>
          <p:nvPr/>
        </p:nvGrpSpPr>
        <p:grpSpPr>
          <a:xfrm>
            <a:off x="7707140" y="2612283"/>
            <a:ext cx="423537" cy="636064"/>
            <a:chOff x="5256066" y="1687942"/>
            <a:chExt cx="909578" cy="1459617"/>
          </a:xfrm>
        </p:grpSpPr>
        <p:sp>
          <p:nvSpPr>
            <p:cNvPr id="104" name="Rounded Rectangle 103"/>
            <p:cNvSpPr/>
            <p:nvPr/>
          </p:nvSpPr>
          <p:spPr>
            <a:xfrm>
              <a:off x="5410200" y="2085158"/>
              <a:ext cx="609600" cy="658042"/>
            </a:xfrm>
            <a:prstGeom prst="roundRect">
              <a:avLst/>
            </a:prstGeom>
            <a:noFill/>
            <a:ln w="28575">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sp>
          <p:nvSpPr>
            <p:cNvPr id="105" name="Oval 104"/>
            <p:cNvSpPr/>
            <p:nvPr/>
          </p:nvSpPr>
          <p:spPr>
            <a:xfrm>
              <a:off x="5436068" y="1867943"/>
              <a:ext cx="557867" cy="1092471"/>
            </a:xfrm>
            <a:prstGeom prst="ellipse">
              <a:avLst/>
            </a:prstGeom>
            <a:solidFill>
              <a:schemeClr val="accent2">
                <a:lumMod val="60000"/>
                <a:lumOff val="40000"/>
              </a:schemeClr>
            </a:solidFill>
            <a:ln>
              <a:solidFill>
                <a:schemeClr val="accent2">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06" name="Oval 105"/>
            <p:cNvSpPr/>
            <p:nvPr/>
          </p:nvSpPr>
          <p:spPr>
            <a:xfrm>
              <a:off x="5607777" y="2055088"/>
              <a:ext cx="557867" cy="1092471"/>
            </a:xfrm>
            <a:prstGeom prst="ellipse">
              <a:avLst/>
            </a:prstGeom>
            <a:solidFill>
              <a:schemeClr val="accent3">
                <a:lumMod val="60000"/>
                <a:lumOff val="40000"/>
              </a:schemeClr>
            </a:solidFill>
            <a:ln>
              <a:solidFill>
                <a:schemeClr val="accent3">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07" name="Oval 106"/>
            <p:cNvSpPr/>
            <p:nvPr/>
          </p:nvSpPr>
          <p:spPr>
            <a:xfrm>
              <a:off x="5256066" y="2055086"/>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08" name="Oval 107"/>
            <p:cNvSpPr/>
            <p:nvPr/>
          </p:nvSpPr>
          <p:spPr>
            <a:xfrm>
              <a:off x="5256066"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09" name="Oval 108"/>
            <p:cNvSpPr/>
            <p:nvPr/>
          </p:nvSpPr>
          <p:spPr>
            <a:xfrm>
              <a:off x="5602754"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grpSp>
      <p:grpSp>
        <p:nvGrpSpPr>
          <p:cNvPr id="14" name="Group 109"/>
          <p:cNvGrpSpPr/>
          <p:nvPr/>
        </p:nvGrpSpPr>
        <p:grpSpPr>
          <a:xfrm>
            <a:off x="7707140" y="2946696"/>
            <a:ext cx="423537" cy="636064"/>
            <a:chOff x="5256066" y="1687942"/>
            <a:chExt cx="909578" cy="1459617"/>
          </a:xfrm>
        </p:grpSpPr>
        <p:sp>
          <p:nvSpPr>
            <p:cNvPr id="111" name="Rounded Rectangle 110"/>
            <p:cNvSpPr/>
            <p:nvPr/>
          </p:nvSpPr>
          <p:spPr>
            <a:xfrm>
              <a:off x="5410200" y="2085158"/>
              <a:ext cx="609600" cy="658042"/>
            </a:xfrm>
            <a:prstGeom prst="roundRect">
              <a:avLst/>
            </a:prstGeom>
            <a:noFill/>
            <a:ln w="28575">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black"/>
                </a:solidFill>
                <a:latin typeface="Arial" charset="0"/>
                <a:ea typeface="宋体" charset="-122"/>
              </a:endParaRPr>
            </a:p>
          </p:txBody>
        </p:sp>
        <p:sp>
          <p:nvSpPr>
            <p:cNvPr id="112" name="Oval 111"/>
            <p:cNvSpPr/>
            <p:nvPr/>
          </p:nvSpPr>
          <p:spPr>
            <a:xfrm>
              <a:off x="5436068" y="1867943"/>
              <a:ext cx="557867" cy="1092471"/>
            </a:xfrm>
            <a:prstGeom prst="ellipse">
              <a:avLst/>
            </a:prstGeom>
            <a:solidFill>
              <a:schemeClr val="accent2">
                <a:lumMod val="60000"/>
                <a:lumOff val="40000"/>
              </a:schemeClr>
            </a:solidFill>
            <a:ln>
              <a:solidFill>
                <a:schemeClr val="accent2">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13" name="Oval 112"/>
            <p:cNvSpPr/>
            <p:nvPr/>
          </p:nvSpPr>
          <p:spPr>
            <a:xfrm>
              <a:off x="5607777" y="2055088"/>
              <a:ext cx="557867" cy="1092471"/>
            </a:xfrm>
            <a:prstGeom prst="ellipse">
              <a:avLst/>
            </a:prstGeom>
            <a:solidFill>
              <a:schemeClr val="accent3">
                <a:lumMod val="60000"/>
                <a:lumOff val="40000"/>
              </a:schemeClr>
            </a:solidFill>
            <a:ln>
              <a:solidFill>
                <a:schemeClr val="accent3">
                  <a:lumMod val="75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14" name="Oval 113"/>
            <p:cNvSpPr/>
            <p:nvPr/>
          </p:nvSpPr>
          <p:spPr>
            <a:xfrm>
              <a:off x="5256066" y="2055086"/>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15" name="Oval 114"/>
            <p:cNvSpPr/>
            <p:nvPr/>
          </p:nvSpPr>
          <p:spPr>
            <a:xfrm>
              <a:off x="5256066"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sp>
          <p:nvSpPr>
            <p:cNvPr id="116" name="Oval 115"/>
            <p:cNvSpPr/>
            <p:nvPr/>
          </p:nvSpPr>
          <p:spPr>
            <a:xfrm>
              <a:off x="5602754" y="1687942"/>
              <a:ext cx="557867" cy="1092471"/>
            </a:xfrm>
            <a:prstGeom prst="ellipse">
              <a:avLst/>
            </a:prstGeom>
            <a:solidFill>
              <a:schemeClr val="bg1">
                <a:lumMod val="75000"/>
              </a:schemeClr>
            </a:solidFill>
            <a:ln>
              <a:solidFill>
                <a:schemeClr val="tx1">
                  <a:lumMod val="50000"/>
                  <a:lumOff val="50000"/>
                </a:schemeClr>
              </a:solidFill>
            </a:ln>
          </p:spPr>
          <p:txBody>
            <a:bodyPr wrap="none" rtlCol="0" anchor="ctr">
              <a:spAutoFit/>
            </a:bodyPr>
            <a:lstStyle/>
            <a:p>
              <a:pPr algn="ctr" fontAlgn="base">
                <a:spcBef>
                  <a:spcPct val="0"/>
                </a:spcBef>
                <a:spcAft>
                  <a:spcPts val="1200"/>
                </a:spcAft>
              </a:pPr>
              <a:endParaRPr lang="en-US" sz="1600" dirty="0">
                <a:solidFill>
                  <a:prstClr val="black"/>
                </a:solidFill>
                <a:latin typeface="Times New Roman" pitchFamily="18" charset="0"/>
                <a:ea typeface="Verdana" charset="0"/>
                <a:cs typeface="Times New Roman" pitchFamily="18" charset="0"/>
              </a:endParaRPr>
            </a:p>
          </p:txBody>
        </p:sp>
      </p:grpSp>
      <p:sp>
        <p:nvSpPr>
          <p:cNvPr id="117" name="TextBox 116"/>
          <p:cNvSpPr txBox="1"/>
          <p:nvPr/>
        </p:nvSpPr>
        <p:spPr>
          <a:xfrm rot="5400000">
            <a:off x="7863966" y="2436002"/>
            <a:ext cx="248466" cy="430887"/>
          </a:xfrm>
          <a:prstGeom prst="rect">
            <a:avLst/>
          </a:prstGeom>
        </p:spPr>
        <p:txBody>
          <a:bodyPr wrap="none" lIns="0" tIns="0" rIns="0" bIns="0" rtlCol="0">
            <a:spAutoFit/>
          </a:bodyPr>
          <a:lstStyle/>
          <a:p>
            <a:pPr marL="342900" indent="-342900" eaLnBrk="0" fontAlgn="base" hangingPunct="0">
              <a:spcAft>
                <a:spcPct val="0"/>
              </a:spcAft>
            </a:pPr>
            <a:r>
              <a:rPr lang="en-US" sz="2800" dirty="0">
                <a:solidFill>
                  <a:prstClr val="black"/>
                </a:solidFill>
                <a:ea typeface="宋体" charset="-122"/>
              </a:rPr>
              <a:t>…</a:t>
            </a:r>
          </a:p>
        </p:txBody>
      </p:sp>
      <p:sp>
        <p:nvSpPr>
          <p:cNvPr id="89" name="TextBox 88"/>
          <p:cNvSpPr txBox="1"/>
          <p:nvPr/>
        </p:nvSpPr>
        <p:spPr>
          <a:xfrm>
            <a:off x="4724400" y="3810001"/>
            <a:ext cx="2381374" cy="2154436"/>
          </a:xfrm>
          <a:prstGeom prst="rect">
            <a:avLst/>
          </a:prstGeom>
        </p:spPr>
        <p:txBody>
          <a:bodyPr wrap="square" lIns="0" tIns="0" rIns="0" bIns="0" rtlCol="0">
            <a:spAutoFit/>
          </a:bodyPr>
          <a:lstStyle/>
          <a:p>
            <a:pPr marL="342900" indent="-342900" eaLnBrk="0" fontAlgn="base" hangingPunct="0">
              <a:spcAft>
                <a:spcPct val="0"/>
              </a:spcAft>
              <a:buFont typeface="Arial" pitchFamily="34" charset="0"/>
              <a:buChar char="•"/>
            </a:pPr>
            <a:r>
              <a:rPr lang="en-US" sz="2000" dirty="0">
                <a:solidFill>
                  <a:prstClr val="white"/>
                </a:solidFill>
                <a:ea typeface="宋体" charset="-122"/>
                <a:cs typeface="Arial" pitchFamily="34" charset="0"/>
              </a:rPr>
              <a:t>10</a:t>
            </a:r>
            <a:r>
              <a:rPr lang="en-US" sz="2000" baseline="30000" dirty="0">
                <a:solidFill>
                  <a:prstClr val="white"/>
                </a:solidFill>
                <a:ea typeface="宋体" charset="-122"/>
                <a:cs typeface="Arial" pitchFamily="34" charset="0"/>
              </a:rPr>
              <a:t>2</a:t>
            </a:r>
            <a:r>
              <a:rPr lang="en-US" sz="2000" dirty="0">
                <a:solidFill>
                  <a:prstClr val="white"/>
                </a:solidFill>
                <a:ea typeface="宋体" charset="-122"/>
                <a:cs typeface="Arial" pitchFamily="34" charset="0"/>
              </a:rPr>
              <a:t> – 10</a:t>
            </a:r>
            <a:r>
              <a:rPr lang="en-US" sz="2000" baseline="30000" dirty="0">
                <a:solidFill>
                  <a:prstClr val="white"/>
                </a:solidFill>
                <a:ea typeface="宋体" charset="-122"/>
                <a:cs typeface="Arial" pitchFamily="34" charset="0"/>
              </a:rPr>
              <a:t>4</a:t>
            </a:r>
            <a:r>
              <a:rPr lang="en-US" sz="2000" dirty="0">
                <a:solidFill>
                  <a:prstClr val="white"/>
                </a:solidFill>
                <a:ea typeface="宋体" charset="-122"/>
                <a:cs typeface="Arial" pitchFamily="34" charset="0"/>
              </a:rPr>
              <a:t> /logical</a:t>
            </a:r>
          </a:p>
          <a:p>
            <a:pPr marL="342900" indent="-342900" eaLnBrk="0" fontAlgn="base" hangingPunct="0">
              <a:spcAft>
                <a:spcPct val="0"/>
              </a:spcAft>
              <a:buFont typeface="Arial" pitchFamily="34" charset="0"/>
              <a:buChar char="•"/>
            </a:pPr>
            <a:endParaRPr lang="en-US" sz="2000" dirty="0">
              <a:solidFill>
                <a:prstClr val="white"/>
              </a:solidFill>
              <a:ea typeface="宋体" charset="-122"/>
              <a:cs typeface="Arial" pitchFamily="34" charset="0"/>
            </a:endParaRPr>
          </a:p>
          <a:p>
            <a:pPr marL="342900" indent="-342900" eaLnBrk="0" fontAlgn="base" hangingPunct="0">
              <a:spcAft>
                <a:spcPct val="0"/>
              </a:spcAft>
              <a:buFont typeface="Arial" pitchFamily="34" charset="0"/>
              <a:buChar char="•"/>
            </a:pPr>
            <a:r>
              <a:rPr lang="en-US" sz="2000" dirty="0">
                <a:solidFill>
                  <a:prstClr val="white"/>
                </a:solidFill>
                <a:ea typeface="宋体" charset="-122"/>
                <a:cs typeface="Arial" pitchFamily="34" charset="0"/>
              </a:rPr>
              <a:t>threshold ~ 1%</a:t>
            </a:r>
            <a:endParaRPr lang="en-US" sz="2000" baseline="30000" dirty="0">
              <a:solidFill>
                <a:prstClr val="white"/>
              </a:solidFill>
              <a:ea typeface="宋体" charset="-122"/>
              <a:cs typeface="Arial" pitchFamily="34" charset="0"/>
            </a:endParaRPr>
          </a:p>
          <a:p>
            <a:pPr marL="342900" indent="-342900" eaLnBrk="0" fontAlgn="base" hangingPunct="0">
              <a:spcAft>
                <a:spcPct val="0"/>
              </a:spcAft>
              <a:buFont typeface="Arial" pitchFamily="34" charset="0"/>
              <a:buChar char="•"/>
            </a:pPr>
            <a:endParaRPr lang="en-US" sz="2000" dirty="0">
              <a:solidFill>
                <a:prstClr val="white"/>
              </a:solidFill>
              <a:ea typeface="宋体" charset="-122"/>
              <a:cs typeface="Arial" pitchFamily="34" charset="0"/>
            </a:endParaRPr>
          </a:p>
          <a:p>
            <a:pPr marL="342900" indent="-342900" eaLnBrk="0" fontAlgn="base" hangingPunct="0">
              <a:spcAft>
                <a:spcPct val="0"/>
              </a:spcAft>
              <a:buFont typeface="Arial" pitchFamily="34" charset="0"/>
              <a:buChar char="•"/>
            </a:pPr>
            <a:r>
              <a:rPr lang="en-US" sz="2000" dirty="0">
                <a:solidFill>
                  <a:prstClr val="white"/>
                </a:solidFill>
                <a:ea typeface="宋体" charset="-122"/>
                <a:cs typeface="Arial" pitchFamily="34" charset="0"/>
              </a:rPr>
              <a:t>s</a:t>
            </a:r>
            <a:r>
              <a:rPr lang="en-US" sz="2000" dirty="0" smtClean="0">
                <a:solidFill>
                  <a:prstClr val="white"/>
                </a:solidFill>
                <a:ea typeface="宋体" charset="-122"/>
                <a:cs typeface="Arial" pitchFamily="34" charset="0"/>
              </a:rPr>
              <a:t>imulate large </a:t>
            </a:r>
            <a:r>
              <a:rPr lang="en-US" sz="2000" dirty="0">
                <a:solidFill>
                  <a:prstClr val="white"/>
                </a:solidFill>
                <a:ea typeface="宋体" charset="-122"/>
                <a:cs typeface="Arial" pitchFamily="34" charset="0"/>
              </a:rPr>
              <a:t>system to see </a:t>
            </a:r>
            <a:r>
              <a:rPr lang="en-US" sz="2000" dirty="0" smtClean="0">
                <a:solidFill>
                  <a:prstClr val="white"/>
                </a:solidFill>
                <a:ea typeface="宋体" charset="-122"/>
                <a:cs typeface="Arial" pitchFamily="34" charset="0"/>
              </a:rPr>
              <a:t>effects</a:t>
            </a:r>
          </a:p>
        </p:txBody>
      </p:sp>
      <p:sp>
        <p:nvSpPr>
          <p:cNvPr id="96" name="TextBox 95"/>
          <p:cNvSpPr txBox="1"/>
          <p:nvPr/>
        </p:nvSpPr>
        <p:spPr>
          <a:xfrm>
            <a:off x="7467600" y="3810000"/>
            <a:ext cx="3200400" cy="2154436"/>
          </a:xfrm>
          <a:prstGeom prst="rect">
            <a:avLst/>
          </a:prstGeom>
        </p:spPr>
        <p:txBody>
          <a:bodyPr wrap="square" lIns="0" tIns="0" rIns="0" bIns="0" rtlCol="0">
            <a:spAutoFit/>
          </a:bodyPr>
          <a:lstStyle/>
          <a:p>
            <a:pPr marL="342900" indent="-342900" eaLnBrk="0" fontAlgn="base" hangingPunct="0">
              <a:spcAft>
                <a:spcPct val="0"/>
              </a:spcAft>
              <a:buFont typeface="Arial" pitchFamily="34" charset="0"/>
              <a:buChar char="•"/>
            </a:pPr>
            <a:r>
              <a:rPr lang="en-US" sz="2000" dirty="0">
                <a:solidFill>
                  <a:prstClr val="white"/>
                </a:solidFill>
                <a:ea typeface="宋体" charset="-122"/>
                <a:cs typeface="Arial" pitchFamily="34" charset="0"/>
              </a:rPr>
              <a:t>few </a:t>
            </a:r>
            <a:r>
              <a:rPr lang="en-US" sz="2000" dirty="0" err="1">
                <a:solidFill>
                  <a:prstClr val="white"/>
                </a:solidFill>
                <a:ea typeface="宋体" charset="-122"/>
                <a:cs typeface="Arial" pitchFamily="34" charset="0"/>
              </a:rPr>
              <a:t>qubits</a:t>
            </a:r>
            <a:r>
              <a:rPr lang="en-US" sz="2000" dirty="0">
                <a:solidFill>
                  <a:prstClr val="white"/>
                </a:solidFill>
                <a:ea typeface="宋体" charset="-122"/>
                <a:cs typeface="Arial" pitchFamily="34" charset="0"/>
              </a:rPr>
              <a:t>/ module</a:t>
            </a:r>
          </a:p>
          <a:p>
            <a:pPr marL="342900" indent="-342900" eaLnBrk="0" fontAlgn="base" hangingPunct="0">
              <a:spcAft>
                <a:spcPct val="0"/>
              </a:spcAft>
              <a:buFont typeface="Arial" pitchFamily="34" charset="0"/>
              <a:buChar char="•"/>
            </a:pPr>
            <a:endParaRPr lang="en-US" sz="2000" dirty="0">
              <a:solidFill>
                <a:prstClr val="white"/>
              </a:solidFill>
              <a:ea typeface="宋体" charset="-122"/>
              <a:cs typeface="Arial" pitchFamily="34" charset="0"/>
            </a:endParaRPr>
          </a:p>
          <a:p>
            <a:pPr marL="342900" indent="-342900" eaLnBrk="0" fontAlgn="base" hangingPunct="0">
              <a:spcAft>
                <a:spcPct val="0"/>
              </a:spcAft>
              <a:buFont typeface="Arial" pitchFamily="34" charset="0"/>
              <a:buChar char="•"/>
            </a:pPr>
            <a:r>
              <a:rPr lang="en-US" sz="2000" dirty="0">
                <a:solidFill>
                  <a:prstClr val="white"/>
                </a:solidFill>
                <a:ea typeface="宋体" charset="-122"/>
                <a:cs typeface="Arial" pitchFamily="34" charset="0"/>
              </a:rPr>
              <a:t>good local gates (10</a:t>
            </a:r>
            <a:r>
              <a:rPr lang="en-US" sz="2000" baseline="30000" dirty="0">
                <a:solidFill>
                  <a:prstClr val="white"/>
                </a:solidFill>
                <a:ea typeface="宋体" charset="-122"/>
                <a:cs typeface="Arial" pitchFamily="34" charset="0"/>
              </a:rPr>
              <a:t>-4</a:t>
            </a:r>
            <a:r>
              <a:rPr lang="en-US" sz="2000" dirty="0">
                <a:solidFill>
                  <a:prstClr val="white"/>
                </a:solidFill>
                <a:ea typeface="宋体" charset="-122"/>
                <a:cs typeface="Arial" pitchFamily="34" charset="0"/>
              </a:rPr>
              <a:t>?)</a:t>
            </a:r>
            <a:r>
              <a:rPr lang="en-US" sz="2000" baseline="30000" dirty="0">
                <a:solidFill>
                  <a:prstClr val="white"/>
                </a:solidFill>
                <a:ea typeface="宋体" charset="-122"/>
                <a:cs typeface="Arial" pitchFamily="34" charset="0"/>
              </a:rPr>
              <a:t/>
            </a:r>
            <a:br>
              <a:rPr lang="en-US" sz="2000" baseline="30000" dirty="0">
                <a:solidFill>
                  <a:prstClr val="white"/>
                </a:solidFill>
                <a:ea typeface="宋体" charset="-122"/>
                <a:cs typeface="Arial" pitchFamily="34" charset="0"/>
              </a:rPr>
            </a:br>
            <a:r>
              <a:rPr lang="en-US" sz="2000" dirty="0">
                <a:solidFill>
                  <a:prstClr val="white"/>
                </a:solidFill>
                <a:ea typeface="宋体" charset="-122"/>
                <a:cs typeface="Arial" pitchFamily="34" charset="0"/>
              </a:rPr>
              <a:t>remote gates fair (90%?)</a:t>
            </a:r>
          </a:p>
          <a:p>
            <a:pPr marL="342900" indent="-342900" eaLnBrk="0" fontAlgn="base" hangingPunct="0">
              <a:spcAft>
                <a:spcPct val="0"/>
              </a:spcAft>
              <a:buFont typeface="Arial" pitchFamily="34" charset="0"/>
              <a:buChar char="•"/>
            </a:pPr>
            <a:endParaRPr lang="en-US" sz="2000" dirty="0">
              <a:solidFill>
                <a:prstClr val="white"/>
              </a:solidFill>
              <a:ea typeface="宋体" charset="-122"/>
              <a:cs typeface="Arial" pitchFamily="34" charset="0"/>
            </a:endParaRPr>
          </a:p>
          <a:p>
            <a:pPr marL="342900" indent="-342900" eaLnBrk="0" fontAlgn="base" hangingPunct="0">
              <a:spcAft>
                <a:spcPct val="0"/>
              </a:spcAft>
              <a:buFont typeface="Arial" pitchFamily="34" charset="0"/>
              <a:buChar char="•"/>
            </a:pPr>
            <a:r>
              <a:rPr lang="en-US" sz="2000" dirty="0">
                <a:solidFill>
                  <a:prstClr val="white"/>
                </a:solidFill>
                <a:ea typeface="宋体" charset="-122"/>
                <a:cs typeface="Arial" pitchFamily="34" charset="0"/>
              </a:rPr>
              <a:t>p</a:t>
            </a:r>
            <a:r>
              <a:rPr lang="en-US" sz="2000" dirty="0" smtClean="0">
                <a:solidFill>
                  <a:prstClr val="white"/>
                </a:solidFill>
                <a:ea typeface="宋体" charset="-122"/>
                <a:cs typeface="Arial" pitchFamily="34" charset="0"/>
              </a:rPr>
              <a:t>ossible to construct </a:t>
            </a:r>
            <a:r>
              <a:rPr lang="en-US" sz="2000" dirty="0">
                <a:solidFill>
                  <a:prstClr val="white"/>
                </a:solidFill>
                <a:ea typeface="宋体" charset="-122"/>
                <a:cs typeface="Arial" pitchFamily="34" charset="0"/>
              </a:rPr>
              <a:t>QEC</a:t>
            </a:r>
            <a:br>
              <a:rPr lang="en-US" sz="2000" dirty="0">
                <a:solidFill>
                  <a:prstClr val="white"/>
                </a:solidFill>
                <a:ea typeface="宋体" charset="-122"/>
                <a:cs typeface="Arial" pitchFamily="34" charset="0"/>
              </a:rPr>
            </a:br>
            <a:r>
              <a:rPr lang="en-US" sz="2000" dirty="0">
                <a:solidFill>
                  <a:prstClr val="white"/>
                </a:solidFill>
                <a:ea typeface="宋体" charset="-122"/>
                <a:cs typeface="Arial" pitchFamily="34" charset="0"/>
              </a:rPr>
              <a:t>as software </a:t>
            </a:r>
            <a:r>
              <a:rPr lang="en-US" sz="2000" dirty="0" smtClean="0">
                <a:solidFill>
                  <a:prstClr val="white"/>
                </a:solidFill>
                <a:ea typeface="宋体" charset="-122"/>
                <a:cs typeface="Arial" pitchFamily="34" charset="0"/>
              </a:rPr>
              <a:t>layer</a:t>
            </a:r>
            <a:endParaRPr lang="en-US" sz="2000" dirty="0">
              <a:solidFill>
                <a:prstClr val="white"/>
              </a:solidFill>
              <a:ea typeface="宋体" charset="-122"/>
              <a:cs typeface="Arial" pitchFamily="34" charset="0"/>
            </a:endParaRPr>
          </a:p>
        </p:txBody>
      </p:sp>
      <p:sp>
        <p:nvSpPr>
          <p:cNvPr id="15" name="TextBox 14"/>
          <p:cNvSpPr txBox="1"/>
          <p:nvPr/>
        </p:nvSpPr>
        <p:spPr>
          <a:xfrm>
            <a:off x="986852" y="2904314"/>
            <a:ext cx="10415800" cy="1446550"/>
          </a:xfrm>
          <a:prstGeom prst="rect">
            <a:avLst/>
          </a:prstGeom>
          <a:solidFill>
            <a:srgbClr val="002060"/>
          </a:solidFill>
        </p:spPr>
        <p:txBody>
          <a:bodyPr wrap="none" rtlCol="0">
            <a:spAutoFit/>
          </a:bodyPr>
          <a:lstStyle/>
          <a:p>
            <a:pPr algn="ctr"/>
            <a:r>
              <a:rPr lang="en-US" sz="4400" b="1" dirty="0">
                <a:solidFill>
                  <a:srgbClr val="FFC000"/>
                </a:solidFill>
              </a:rPr>
              <a:t>Overhead required in known schemes:</a:t>
            </a:r>
            <a:br>
              <a:rPr lang="en-US" sz="4400" b="1" dirty="0">
                <a:solidFill>
                  <a:srgbClr val="FFC000"/>
                </a:solidFill>
              </a:rPr>
            </a:br>
            <a:r>
              <a:rPr lang="en-US" sz="4400" b="1" dirty="0" smtClean="0">
                <a:solidFill>
                  <a:srgbClr val="FFC000"/>
                </a:solidFill>
              </a:rPr>
              <a:t>1,000s physical qubits </a:t>
            </a:r>
            <a:r>
              <a:rPr lang="en-US" sz="4400" b="1" dirty="0">
                <a:solidFill>
                  <a:srgbClr val="FFC000"/>
                </a:solidFill>
              </a:rPr>
              <a:t>for every </a:t>
            </a:r>
            <a:r>
              <a:rPr lang="en-US" sz="4400" b="1" dirty="0" smtClean="0">
                <a:solidFill>
                  <a:srgbClr val="FFC000"/>
                </a:solidFill>
              </a:rPr>
              <a:t>logical</a:t>
            </a:r>
            <a:r>
              <a:rPr lang="en-US" sz="4400" b="1" dirty="0">
                <a:solidFill>
                  <a:srgbClr val="FFC000"/>
                </a:solidFill>
              </a:rPr>
              <a:t> </a:t>
            </a:r>
            <a:r>
              <a:rPr lang="en-US" sz="4400" b="1" dirty="0" err="1" smtClean="0">
                <a:solidFill>
                  <a:srgbClr val="FFC000"/>
                </a:solidFill>
              </a:rPr>
              <a:t>qubit</a:t>
            </a:r>
            <a:endParaRPr lang="en-US" sz="4400" b="1" dirty="0">
              <a:solidFill>
                <a:srgbClr val="FFC000"/>
              </a:solidFill>
            </a:endParaRPr>
          </a:p>
        </p:txBody>
      </p:sp>
      <p:sp>
        <p:nvSpPr>
          <p:cNvPr id="103" name="TextBox 102"/>
          <p:cNvSpPr txBox="1"/>
          <p:nvPr/>
        </p:nvSpPr>
        <p:spPr>
          <a:xfrm>
            <a:off x="-6958" y="6491578"/>
            <a:ext cx="2697790" cy="338554"/>
          </a:xfrm>
          <a:prstGeom prst="rect">
            <a:avLst/>
          </a:prstGeom>
          <a:noFill/>
        </p:spPr>
        <p:txBody>
          <a:bodyPr wrap="none" rtlCol="0">
            <a:spAutoFit/>
          </a:bodyPr>
          <a:lstStyle/>
          <a:p>
            <a:r>
              <a:rPr lang="en-US" sz="1600" dirty="0" smtClean="0">
                <a:solidFill>
                  <a:prstClr val="white"/>
                </a:solidFill>
                <a:latin typeface="Segoe UI" pitchFamily="34" charset="0"/>
                <a:ea typeface="Segoe UI" pitchFamily="34" charset="0"/>
                <a:cs typeface="Segoe UI" pitchFamily="34" charset="0"/>
              </a:rPr>
              <a:t>Slide credit: Rob Schoelkopf</a:t>
            </a:r>
            <a:endParaRPr lang="en-US" sz="1600" dirty="0">
              <a:solidFill>
                <a:prstClr val="white"/>
              </a:solidFill>
              <a:latin typeface="Segoe UI" pitchFamily="34" charset="0"/>
              <a:ea typeface="Segoe UI" pitchFamily="34" charset="0"/>
              <a:cs typeface="Segoe UI" pitchFamily="34" charset="0"/>
            </a:endParaRPr>
          </a:p>
        </p:txBody>
      </p:sp>
      <p:sp>
        <p:nvSpPr>
          <p:cNvPr id="110" name="TextBox 109"/>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1314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111018"/>
            <a:ext cx="11655840" cy="899537"/>
          </a:xfrm>
        </p:spPr>
        <p:txBody>
          <a:bodyPr/>
          <a:lstStyle/>
          <a:p>
            <a:r>
              <a:rPr lang="en-US" dirty="0" smtClean="0">
                <a:solidFill>
                  <a:schemeClr val="bg1"/>
                </a:solidFill>
              </a:rPr>
              <a:t>Fault-tolerant Replacement Rules</a:t>
            </a:r>
            <a:endParaRPr lang="en-US" dirty="0">
              <a:solidFill>
                <a:schemeClr val="bg1"/>
              </a:solidFill>
            </a:endParaRPr>
          </a:p>
        </p:txBody>
      </p:sp>
      <p:sp>
        <p:nvSpPr>
          <p:cNvPr id="18" name="Content Placeholder 2"/>
          <p:cNvSpPr txBox="1">
            <a:spLocks/>
          </p:cNvSpPr>
          <p:nvPr/>
        </p:nvSpPr>
        <p:spPr>
          <a:xfrm>
            <a:off x="392100" y="1001129"/>
            <a:ext cx="11409496" cy="545066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137" b="1" dirty="0" smtClean="0">
                <a:solidFill>
                  <a:prstClr val="white"/>
                </a:solidFill>
                <a:latin typeface="Calibri" panose="020F0502020204030204"/>
              </a:rPr>
              <a:t>Given a set of fault-tolerant </a:t>
            </a:r>
            <a:r>
              <a:rPr lang="en-US" sz="3137" b="1" i="1" dirty="0" smtClean="0">
                <a:solidFill>
                  <a:srgbClr val="FFC000"/>
                </a:solidFill>
                <a:latin typeface="Calibri" panose="020F0502020204030204"/>
              </a:rPr>
              <a:t>replacement rules:</a:t>
            </a:r>
            <a:endParaRPr lang="en-US" sz="3137" dirty="0">
              <a:solidFill>
                <a:srgbClr val="FFC000"/>
              </a:solidFill>
            </a:endParaRPr>
          </a:p>
          <a:p>
            <a:pPr marL="0" indent="0">
              <a:buFont typeface="Arial" pitchFamily="34" charset="0"/>
              <a:buNone/>
              <a:defRPr/>
            </a:pPr>
            <a:r>
              <a:rPr lang="en-US" sz="3137" dirty="0" smtClean="0">
                <a:solidFill>
                  <a:prstClr val="white"/>
                </a:solidFill>
              </a:rPr>
              <a:t>	Replace each circuit </a:t>
            </a:r>
            <a:r>
              <a:rPr lang="en-US" sz="3137" dirty="0" smtClean="0">
                <a:solidFill>
                  <a:srgbClr val="FFC000"/>
                </a:solidFill>
              </a:rPr>
              <a:t>location</a:t>
            </a:r>
            <a:r>
              <a:rPr lang="en-US" sz="3137" i="1" dirty="0" smtClean="0">
                <a:solidFill>
                  <a:prstClr val="white"/>
                </a:solidFill>
              </a:rPr>
              <a:t> </a:t>
            </a:r>
            <a:r>
              <a:rPr lang="en-US" sz="3137" dirty="0" smtClean="0">
                <a:solidFill>
                  <a:prstClr val="white"/>
                </a:solidFill>
              </a:rPr>
              <a:t>with a </a:t>
            </a:r>
            <a:r>
              <a:rPr lang="en-US" sz="3137" dirty="0" smtClean="0">
                <a:solidFill>
                  <a:srgbClr val="FFC000"/>
                </a:solidFill>
              </a:rPr>
              <a:t>fault-tolerant gadget</a:t>
            </a:r>
          </a:p>
          <a:p>
            <a:pPr marL="0" indent="0">
              <a:buFont typeface="Arial" pitchFamily="34" charset="0"/>
              <a:buNone/>
              <a:defRPr/>
            </a:pPr>
            <a:endParaRPr lang="en-US" sz="3137" b="1" dirty="0">
              <a:solidFill>
                <a:prstClr val="white"/>
              </a:solidFill>
              <a:latin typeface="Calibri" panose="020F0502020204030204"/>
            </a:endParaRPr>
          </a:p>
          <a:p>
            <a:pPr marL="0" indent="0">
              <a:buFont typeface="Arial" pitchFamily="34" charset="0"/>
              <a:buNone/>
              <a:defRPr/>
            </a:pPr>
            <a:endParaRPr lang="en-US" sz="3137" dirty="0">
              <a:solidFill>
                <a:prstClr val="white"/>
              </a:solidFill>
            </a:endParaRPr>
          </a:p>
          <a:p>
            <a:pPr marL="0" indent="0">
              <a:buFont typeface="Arial" pitchFamily="34" charset="0"/>
              <a:buNone/>
              <a:defRPr/>
            </a:pPr>
            <a:endParaRPr lang="en-US" sz="784" dirty="0">
              <a:solidFill>
                <a:prstClr val="black"/>
              </a:solidFill>
            </a:endParaRPr>
          </a:p>
          <a:p>
            <a:pPr marL="0" indent="0">
              <a:buFont typeface="Arial" pitchFamily="34" charset="0"/>
              <a:buNone/>
              <a:defRPr/>
            </a:pPr>
            <a:endParaRPr lang="en-US" sz="784" b="1" dirty="0">
              <a:solidFill>
                <a:prstClr val="black"/>
              </a:solidFill>
              <a:latin typeface="Calibri" panose="020F0502020204030204"/>
            </a:endParaRPr>
          </a:p>
          <a:p>
            <a:pPr marL="0" indent="0">
              <a:buFont typeface="Arial" pitchFamily="34" charset="0"/>
              <a:buNone/>
              <a:defRPr/>
            </a:pPr>
            <a:endParaRPr lang="en-US" sz="784" b="1" dirty="0">
              <a:solidFill>
                <a:prstClr val="black"/>
              </a:solidFill>
              <a:latin typeface="Calibri" panose="020F0502020204030204"/>
            </a:endParaRPr>
          </a:p>
        </p:txBody>
      </p:sp>
      <p:pic>
        <p:nvPicPr>
          <p:cNvPr id="4"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119"/>
          <a:stretch/>
        </p:blipFill>
        <p:spPr>
          <a:xfrm>
            <a:off x="1519124" y="2301240"/>
            <a:ext cx="3527425" cy="4077615"/>
          </a:xfrm>
          <a:prstGeom prst="rect">
            <a:avLst/>
          </a:prstGeom>
          <a:noFill/>
          <a:ln/>
        </p:spPr>
      </p:pic>
      <p:sp>
        <p:nvSpPr>
          <p:cNvPr id="5" name="TextBox 4"/>
          <p:cNvSpPr txBox="1"/>
          <p:nvPr/>
        </p:nvSpPr>
        <p:spPr>
          <a:xfrm>
            <a:off x="7982259" y="2638515"/>
            <a:ext cx="1343638" cy="461665"/>
          </a:xfrm>
          <a:prstGeom prst="rect">
            <a:avLst/>
          </a:prstGeom>
          <a:noFill/>
        </p:spPr>
        <p:txBody>
          <a:bodyPr wrap="none" rtlCol="0">
            <a:spAutoFit/>
          </a:bodyPr>
          <a:lstStyle/>
          <a:p>
            <a:r>
              <a:rPr lang="en-US" sz="2400" dirty="0" smtClean="0">
                <a:solidFill>
                  <a:schemeClr val="bg2"/>
                </a:solidFill>
              </a:rPr>
              <a:t>25 qubits</a:t>
            </a:r>
            <a:endParaRPr lang="en-US" sz="2400" dirty="0">
              <a:solidFill>
                <a:schemeClr val="bg2"/>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7045" y="3206246"/>
            <a:ext cx="2029972" cy="2036068"/>
          </a:xfrm>
          <a:prstGeom prst="rect">
            <a:avLst/>
          </a:prstGeom>
        </p:spPr>
      </p:pic>
      <p:cxnSp>
        <p:nvCxnSpPr>
          <p:cNvPr id="7" name="Straight Arrow Connector 6"/>
          <p:cNvCxnSpPr/>
          <p:nvPr/>
        </p:nvCxnSpPr>
        <p:spPr>
          <a:xfrm>
            <a:off x="7982259" y="5440713"/>
            <a:ext cx="1250986" cy="1"/>
          </a:xfrm>
          <a:prstGeom prst="straightConnector1">
            <a:avLst/>
          </a:prstGeom>
          <a:ln w="19050">
            <a:solidFill>
              <a:schemeClr val="bg1"/>
            </a:solidFill>
            <a:headEnd type="arrow"/>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435083" y="5440713"/>
            <a:ext cx="418704" cy="461665"/>
          </a:xfrm>
          <a:prstGeom prst="rect">
            <a:avLst/>
          </a:prstGeom>
          <a:noFill/>
        </p:spPr>
        <p:txBody>
          <a:bodyPr wrap="none" rtlCol="0">
            <a:spAutoFit/>
          </a:bodyPr>
          <a:lstStyle/>
          <a:p>
            <a:r>
              <a:rPr lang="en-US" sz="2400" b="1" dirty="0" smtClean="0">
                <a:solidFill>
                  <a:schemeClr val="bg2"/>
                </a:solidFill>
              </a:rPr>
              <a:t>Z</a:t>
            </a:r>
            <a:r>
              <a:rPr lang="en-US" sz="2400" b="1" baseline="-25000" dirty="0" smtClean="0">
                <a:solidFill>
                  <a:schemeClr val="bg2"/>
                </a:solidFill>
              </a:rPr>
              <a:t>L</a:t>
            </a:r>
            <a:endParaRPr lang="en-US" sz="2400" b="1" baseline="-25000" dirty="0">
              <a:solidFill>
                <a:schemeClr val="bg2"/>
              </a:solidFill>
            </a:endParaRPr>
          </a:p>
        </p:txBody>
      </p:sp>
      <p:cxnSp>
        <p:nvCxnSpPr>
          <p:cNvPr id="9" name="Straight Arrow Connector 8"/>
          <p:cNvCxnSpPr/>
          <p:nvPr/>
        </p:nvCxnSpPr>
        <p:spPr>
          <a:xfrm>
            <a:off x="7385197" y="3581180"/>
            <a:ext cx="0" cy="1126711"/>
          </a:xfrm>
          <a:prstGeom prst="straightConnector1">
            <a:avLst/>
          </a:prstGeom>
          <a:ln w="19050">
            <a:solidFill>
              <a:schemeClr val="bg1"/>
            </a:solidFill>
            <a:headEnd type="arrow"/>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873257" y="3900955"/>
            <a:ext cx="441146" cy="461665"/>
          </a:xfrm>
          <a:prstGeom prst="rect">
            <a:avLst/>
          </a:prstGeom>
          <a:noFill/>
        </p:spPr>
        <p:txBody>
          <a:bodyPr wrap="none" rtlCol="0">
            <a:spAutoFit/>
          </a:bodyPr>
          <a:lstStyle/>
          <a:p>
            <a:r>
              <a:rPr lang="en-US" sz="2400" b="1" dirty="0" smtClean="0">
                <a:solidFill>
                  <a:schemeClr val="bg2"/>
                </a:solidFill>
              </a:rPr>
              <a:t>X</a:t>
            </a:r>
            <a:r>
              <a:rPr lang="en-US" sz="2400" b="1" baseline="-25000" dirty="0" smtClean="0">
                <a:solidFill>
                  <a:schemeClr val="bg2"/>
                </a:solidFill>
              </a:rPr>
              <a:t>L</a:t>
            </a:r>
            <a:endParaRPr lang="en-US" sz="2400" b="1" baseline="-25000" dirty="0">
              <a:solidFill>
                <a:schemeClr val="bg2"/>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169" y="3600823"/>
            <a:ext cx="471679" cy="1246913"/>
          </a:xfrm>
          <a:prstGeom prst="rect">
            <a:avLst/>
          </a:prstGeom>
        </p:spPr>
      </p:pic>
      <p:sp>
        <p:nvSpPr>
          <p:cNvPr id="12" name="TextBox 11"/>
          <p:cNvSpPr txBox="1"/>
          <p:nvPr/>
        </p:nvSpPr>
        <p:spPr>
          <a:xfrm>
            <a:off x="0" y="2777111"/>
            <a:ext cx="12192000" cy="2123658"/>
          </a:xfrm>
          <a:prstGeom prst="rect">
            <a:avLst/>
          </a:prstGeom>
          <a:solidFill>
            <a:srgbClr val="002060"/>
          </a:solidFill>
        </p:spPr>
        <p:txBody>
          <a:bodyPr wrap="square" rtlCol="0">
            <a:spAutoFit/>
          </a:bodyPr>
          <a:lstStyle/>
          <a:p>
            <a:pPr algn="ctr"/>
            <a:r>
              <a:rPr lang="en-US" sz="4400" b="1" dirty="0" smtClean="0">
                <a:solidFill>
                  <a:srgbClr val="FFC000"/>
                </a:solidFill>
              </a:rPr>
              <a:t>Fault-tolerant replacement rules have been developed for a discrete, universal set of gates</a:t>
            </a:r>
          </a:p>
          <a:p>
            <a:pPr algn="ctr"/>
            <a:r>
              <a:rPr lang="en-US" sz="4400" b="1" dirty="0" smtClean="0">
                <a:solidFill>
                  <a:srgbClr val="FFC000"/>
                </a:solidFill>
              </a:rPr>
              <a:t>(e.g., Clifford + T, Clifford + </a:t>
            </a:r>
            <a:r>
              <a:rPr lang="en-US" sz="4400" b="1" dirty="0" err="1" smtClean="0">
                <a:solidFill>
                  <a:srgbClr val="FFC000"/>
                </a:solidFill>
              </a:rPr>
              <a:t>Toffoli</a:t>
            </a:r>
            <a:r>
              <a:rPr lang="en-US" sz="4400" b="1" dirty="0">
                <a:solidFill>
                  <a:srgbClr val="FFC000"/>
                </a:solidFill>
              </a:rPr>
              <a:t>)</a:t>
            </a:r>
            <a:r>
              <a:rPr lang="en-US" sz="4400" b="1" dirty="0" smtClean="0">
                <a:solidFill>
                  <a:srgbClr val="FFC000"/>
                </a:solidFill>
              </a:rPr>
              <a:t>  </a:t>
            </a:r>
            <a:endParaRPr lang="en-US" sz="4400" b="1" dirty="0">
              <a:solidFill>
                <a:srgbClr val="FFC000"/>
              </a:solidFill>
            </a:endParaRPr>
          </a:p>
        </p:txBody>
      </p:sp>
      <p:sp>
        <p:nvSpPr>
          <p:cNvPr id="13" name="TextBox 12"/>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335320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66823" y="54420"/>
            <a:ext cx="12866095" cy="584200"/>
          </a:xfrm>
        </p:spPr>
        <p:txBody>
          <a:bodyPr/>
          <a:lstStyle/>
          <a:p>
            <a:r>
              <a:rPr lang="en-US" sz="4400" dirty="0" smtClean="0">
                <a:solidFill>
                  <a:schemeClr val="bg1"/>
                </a:solidFill>
                <a:latin typeface="Calibri Light" panose="020F0302020204030204" pitchFamily="34" charset="0"/>
              </a:rPr>
              <a:t>Gate Definition: </a:t>
            </a:r>
            <a:r>
              <a:rPr lang="en-US" sz="4400" dirty="0" err="1" smtClean="0">
                <a:solidFill>
                  <a:schemeClr val="bg1"/>
                </a:solidFill>
                <a:latin typeface="Calibri Light" panose="020F0302020204030204" pitchFamily="34" charset="0"/>
              </a:rPr>
              <a:t>Steane</a:t>
            </a:r>
            <a:r>
              <a:rPr lang="en-US" sz="4400" dirty="0" smtClean="0">
                <a:solidFill>
                  <a:schemeClr val="bg1"/>
                </a:solidFill>
                <a:latin typeface="Calibri Light" panose="020F0302020204030204" pitchFamily="34" charset="0"/>
              </a:rPr>
              <a:t> [[7,1,3]] Prep. Rule</a:t>
            </a:r>
            <a:endParaRPr lang="en-US" sz="4400" dirty="0">
              <a:solidFill>
                <a:schemeClr val="bg1"/>
              </a:solidFill>
              <a:latin typeface="Calibri Light" panose="020F0302020204030204" pitchFamily="34" charset="0"/>
            </a:endParaRPr>
          </a:p>
        </p:txBody>
      </p:sp>
      <p:sp>
        <p:nvSpPr>
          <p:cNvPr id="9" name="Rectangle 8"/>
          <p:cNvSpPr/>
          <p:nvPr/>
        </p:nvSpPr>
        <p:spPr>
          <a:xfrm>
            <a:off x="786374" y="833988"/>
            <a:ext cx="5956483" cy="5447645"/>
          </a:xfrm>
          <a:prstGeom prst="rect">
            <a:avLst/>
          </a:prstGeom>
        </p:spPr>
        <p:txBody>
          <a:bodyPr wrap="square">
            <a:spAutoFit/>
          </a:bodyPr>
          <a:lstStyle/>
          <a:p>
            <a:r>
              <a:rPr lang="en-US" sz="1200" dirty="0">
                <a:solidFill>
                  <a:srgbClr val="008000"/>
                </a:solidFill>
                <a:latin typeface="Lucida Console"/>
              </a:rPr>
              <a:t>/// &lt;summary&gt;</a:t>
            </a:r>
            <a:endParaRPr lang="en-US" sz="1200" dirty="0">
              <a:solidFill>
                <a:prstClr val="black"/>
              </a:solidFill>
              <a:latin typeface="Lucida Console"/>
            </a:endParaRPr>
          </a:p>
          <a:p>
            <a:r>
              <a:rPr lang="en-US" sz="1200" dirty="0">
                <a:solidFill>
                  <a:srgbClr val="008000"/>
                </a:solidFill>
                <a:latin typeface="Lucida Console"/>
              </a:rPr>
              <a:t>/// Adjoint of parent gate. </a:t>
            </a:r>
            <a:endParaRPr lang="en-US" sz="1200" dirty="0">
              <a:solidFill>
                <a:prstClr val="black"/>
              </a:solidFill>
              <a:latin typeface="Lucida Console"/>
            </a:endParaRPr>
          </a:p>
          <a:p>
            <a:r>
              <a:rPr lang="en-US" sz="1200" dirty="0">
                <a:solidFill>
                  <a:srgbClr val="008000"/>
                </a:solidFill>
                <a:latin typeface="Lucida Console"/>
              </a:rPr>
              <a:t>/// &lt;/summary&gt;</a:t>
            </a:r>
            <a:endParaRPr lang="en-US" sz="1200" dirty="0">
              <a:solidFill>
                <a:prstClr val="black"/>
              </a:solidFill>
              <a:latin typeface="Lucida Console"/>
            </a:endParaRPr>
          </a:p>
          <a:p>
            <a:r>
              <a:rPr lang="en-US" sz="1200" dirty="0">
                <a:solidFill>
                  <a:srgbClr val="008000"/>
                </a:solidFill>
                <a:latin typeface="Lucida Console"/>
              </a:rPr>
              <a:t>/// &lt;</a:t>
            </a:r>
            <a:r>
              <a:rPr lang="en-US" sz="1200" dirty="0" err="1">
                <a:solidFill>
                  <a:srgbClr val="008000"/>
                </a:solidFill>
                <a:latin typeface="Lucida Console"/>
              </a:rPr>
              <a:t>param</a:t>
            </a:r>
            <a:r>
              <a:rPr lang="en-US" sz="1200" dirty="0">
                <a:solidFill>
                  <a:srgbClr val="008000"/>
                </a:solidFill>
                <a:latin typeface="Lucida Console"/>
              </a:rPr>
              <a:t> name="</a:t>
            </a:r>
            <a:r>
              <a:rPr lang="en-US" sz="1200" dirty="0" err="1">
                <a:solidFill>
                  <a:srgbClr val="008000"/>
                </a:solidFill>
                <a:latin typeface="Lucida Console"/>
              </a:rPr>
              <a:t>qs</a:t>
            </a:r>
            <a:r>
              <a:rPr lang="en-US" sz="1200" dirty="0">
                <a:solidFill>
                  <a:srgbClr val="008000"/>
                </a:solidFill>
                <a:latin typeface="Lucida Console"/>
              </a:rPr>
              <a:t>"&gt; Qubits to use with parent gate&lt;/</a:t>
            </a:r>
            <a:r>
              <a:rPr lang="en-US" sz="1200" dirty="0" err="1">
                <a:solidFill>
                  <a:srgbClr val="008000"/>
                </a:solidFill>
                <a:latin typeface="Lucida Console"/>
              </a:rPr>
              <a:t>param</a:t>
            </a:r>
            <a:r>
              <a:rPr lang="en-US" sz="1200" dirty="0">
                <a:solidFill>
                  <a:srgbClr val="008000"/>
                </a:solidFill>
                <a:latin typeface="Lucida Console"/>
              </a:rPr>
              <a:t>&gt;</a:t>
            </a:r>
            <a:endParaRPr lang="en-US" sz="1200" dirty="0">
              <a:solidFill>
                <a:prstClr val="black"/>
              </a:solidFill>
              <a:latin typeface="Lucida Console"/>
            </a:endParaRPr>
          </a:p>
          <a:p>
            <a:r>
              <a:rPr lang="en-US" sz="1200" dirty="0">
                <a:solidFill>
                  <a:schemeClr val="bg1"/>
                </a:solidFill>
                <a:latin typeface="Lucida Console"/>
              </a:rPr>
              <a:t>[&lt;LQD&gt;]</a:t>
            </a:r>
            <a:r>
              <a:rPr lang="en-US" sz="1200" dirty="0">
                <a:solidFill>
                  <a:schemeClr val="bg1"/>
                </a:solidFill>
                <a:latin typeface="Lucida Console"/>
                <a:ea typeface="Times New Roman"/>
                <a:cs typeface="Lucida Console"/>
              </a:rPr>
              <a:t> </a:t>
            </a:r>
            <a:r>
              <a:rPr lang="en-US" sz="1200" dirty="0">
                <a:solidFill>
                  <a:srgbClr val="008000"/>
                </a:solidFill>
                <a:latin typeface="Lucida Console"/>
                <a:ea typeface="Times New Roman"/>
                <a:cs typeface="Lucida Console"/>
              </a:rPr>
              <a:t>/// Prep gate for Steane7</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a:solidFill>
                  <a:srgbClr val="0000FF"/>
                </a:solidFill>
                <a:latin typeface="Lucida Console"/>
                <a:ea typeface="Times New Roman"/>
                <a:cs typeface="Lucida Console"/>
              </a:rPr>
              <a:t>let</a:t>
            </a:r>
            <a:r>
              <a:rPr lang="en-US" sz="1200" dirty="0">
                <a:latin typeface="Lucida Console"/>
                <a:ea typeface="Times New Roman"/>
                <a:cs typeface="Lucida Console"/>
              </a:rPr>
              <a:t> prep (</a:t>
            </a:r>
            <a:r>
              <a:rPr lang="en-US" sz="1200" dirty="0" err="1">
                <a:latin typeface="Lucida Console"/>
                <a:ea typeface="Times New Roman"/>
                <a:cs typeface="Lucida Console"/>
              </a:rPr>
              <a:t>qs:Qubits</a:t>
            </a:r>
            <a:r>
              <a:rPr lang="en-US" sz="1200" dirty="0">
                <a:latin typeface="Lucida Console"/>
                <a:ea typeface="Times New Roman"/>
                <a:cs typeface="Lucida Console"/>
              </a:rPr>
              <a:t>) =</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a:solidFill>
                  <a:srgbClr val="0000FF"/>
                </a:solidFill>
                <a:latin typeface="Lucida Console"/>
                <a:ea typeface="Times New Roman"/>
                <a:cs typeface="Lucida Console"/>
              </a:rPr>
              <a:t>let</a:t>
            </a:r>
            <a:r>
              <a:rPr lang="en-US" sz="1200" dirty="0">
                <a:latin typeface="Lucida Console"/>
                <a:ea typeface="Times New Roman"/>
                <a:cs typeface="Lucida Console"/>
              </a:rPr>
              <a:t> </a:t>
            </a:r>
            <a:r>
              <a:rPr lang="en-US" sz="1200" dirty="0" err="1">
                <a:latin typeface="Lucida Console"/>
                <a:ea typeface="Times New Roman"/>
                <a:cs typeface="Lucida Console"/>
              </a:rPr>
              <a:t>nam</a:t>
            </a:r>
            <a:r>
              <a:rPr lang="en-US" sz="1200" dirty="0">
                <a:latin typeface="Lucida Console"/>
                <a:ea typeface="Times New Roman"/>
                <a:cs typeface="Lucida Console"/>
              </a:rPr>
              <a:t> = </a:t>
            </a:r>
            <a:r>
              <a:rPr lang="en-US" sz="1200" dirty="0">
                <a:solidFill>
                  <a:srgbClr val="800000"/>
                </a:solidFill>
                <a:latin typeface="Lucida Console"/>
                <a:ea typeface="Times New Roman"/>
                <a:cs typeface="Lucida Console"/>
              </a:rPr>
              <a:t>"S7_Prep"</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a:solidFill>
                  <a:srgbClr val="0000FF"/>
                </a:solidFill>
                <a:latin typeface="Lucida Console"/>
                <a:ea typeface="Times New Roman"/>
                <a:cs typeface="Lucida Console"/>
              </a:rPr>
              <a:t>let</a:t>
            </a:r>
            <a:r>
              <a:rPr lang="en-US" sz="1200" dirty="0">
                <a:latin typeface="Lucida Console"/>
                <a:ea typeface="Times New Roman"/>
                <a:cs typeface="Lucida Console"/>
              </a:rPr>
              <a:t> nam2= </a:t>
            </a:r>
            <a:r>
              <a:rPr lang="en-US" sz="1200" dirty="0">
                <a:solidFill>
                  <a:srgbClr val="800000"/>
                </a:solidFill>
                <a:latin typeface="Lucida Console"/>
                <a:ea typeface="Times New Roman"/>
                <a:cs typeface="Lucida Console"/>
              </a:rPr>
              <a:t>"S7\</a:t>
            </a:r>
            <a:r>
              <a:rPr lang="en-US" sz="1200" dirty="0" err="1">
                <a:solidFill>
                  <a:srgbClr val="800000"/>
                </a:solidFill>
                <a:latin typeface="Lucida Console"/>
                <a:ea typeface="Times New Roman"/>
                <a:cs typeface="Lucida Console"/>
              </a:rPr>
              <a:t>nPrep</a:t>
            </a:r>
            <a:r>
              <a:rPr lang="en-US" sz="1200" dirty="0">
                <a:solidFill>
                  <a:srgbClr val="800000"/>
                </a:solidFill>
                <a:latin typeface="Lucida Console"/>
                <a:ea typeface="Times New Roman"/>
                <a:cs typeface="Lucida Console"/>
              </a:rPr>
              <a:t>"</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a:solidFill>
                  <a:srgbClr val="0000FF"/>
                </a:solidFill>
                <a:latin typeface="Lucida Console"/>
                <a:ea typeface="Times New Roman"/>
                <a:cs typeface="Lucida Console"/>
              </a:rPr>
              <a:t>let</a:t>
            </a:r>
            <a:r>
              <a:rPr lang="en-US" sz="1200" dirty="0">
                <a:latin typeface="Lucida Console"/>
                <a:ea typeface="Times New Roman"/>
                <a:cs typeface="Lucida Console"/>
              </a:rPr>
              <a:t> gate (</a:t>
            </a:r>
            <a:r>
              <a:rPr lang="en-US" sz="1200" dirty="0" err="1">
                <a:latin typeface="Lucida Console"/>
                <a:ea typeface="Times New Roman"/>
                <a:cs typeface="Lucida Console"/>
              </a:rPr>
              <a:t>qs:Qubits</a:t>
            </a:r>
            <a:r>
              <a:rPr lang="en-US" sz="1200" dirty="0">
                <a:latin typeface="Lucida Console"/>
                <a:ea typeface="Times New Roman"/>
                <a:cs typeface="Lucida Console"/>
              </a:rPr>
              <a:t>)    =</a:t>
            </a:r>
            <a:endParaRPr lang="en-US" sz="1200" dirty="0">
              <a:latin typeface="Garamond"/>
              <a:ea typeface="Times New Roman"/>
              <a:cs typeface="Times New Roman"/>
            </a:endParaRPr>
          </a:p>
          <a:p>
            <a:r>
              <a:rPr lang="en-US" sz="1200" dirty="0">
                <a:latin typeface="Lucida Console"/>
                <a:ea typeface="Times New Roman"/>
                <a:cs typeface="Lucida Console"/>
              </a:rPr>
              <a:t> </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a:solidFill>
                  <a:srgbClr val="008000"/>
                </a:solidFill>
                <a:latin typeface="Lucida Console"/>
                <a:ea typeface="Times New Roman"/>
                <a:cs typeface="Lucida Console"/>
              </a:rPr>
              <a:t>// Create logical |0&gt; prep circuit</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a:solidFill>
                  <a:srgbClr val="0000FF"/>
                </a:solidFill>
                <a:latin typeface="Lucida Console"/>
                <a:ea typeface="Times New Roman"/>
                <a:cs typeface="Lucida Console"/>
              </a:rPr>
              <a:t>let</a:t>
            </a:r>
            <a:r>
              <a:rPr lang="en-US" sz="1200" dirty="0">
                <a:latin typeface="Lucida Console"/>
                <a:ea typeface="Times New Roman"/>
                <a:cs typeface="Lucida Console"/>
              </a:rPr>
              <a:t> op (</a:t>
            </a:r>
            <a:r>
              <a:rPr lang="en-US" sz="1200" dirty="0" err="1">
                <a:latin typeface="Lucida Console"/>
                <a:ea typeface="Times New Roman"/>
                <a:cs typeface="Lucida Console"/>
              </a:rPr>
              <a:t>qs:Qubits</a:t>
            </a:r>
            <a:r>
              <a:rPr lang="en-US" sz="1200" dirty="0">
                <a:latin typeface="Lucida Console"/>
                <a:ea typeface="Times New Roman"/>
                <a:cs typeface="Lucida Console"/>
              </a:rPr>
              <a:t>)  =</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a:solidFill>
                  <a:srgbClr val="0000FF"/>
                </a:solidFill>
                <a:latin typeface="Lucida Console"/>
                <a:ea typeface="Times New Roman"/>
                <a:cs typeface="Lucida Console"/>
              </a:rPr>
              <a:t>let</a:t>
            </a:r>
            <a:r>
              <a:rPr lang="en-US" sz="1200" dirty="0">
                <a:latin typeface="Lucida Console"/>
                <a:ea typeface="Times New Roman"/>
                <a:cs typeface="Lucida Console"/>
              </a:rPr>
              <a:t> </a:t>
            </a:r>
            <a:r>
              <a:rPr lang="en-US" sz="1200" dirty="0" err="1">
                <a:latin typeface="Lucida Console"/>
                <a:ea typeface="Times New Roman"/>
                <a:cs typeface="Lucida Console"/>
              </a:rPr>
              <a:t>xH</a:t>
            </a:r>
            <a:r>
              <a:rPr lang="en-US" sz="1200" dirty="0">
                <a:latin typeface="Lucida Console"/>
                <a:ea typeface="Times New Roman"/>
                <a:cs typeface="Lucida Console"/>
              </a:rPr>
              <a:t> </a:t>
            </a:r>
            <a:r>
              <a:rPr lang="en-US" sz="1200" dirty="0" err="1">
                <a:latin typeface="Lucida Console"/>
                <a:ea typeface="Times New Roman"/>
                <a:cs typeface="Lucida Console"/>
              </a:rPr>
              <a:t>i</a:t>
            </a:r>
            <a:r>
              <a:rPr lang="en-US" sz="1200" dirty="0">
                <a:latin typeface="Lucida Console"/>
                <a:ea typeface="Times New Roman"/>
                <a:cs typeface="Lucida Console"/>
              </a:rPr>
              <a:t>    = H [</a:t>
            </a:r>
            <a:r>
              <a:rPr lang="en-US" sz="1200" dirty="0" err="1">
                <a:latin typeface="Lucida Console"/>
                <a:ea typeface="Times New Roman"/>
                <a:cs typeface="Lucida Console"/>
              </a:rPr>
              <a:t>qs</a:t>
            </a:r>
            <a:r>
              <a:rPr lang="en-US" sz="1200" dirty="0">
                <a:latin typeface="Lucida Console"/>
                <a:ea typeface="Times New Roman"/>
                <a:cs typeface="Lucida Console"/>
              </a:rPr>
              <a:t>.[</a:t>
            </a:r>
            <a:r>
              <a:rPr lang="en-US" sz="1200" dirty="0" err="1">
                <a:latin typeface="Lucida Console"/>
                <a:ea typeface="Times New Roman"/>
                <a:cs typeface="Lucida Console"/>
              </a:rPr>
              <a:t>i</a:t>
            </a:r>
            <a:r>
              <a:rPr lang="en-US" sz="1200" dirty="0">
                <a:latin typeface="Lucida Console"/>
                <a:ea typeface="Times New Roman"/>
                <a:cs typeface="Lucida Console"/>
              </a:rPr>
              <a:t>]]</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a:solidFill>
                  <a:srgbClr val="0000FF"/>
                </a:solidFill>
                <a:latin typeface="Lucida Console"/>
                <a:ea typeface="Times New Roman"/>
                <a:cs typeface="Lucida Console"/>
              </a:rPr>
              <a:t>let</a:t>
            </a:r>
            <a:r>
              <a:rPr lang="en-US" sz="1200" dirty="0">
                <a:latin typeface="Lucida Console"/>
                <a:ea typeface="Times New Roman"/>
                <a:cs typeface="Lucida Console"/>
              </a:rPr>
              <a:t> </a:t>
            </a:r>
            <a:r>
              <a:rPr lang="en-US" sz="1200" dirty="0" err="1">
                <a:latin typeface="Lucida Console"/>
                <a:ea typeface="Times New Roman"/>
                <a:cs typeface="Lucida Console"/>
              </a:rPr>
              <a:t>xC</a:t>
            </a:r>
            <a:r>
              <a:rPr lang="en-US" sz="1200" dirty="0">
                <a:latin typeface="Lucida Console"/>
                <a:ea typeface="Times New Roman"/>
                <a:cs typeface="Lucida Console"/>
              </a:rPr>
              <a:t> </a:t>
            </a:r>
            <a:r>
              <a:rPr lang="en-US" sz="1200" dirty="0" err="1">
                <a:latin typeface="Lucida Console"/>
                <a:ea typeface="Times New Roman"/>
                <a:cs typeface="Lucida Console"/>
              </a:rPr>
              <a:t>i</a:t>
            </a:r>
            <a:r>
              <a:rPr lang="en-US" sz="1200" dirty="0">
                <a:latin typeface="Lucida Console"/>
                <a:ea typeface="Times New Roman"/>
                <a:cs typeface="Lucida Console"/>
              </a:rPr>
              <a:t> j  = CNOT [</a:t>
            </a:r>
            <a:r>
              <a:rPr lang="en-US" sz="1200" dirty="0" err="1">
                <a:latin typeface="Lucida Console"/>
                <a:ea typeface="Times New Roman"/>
                <a:cs typeface="Lucida Console"/>
              </a:rPr>
              <a:t>qs</a:t>
            </a:r>
            <a:r>
              <a:rPr lang="en-US" sz="1200" dirty="0">
                <a:latin typeface="Lucida Console"/>
                <a:ea typeface="Times New Roman"/>
                <a:cs typeface="Lucida Console"/>
              </a:rPr>
              <a:t>.[</a:t>
            </a:r>
            <a:r>
              <a:rPr lang="en-US" sz="1200" dirty="0" err="1">
                <a:latin typeface="Lucida Console"/>
                <a:ea typeface="Times New Roman"/>
                <a:cs typeface="Lucida Console"/>
              </a:rPr>
              <a:t>i</a:t>
            </a:r>
            <a:r>
              <a:rPr lang="en-US" sz="1200" dirty="0">
                <a:latin typeface="Lucida Console"/>
                <a:ea typeface="Times New Roman"/>
                <a:cs typeface="Lucida Console"/>
              </a:rPr>
              <a:t>];</a:t>
            </a:r>
            <a:r>
              <a:rPr lang="en-US" sz="1200" dirty="0" err="1">
                <a:latin typeface="Lucida Console"/>
                <a:ea typeface="Times New Roman"/>
                <a:cs typeface="Lucida Console"/>
              </a:rPr>
              <a:t>qs</a:t>
            </a:r>
            <a:r>
              <a:rPr lang="en-US" sz="1200" dirty="0">
                <a:latin typeface="Lucida Console"/>
                <a:ea typeface="Times New Roman"/>
                <a:cs typeface="Lucida Console"/>
              </a:rPr>
              <a:t>.[j]]</a:t>
            </a:r>
            <a:endParaRPr lang="en-US" sz="1200" dirty="0">
              <a:latin typeface="Garamond"/>
              <a:ea typeface="Times New Roman"/>
              <a:cs typeface="Times New Roman"/>
            </a:endParaRPr>
          </a:p>
          <a:p>
            <a:r>
              <a:rPr lang="en-US" sz="1200" dirty="0">
                <a:latin typeface="Lucida Console"/>
                <a:ea typeface="Times New Roman"/>
                <a:cs typeface="Lucida Console"/>
              </a:rPr>
              <a:t> </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err="1">
                <a:latin typeface="Lucida Console"/>
                <a:ea typeface="Times New Roman"/>
                <a:cs typeface="Lucida Console"/>
              </a:rPr>
              <a:t>xH</a:t>
            </a:r>
            <a:r>
              <a:rPr lang="en-US" sz="1200" dirty="0">
                <a:latin typeface="Lucida Console"/>
                <a:ea typeface="Times New Roman"/>
                <a:cs typeface="Lucida Console"/>
              </a:rPr>
              <a:t> 6;   </a:t>
            </a:r>
            <a:r>
              <a:rPr lang="en-US" sz="1200" dirty="0" err="1">
                <a:latin typeface="Lucida Console"/>
                <a:ea typeface="Times New Roman"/>
                <a:cs typeface="Lucida Console"/>
              </a:rPr>
              <a:t>xC</a:t>
            </a:r>
            <a:r>
              <a:rPr lang="en-US" sz="1200" dirty="0">
                <a:latin typeface="Lucida Console"/>
                <a:ea typeface="Times New Roman"/>
                <a:cs typeface="Lucida Console"/>
              </a:rPr>
              <a:t> 6 3; </a:t>
            </a:r>
            <a:r>
              <a:rPr lang="en-US" sz="1200" dirty="0" err="1">
                <a:latin typeface="Lucida Console"/>
                <a:ea typeface="Times New Roman"/>
                <a:cs typeface="Lucida Console"/>
              </a:rPr>
              <a:t>xH</a:t>
            </a:r>
            <a:r>
              <a:rPr lang="en-US" sz="1200" dirty="0">
                <a:latin typeface="Lucida Console"/>
                <a:ea typeface="Times New Roman"/>
                <a:cs typeface="Lucida Console"/>
              </a:rPr>
              <a:t> 5;   </a:t>
            </a:r>
            <a:r>
              <a:rPr lang="en-US" sz="1200" dirty="0" err="1">
                <a:latin typeface="Lucida Console"/>
                <a:ea typeface="Times New Roman"/>
                <a:cs typeface="Lucida Console"/>
              </a:rPr>
              <a:t>xC</a:t>
            </a:r>
            <a:r>
              <a:rPr lang="en-US" sz="1200" dirty="0">
                <a:latin typeface="Lucida Console"/>
                <a:ea typeface="Times New Roman"/>
                <a:cs typeface="Lucida Console"/>
              </a:rPr>
              <a:t> 5 2; </a:t>
            </a:r>
            <a:r>
              <a:rPr lang="en-US" sz="1200" dirty="0" err="1">
                <a:latin typeface="Lucida Console"/>
                <a:ea typeface="Times New Roman"/>
                <a:cs typeface="Lucida Console"/>
              </a:rPr>
              <a:t>xH</a:t>
            </a:r>
            <a:r>
              <a:rPr lang="en-US" sz="1200" dirty="0">
                <a:latin typeface="Lucida Console"/>
                <a:ea typeface="Times New Roman"/>
                <a:cs typeface="Lucida Console"/>
              </a:rPr>
              <a:t> 4</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err="1">
                <a:latin typeface="Lucida Console"/>
                <a:ea typeface="Times New Roman"/>
                <a:cs typeface="Lucida Console"/>
              </a:rPr>
              <a:t>xC</a:t>
            </a:r>
            <a:r>
              <a:rPr lang="en-US" sz="1200" dirty="0">
                <a:latin typeface="Lucida Console"/>
                <a:ea typeface="Times New Roman"/>
                <a:cs typeface="Lucida Console"/>
              </a:rPr>
              <a:t> 4 1; </a:t>
            </a:r>
            <a:r>
              <a:rPr lang="en-US" sz="1200" dirty="0" err="1">
                <a:latin typeface="Lucida Console"/>
                <a:ea typeface="Times New Roman"/>
                <a:cs typeface="Lucida Console"/>
              </a:rPr>
              <a:t>xC</a:t>
            </a:r>
            <a:r>
              <a:rPr lang="en-US" sz="1200" dirty="0">
                <a:latin typeface="Lucida Console"/>
                <a:ea typeface="Times New Roman"/>
                <a:cs typeface="Lucida Console"/>
              </a:rPr>
              <a:t> 5 3; </a:t>
            </a:r>
            <a:r>
              <a:rPr lang="en-US" sz="1200" dirty="0" err="1">
                <a:latin typeface="Lucida Console"/>
                <a:ea typeface="Times New Roman"/>
                <a:cs typeface="Lucida Console"/>
              </a:rPr>
              <a:t>xC</a:t>
            </a:r>
            <a:r>
              <a:rPr lang="en-US" sz="1200" dirty="0">
                <a:latin typeface="Lucida Console"/>
                <a:ea typeface="Times New Roman"/>
                <a:cs typeface="Lucida Console"/>
              </a:rPr>
              <a:t> 4 2; </a:t>
            </a:r>
            <a:r>
              <a:rPr lang="en-US" sz="1200" dirty="0" err="1">
                <a:latin typeface="Lucida Console"/>
                <a:ea typeface="Times New Roman"/>
                <a:cs typeface="Lucida Console"/>
              </a:rPr>
              <a:t>xC</a:t>
            </a:r>
            <a:r>
              <a:rPr lang="en-US" sz="1200" dirty="0">
                <a:latin typeface="Lucida Console"/>
                <a:ea typeface="Times New Roman"/>
                <a:cs typeface="Lucida Console"/>
              </a:rPr>
              <a:t> 6 0; </a:t>
            </a:r>
            <a:r>
              <a:rPr lang="en-US" sz="1200" dirty="0" err="1">
                <a:latin typeface="Lucida Console"/>
                <a:ea typeface="Times New Roman"/>
                <a:cs typeface="Lucida Console"/>
              </a:rPr>
              <a:t>xC</a:t>
            </a:r>
            <a:r>
              <a:rPr lang="en-US" sz="1200" dirty="0">
                <a:latin typeface="Lucida Console"/>
                <a:ea typeface="Times New Roman"/>
                <a:cs typeface="Lucida Console"/>
              </a:rPr>
              <a:t> 6 1</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err="1">
                <a:latin typeface="Lucida Console"/>
                <a:ea typeface="Times New Roman"/>
                <a:cs typeface="Lucida Console"/>
              </a:rPr>
              <a:t>xC</a:t>
            </a:r>
            <a:r>
              <a:rPr lang="en-US" sz="1200" dirty="0">
                <a:latin typeface="Lucida Console"/>
                <a:ea typeface="Times New Roman"/>
                <a:cs typeface="Lucida Console"/>
              </a:rPr>
              <a:t> 5 0; </a:t>
            </a:r>
            <a:r>
              <a:rPr lang="en-US" sz="1200" dirty="0" err="1">
                <a:latin typeface="Lucida Console"/>
                <a:ea typeface="Times New Roman"/>
                <a:cs typeface="Lucida Console"/>
              </a:rPr>
              <a:t>xC</a:t>
            </a:r>
            <a:r>
              <a:rPr lang="en-US" sz="1200" dirty="0">
                <a:latin typeface="Lucida Console"/>
                <a:ea typeface="Times New Roman"/>
                <a:cs typeface="Lucida Console"/>
              </a:rPr>
              <a:t> 4 3</a:t>
            </a:r>
            <a:endParaRPr lang="en-US" sz="1200" dirty="0">
              <a:latin typeface="Garamond"/>
              <a:ea typeface="Times New Roman"/>
              <a:cs typeface="Times New Roman"/>
            </a:endParaRPr>
          </a:p>
          <a:p>
            <a:r>
              <a:rPr lang="en-US" sz="1200" dirty="0">
                <a:latin typeface="Lucida Console"/>
                <a:ea typeface="Times New Roman"/>
                <a:cs typeface="Lucida Console"/>
              </a:rPr>
              <a:t> </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err="1">
                <a:latin typeface="Lucida Console"/>
                <a:ea typeface="Times New Roman"/>
                <a:cs typeface="Lucida Console"/>
              </a:rPr>
              <a:t>Gate.Build</a:t>
            </a:r>
            <a:r>
              <a:rPr lang="en-US" sz="1200" dirty="0">
                <a:latin typeface="Lucida Console"/>
                <a:ea typeface="Times New Roman"/>
                <a:cs typeface="Lucida Console"/>
              </a:rPr>
              <a:t>(</a:t>
            </a:r>
            <a:r>
              <a:rPr lang="en-US" sz="1200" dirty="0" err="1">
                <a:latin typeface="Lucida Console"/>
                <a:ea typeface="Times New Roman"/>
                <a:cs typeface="Lucida Console"/>
              </a:rPr>
              <a:t>nam,</a:t>
            </a:r>
            <a:r>
              <a:rPr lang="en-US" sz="1200" dirty="0" err="1">
                <a:solidFill>
                  <a:srgbClr val="0000FF"/>
                </a:solidFill>
                <a:latin typeface="Lucida Console"/>
                <a:ea typeface="Times New Roman"/>
                <a:cs typeface="Lucida Console"/>
              </a:rPr>
              <a:t>fun</a:t>
            </a:r>
            <a:r>
              <a:rPr lang="en-US" sz="1200" dirty="0">
                <a:latin typeface="Lucida Console"/>
                <a:ea typeface="Times New Roman"/>
                <a:cs typeface="Lucida Console"/>
              </a:rPr>
              <a:t> () </a:t>
            </a:r>
            <a:r>
              <a:rPr lang="en-US" sz="1200" dirty="0">
                <a:solidFill>
                  <a:srgbClr val="0000FF"/>
                </a:solidFill>
                <a:latin typeface="Lucida Console"/>
                <a:ea typeface="Times New Roman"/>
                <a:cs typeface="Lucida Console"/>
              </a:rPr>
              <a:t>-&gt;</a:t>
            </a:r>
            <a:endParaRPr lang="en-US" sz="1200" dirty="0">
              <a:latin typeface="Garamond"/>
              <a:ea typeface="Times New Roman"/>
              <a:cs typeface="Times New Roman"/>
            </a:endParaRPr>
          </a:p>
          <a:p>
            <a:r>
              <a:rPr lang="en-US" sz="1200" dirty="0">
                <a:latin typeface="Lucida Console"/>
                <a:ea typeface="Times New Roman"/>
                <a:cs typeface="Lucida Console"/>
              </a:rPr>
              <a:t>                </a:t>
            </a:r>
            <a:r>
              <a:rPr lang="en-US" sz="1200" dirty="0">
                <a:solidFill>
                  <a:srgbClr val="0000FF"/>
                </a:solidFill>
                <a:latin typeface="Lucida Console"/>
                <a:ea typeface="Times New Roman"/>
                <a:cs typeface="Lucida Console"/>
              </a:rPr>
              <a:t>new</a:t>
            </a:r>
            <a:r>
              <a:rPr lang="en-US" sz="1200" dirty="0">
                <a:latin typeface="Lucida Console"/>
                <a:ea typeface="Times New Roman"/>
                <a:cs typeface="Lucida Console"/>
              </a:rPr>
              <a:t> Gate(</a:t>
            </a:r>
            <a:endParaRPr lang="en-US" sz="1200" dirty="0">
              <a:latin typeface="Garamond"/>
              <a:ea typeface="Times New Roman"/>
              <a:cs typeface="Times New Roman"/>
            </a:endParaRPr>
          </a:p>
          <a:p>
            <a:r>
              <a:rPr lang="en-US" sz="1200" dirty="0">
                <a:latin typeface="Lucida Console"/>
                <a:ea typeface="Times New Roman"/>
                <a:cs typeface="Lucida Console"/>
              </a:rPr>
              <a:t>                    Qubits  = </a:t>
            </a:r>
            <a:r>
              <a:rPr lang="en-US" sz="1200" dirty="0" err="1">
                <a:latin typeface="Lucida Console"/>
                <a:ea typeface="Times New Roman"/>
                <a:cs typeface="Lucida Console"/>
              </a:rPr>
              <a:t>qs.Length</a:t>
            </a:r>
            <a:r>
              <a:rPr lang="en-US" sz="1200" dirty="0">
                <a:latin typeface="Lucida Console"/>
                <a:ea typeface="Times New Roman"/>
                <a:cs typeface="Lucida Console"/>
              </a:rPr>
              <a:t>,</a:t>
            </a:r>
            <a:endParaRPr lang="en-US" sz="1200" dirty="0">
              <a:latin typeface="Garamond"/>
              <a:ea typeface="Times New Roman"/>
              <a:cs typeface="Times New Roman"/>
            </a:endParaRPr>
          </a:p>
          <a:p>
            <a:r>
              <a:rPr lang="en-US" sz="1200" dirty="0">
                <a:latin typeface="Lucida Console"/>
                <a:ea typeface="Times New Roman"/>
                <a:cs typeface="Lucida Console"/>
              </a:rPr>
              <a:t>                    Name    = </a:t>
            </a:r>
            <a:r>
              <a:rPr lang="en-US" sz="1200" dirty="0" err="1">
                <a:latin typeface="Lucida Console"/>
                <a:ea typeface="Times New Roman"/>
                <a:cs typeface="Lucida Console"/>
              </a:rPr>
              <a:t>nam</a:t>
            </a:r>
            <a:r>
              <a:rPr lang="en-US" sz="1200" dirty="0">
                <a:latin typeface="Lucida Console"/>
                <a:ea typeface="Times New Roman"/>
                <a:cs typeface="Lucida Console"/>
              </a:rPr>
              <a:t>,</a:t>
            </a:r>
            <a:endParaRPr lang="en-US" sz="1200" dirty="0">
              <a:latin typeface="Garamond"/>
              <a:ea typeface="Times New Roman"/>
              <a:cs typeface="Times New Roman"/>
            </a:endParaRPr>
          </a:p>
          <a:p>
            <a:r>
              <a:rPr lang="en-US" sz="1200" dirty="0">
                <a:latin typeface="Lucida Console"/>
                <a:ea typeface="Times New Roman"/>
                <a:cs typeface="Lucida Console"/>
              </a:rPr>
              <a:t>                    Help    = </a:t>
            </a:r>
            <a:r>
              <a:rPr lang="en-US" sz="1200" dirty="0">
                <a:solidFill>
                  <a:srgbClr val="800000"/>
                </a:solidFill>
                <a:latin typeface="Lucida Console"/>
                <a:ea typeface="Times New Roman"/>
                <a:cs typeface="Lucida Console"/>
              </a:rPr>
              <a:t>"Prepare logical 0 state"</a:t>
            </a:r>
            <a:r>
              <a:rPr lang="en-US" sz="1200" dirty="0">
                <a:latin typeface="Lucida Console"/>
                <a:ea typeface="Times New Roman"/>
                <a:cs typeface="Lucida Console"/>
              </a:rPr>
              <a:t>,</a:t>
            </a:r>
            <a:endParaRPr lang="en-US" sz="1200" dirty="0">
              <a:latin typeface="Garamond"/>
              <a:ea typeface="Times New Roman"/>
              <a:cs typeface="Times New Roman"/>
            </a:endParaRPr>
          </a:p>
          <a:p>
            <a:r>
              <a:rPr lang="en-US" sz="1200" dirty="0">
                <a:latin typeface="Lucida Console"/>
                <a:ea typeface="Times New Roman"/>
                <a:cs typeface="Lucida Console"/>
              </a:rPr>
              <a:t>                    Render  = [Multi(</a:t>
            </a:r>
            <a:r>
              <a:rPr lang="en-US" sz="1200" dirty="0" err="1">
                <a:latin typeface="Lucida Console"/>
                <a:ea typeface="Times New Roman"/>
                <a:cs typeface="Lucida Console"/>
              </a:rPr>
              <a:t>List.init</a:t>
            </a:r>
            <a:r>
              <a:rPr lang="en-US" sz="1200" dirty="0">
                <a:latin typeface="Lucida Console"/>
                <a:ea typeface="Times New Roman"/>
                <a:cs typeface="Lucida Console"/>
              </a:rPr>
              <a:t> </a:t>
            </a:r>
            <a:r>
              <a:rPr lang="en-US" sz="1200" dirty="0" err="1">
                <a:latin typeface="Lucida Console"/>
                <a:ea typeface="Times New Roman"/>
                <a:cs typeface="Lucida Console"/>
              </a:rPr>
              <a:t>qs.Length</a:t>
            </a:r>
            <a:r>
              <a:rPr lang="en-US" sz="1200" dirty="0">
                <a:latin typeface="Lucida Console"/>
                <a:ea typeface="Times New Roman"/>
                <a:cs typeface="Lucida Console"/>
              </a:rPr>
              <a:t> </a:t>
            </a:r>
            <a:endParaRPr lang="en-US" sz="1200" dirty="0">
              <a:latin typeface="Garamond"/>
              <a:ea typeface="Times New Roman"/>
              <a:cs typeface="Times New Roman"/>
            </a:endParaRPr>
          </a:p>
          <a:p>
            <a:pPr marL="2286000" indent="457200"/>
            <a:r>
              <a:rPr lang="en-US" sz="1200" dirty="0">
                <a:latin typeface="Lucida Console"/>
                <a:ea typeface="Times New Roman"/>
                <a:cs typeface="Lucida Console"/>
              </a:rPr>
              <a:t>(</a:t>
            </a:r>
            <a:r>
              <a:rPr lang="en-US" sz="1200" dirty="0">
                <a:solidFill>
                  <a:srgbClr val="0000FF"/>
                </a:solidFill>
                <a:latin typeface="Lucida Console"/>
                <a:ea typeface="Times New Roman"/>
                <a:cs typeface="Lucida Console"/>
              </a:rPr>
              <a:t>fun</a:t>
            </a:r>
            <a:r>
              <a:rPr lang="en-US" sz="1200" dirty="0">
                <a:latin typeface="Lucida Console"/>
                <a:ea typeface="Times New Roman"/>
                <a:cs typeface="Lucida Console"/>
              </a:rPr>
              <a:t> _ </a:t>
            </a:r>
            <a:r>
              <a:rPr lang="en-US" sz="1200" dirty="0">
                <a:solidFill>
                  <a:srgbClr val="0000FF"/>
                </a:solidFill>
                <a:latin typeface="Lucida Console"/>
                <a:ea typeface="Times New Roman"/>
                <a:cs typeface="Lucida Console"/>
              </a:rPr>
              <a:t>-&gt;</a:t>
            </a:r>
            <a:r>
              <a:rPr lang="en-US" sz="1200" dirty="0">
                <a:latin typeface="Lucida Console"/>
                <a:ea typeface="Times New Roman"/>
                <a:cs typeface="Lucida Console"/>
              </a:rPr>
              <a:t> nam2))],</a:t>
            </a:r>
            <a:endParaRPr lang="en-US" sz="1200" dirty="0">
              <a:latin typeface="Garamond"/>
              <a:ea typeface="Times New Roman"/>
              <a:cs typeface="Times New Roman"/>
            </a:endParaRPr>
          </a:p>
          <a:p>
            <a:r>
              <a:rPr lang="en-US" sz="1200" dirty="0">
                <a:latin typeface="Lucida Console"/>
                <a:ea typeface="Times New Roman"/>
                <a:cs typeface="Lucida Console"/>
              </a:rPr>
              <a:t>                    Op      = </a:t>
            </a:r>
            <a:r>
              <a:rPr lang="en-US" sz="1200" dirty="0" err="1">
                <a:latin typeface="Lucida Console"/>
                <a:ea typeface="Times New Roman"/>
                <a:cs typeface="Lucida Console"/>
              </a:rPr>
              <a:t>WrapOp</a:t>
            </a:r>
            <a:r>
              <a:rPr lang="en-US" sz="1200" dirty="0">
                <a:latin typeface="Lucida Console"/>
                <a:ea typeface="Times New Roman"/>
                <a:cs typeface="Lucida Console"/>
              </a:rPr>
              <a:t> op</a:t>
            </a:r>
            <a:endParaRPr lang="en-US" sz="1200" dirty="0">
              <a:latin typeface="Garamond"/>
              <a:ea typeface="Times New Roman"/>
              <a:cs typeface="Times New Roman"/>
            </a:endParaRPr>
          </a:p>
          <a:p>
            <a:r>
              <a:rPr lang="en-US" sz="1200" dirty="0">
                <a:latin typeface="Lucida Console"/>
                <a:ea typeface="Times New Roman"/>
                <a:cs typeface="Lucida Console"/>
              </a:rPr>
              <a:t>            ))</a:t>
            </a:r>
            <a:endParaRPr lang="en-US" sz="1200" dirty="0">
              <a:latin typeface="Garamond"/>
              <a:ea typeface="Times New Roman"/>
              <a:cs typeface="Times New Roman"/>
            </a:endParaRPr>
          </a:p>
          <a:p>
            <a:r>
              <a:rPr lang="en-US" sz="1200" dirty="0">
                <a:latin typeface="Lucida Console"/>
                <a:ea typeface="Times New Roman"/>
                <a:cs typeface="Lucida Console"/>
              </a:rPr>
              <a:t>        (gate </a:t>
            </a:r>
            <a:r>
              <a:rPr lang="en-US" sz="1200" dirty="0" err="1">
                <a:latin typeface="Lucida Console"/>
                <a:ea typeface="Times New Roman"/>
                <a:cs typeface="Lucida Console"/>
              </a:rPr>
              <a:t>qs</a:t>
            </a:r>
            <a:r>
              <a:rPr lang="en-US" sz="1200" dirty="0">
                <a:latin typeface="Lucida Console"/>
                <a:ea typeface="Times New Roman"/>
                <a:cs typeface="Lucida Console"/>
              </a:rPr>
              <a:t>).Run </a:t>
            </a:r>
            <a:r>
              <a:rPr lang="en-US" sz="1200" dirty="0" err="1">
                <a:latin typeface="Lucida Console"/>
                <a:ea typeface="Times New Roman"/>
                <a:cs typeface="Lucida Console"/>
              </a:rPr>
              <a:t>qs</a:t>
            </a:r>
            <a:endParaRPr lang="en-US" sz="1200" dirty="0">
              <a:latin typeface="Garamond"/>
              <a:ea typeface="Times New Roman"/>
              <a:cs typeface="Times New Roman"/>
            </a:endParaRPr>
          </a:p>
        </p:txBody>
      </p:sp>
      <p:pic>
        <p:nvPicPr>
          <p:cNvPr id="6" name="Picture 5"/>
          <p:cNvPicPr/>
          <p:nvPr/>
        </p:nvPicPr>
        <p:blipFill>
          <a:blip r:embed="rId2"/>
          <a:stretch>
            <a:fillRect/>
          </a:stretch>
        </p:blipFill>
        <p:spPr>
          <a:xfrm>
            <a:off x="6600865" y="2096912"/>
            <a:ext cx="4521994" cy="2921794"/>
          </a:xfrm>
          <a:prstGeom prst="rect">
            <a:avLst/>
          </a:prstGeom>
        </p:spPr>
      </p:pic>
      <p:sp>
        <p:nvSpPr>
          <p:cNvPr id="7" name="TextBox 6"/>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3060959021"/>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Full Teleport Circuit in </a:t>
            </a:r>
            <a:r>
              <a:rPr lang="en-US" dirty="0" err="1" smtClean="0"/>
              <a:t>Steane</a:t>
            </a:r>
            <a:r>
              <a:rPr lang="en-US" dirty="0" smtClean="0"/>
              <a:t> [[7,1,3]] Code</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02" y="3188220"/>
            <a:ext cx="11467461" cy="275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256535" y="1951147"/>
            <a:ext cx="3335732" cy="461665"/>
          </a:xfrm>
          <a:prstGeom prst="rect">
            <a:avLst/>
          </a:prstGeom>
          <a:noFill/>
        </p:spPr>
        <p:txBody>
          <a:bodyPr wrap="square" rtlCol="0">
            <a:spAutoFit/>
          </a:bodyPr>
          <a:lstStyle/>
          <a:p>
            <a:pPr defTabSz="609585"/>
            <a:r>
              <a:rPr lang="en-US" sz="2400" dirty="0">
                <a:solidFill>
                  <a:srgbClr val="FFFFFE"/>
                </a:solidFill>
              </a:rPr>
              <a:t>3 qubits encoded in 27</a:t>
            </a:r>
          </a:p>
        </p:txBody>
      </p:sp>
      <p:pic>
        <p:nvPicPr>
          <p:cNvPr id="5" name="Picture 4"/>
          <p:cNvPicPr>
            <a:picLocks noChangeAspect="1"/>
          </p:cNvPicPr>
          <p:nvPr/>
        </p:nvPicPr>
        <p:blipFill>
          <a:blip r:embed="rId4"/>
          <a:stretch>
            <a:fillRect/>
          </a:stretch>
        </p:blipFill>
        <p:spPr>
          <a:xfrm>
            <a:off x="349502" y="1333528"/>
            <a:ext cx="5492109" cy="1789793"/>
          </a:xfrm>
          <a:prstGeom prst="rect">
            <a:avLst/>
          </a:prstGeom>
        </p:spPr>
      </p:pic>
      <p:sp>
        <p:nvSpPr>
          <p:cNvPr id="7" name="TextBox 6"/>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296552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anim calcmode="lin" valueType="num">
                                      <p:cBhvr>
                                        <p:cTn id="13" dur="500" fill="hold"/>
                                        <p:tgtEl>
                                          <p:spTgt spid="2051"/>
                                        </p:tgtEl>
                                        <p:attrNameLst>
                                          <p:attrName>ppt_x</p:attrName>
                                        </p:attrNameLst>
                                      </p:cBhvr>
                                      <p:tavLst>
                                        <p:tav tm="0">
                                          <p:val>
                                            <p:strVal val="#ppt_x"/>
                                          </p:val>
                                        </p:tav>
                                        <p:tav tm="100000">
                                          <p:val>
                                            <p:strVal val="#ppt_x"/>
                                          </p:val>
                                        </p:tav>
                                      </p:tavLst>
                                    </p:anim>
                                    <p:anim calcmode="lin" valueType="num">
                                      <p:cBhvr>
                                        <p:cTn id="14" dur="5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453326" y="139365"/>
            <a:ext cx="10972482" cy="584200"/>
          </a:xfrm>
        </p:spPr>
        <p:txBody>
          <a:bodyPr/>
          <a:lstStyle/>
          <a:p>
            <a:r>
              <a:rPr lang="en-US" sz="4400" dirty="0" smtClean="0">
                <a:solidFill>
                  <a:schemeClr val="bg1"/>
                </a:solidFill>
                <a:latin typeface="Calibri Light" panose="020F0302020204030204" pitchFamily="34" charset="0"/>
              </a:rPr>
              <a:t>Stabilizer Simulation</a:t>
            </a:r>
            <a:endParaRPr lang="en-US" sz="4400" dirty="0">
              <a:solidFill>
                <a:schemeClr val="bg1"/>
              </a:solidFill>
              <a:latin typeface="Calibri Light" panose="020F0302020204030204" pitchFamily="34" charset="0"/>
            </a:endParaRPr>
          </a:p>
        </p:txBody>
      </p:sp>
      <p:sp>
        <p:nvSpPr>
          <p:cNvPr id="2" name="TextBox 1"/>
          <p:cNvSpPr txBox="1"/>
          <p:nvPr/>
        </p:nvSpPr>
        <p:spPr>
          <a:xfrm>
            <a:off x="818714" y="1050589"/>
            <a:ext cx="7276289" cy="2031325"/>
          </a:xfrm>
          <a:prstGeom prst="rect">
            <a:avLst/>
          </a:prstGeom>
          <a:noFill/>
        </p:spPr>
        <p:txBody>
          <a:bodyPr wrap="square" rtlCol="0">
            <a:spAutoFit/>
          </a:bodyPr>
          <a:lstStyle/>
          <a:p>
            <a:r>
              <a:rPr lang="en-US" sz="1400" dirty="0">
                <a:solidFill>
                  <a:srgbClr val="0000FF"/>
                </a:solidFill>
                <a:latin typeface="Lucida Console"/>
                <a:ea typeface="Times New Roman"/>
                <a:cs typeface="Lucida Console"/>
              </a:rPr>
              <a:t>let</a:t>
            </a:r>
            <a:r>
              <a:rPr lang="en-US" sz="1400" dirty="0">
                <a:latin typeface="Lucida Console"/>
                <a:ea typeface="Times New Roman"/>
                <a:cs typeface="Lucida Console"/>
              </a:rPr>
              <a:t> tele1 (</a:t>
            </a:r>
            <a:r>
              <a:rPr lang="en-US" sz="1400" dirty="0" err="1">
                <a:latin typeface="Lucida Console"/>
                <a:ea typeface="Times New Roman"/>
                <a:cs typeface="Lucida Console"/>
              </a:rPr>
              <a:t>qs:Qubits</a:t>
            </a:r>
            <a:r>
              <a:rPr lang="en-US" sz="1400" dirty="0">
                <a:latin typeface="Lucida Console"/>
                <a:ea typeface="Times New Roman"/>
                <a:cs typeface="Lucida Console"/>
              </a:rPr>
              <a:t>) = X </a:t>
            </a:r>
            <a:r>
              <a:rPr lang="en-US" sz="1400" dirty="0" err="1">
                <a:latin typeface="Lucida Console"/>
                <a:ea typeface="Times New Roman"/>
                <a:cs typeface="Lucida Console"/>
              </a:rPr>
              <a:t>qs</a:t>
            </a:r>
            <a:r>
              <a:rPr lang="en-US" sz="1400" dirty="0">
                <a:latin typeface="Lucida Console"/>
                <a:ea typeface="Times New Roman"/>
                <a:cs typeface="Lucida Console"/>
              </a:rPr>
              <a:t>; teleport </a:t>
            </a:r>
            <a:r>
              <a:rPr lang="en-US" sz="1400" dirty="0" err="1">
                <a:latin typeface="Lucida Console"/>
                <a:ea typeface="Times New Roman"/>
                <a:cs typeface="Lucida Console"/>
              </a:rPr>
              <a:t>qs</a:t>
            </a:r>
            <a:r>
              <a:rPr lang="en-US" sz="1400" dirty="0">
                <a:latin typeface="Lucida Console"/>
                <a:ea typeface="Times New Roman"/>
                <a:cs typeface="Lucida Console"/>
              </a:rPr>
              <a:t>; M [</a:t>
            </a:r>
            <a:r>
              <a:rPr lang="en-US" sz="1400" dirty="0" err="1">
                <a:latin typeface="Lucida Console"/>
                <a:ea typeface="Times New Roman"/>
                <a:cs typeface="Lucida Console"/>
              </a:rPr>
              <a:t>qs</a:t>
            </a:r>
            <a:r>
              <a:rPr lang="en-US" sz="1400" dirty="0">
                <a:latin typeface="Lucida Console"/>
                <a:ea typeface="Times New Roman"/>
                <a:cs typeface="Lucida Console"/>
              </a:rPr>
              <a:t>.[2]]</a:t>
            </a:r>
          </a:p>
          <a:p>
            <a:r>
              <a:rPr lang="en-US" sz="1400" dirty="0">
                <a:solidFill>
                  <a:srgbClr val="0000FF"/>
                </a:solidFill>
                <a:latin typeface="Lucida Console"/>
                <a:ea typeface="Times New Roman"/>
                <a:cs typeface="Lucida Console"/>
              </a:rPr>
              <a:t>let</a:t>
            </a:r>
            <a:r>
              <a:rPr lang="en-US" sz="1400" dirty="0">
                <a:latin typeface="Lucida Console"/>
                <a:ea typeface="Times New Roman"/>
                <a:cs typeface="Lucida Console"/>
              </a:rPr>
              <a:t> tgtC1   = </a:t>
            </a:r>
            <a:r>
              <a:rPr lang="en-US" sz="1400" dirty="0" err="1">
                <a:latin typeface="Lucida Console"/>
                <a:ea typeface="Times New Roman"/>
                <a:cs typeface="Lucida Console"/>
              </a:rPr>
              <a:t>Circuit.Compile</a:t>
            </a:r>
            <a:r>
              <a:rPr lang="en-US" sz="1400" dirty="0">
                <a:latin typeface="Lucida Console"/>
                <a:ea typeface="Times New Roman"/>
                <a:cs typeface="Lucida Console"/>
              </a:rPr>
              <a:t> tele1 </a:t>
            </a:r>
            <a:r>
              <a:rPr lang="en-US" sz="1400" dirty="0" err="1">
                <a:latin typeface="Lucida Console"/>
                <a:ea typeface="Times New Roman"/>
                <a:cs typeface="Lucida Console"/>
              </a:rPr>
              <a:t>qs</a:t>
            </a:r>
            <a:endParaRPr lang="en-US" sz="1100" dirty="0">
              <a:latin typeface="Garamond"/>
              <a:ea typeface="Times New Roman"/>
              <a:cs typeface="Times New Roman"/>
            </a:endParaRPr>
          </a:p>
          <a:p>
            <a:r>
              <a:rPr lang="en-US" sz="1400" dirty="0" smtClean="0">
                <a:solidFill>
                  <a:srgbClr val="0000FF"/>
                </a:solidFill>
                <a:latin typeface="Lucida Console"/>
                <a:ea typeface="Times New Roman"/>
                <a:cs typeface="Lucida Console"/>
              </a:rPr>
              <a:t>let</a:t>
            </a:r>
            <a:r>
              <a:rPr lang="en-US" sz="1400" dirty="0" smtClean="0">
                <a:latin typeface="Lucida Console"/>
                <a:ea typeface="Times New Roman"/>
                <a:cs typeface="Lucida Console"/>
              </a:rPr>
              <a:t> </a:t>
            </a:r>
            <a:r>
              <a:rPr lang="en-US" sz="1400" dirty="0">
                <a:latin typeface="Lucida Console"/>
                <a:ea typeface="Times New Roman"/>
                <a:cs typeface="Lucida Console"/>
              </a:rPr>
              <a:t>s7       = Steane7(tgtC1)</a:t>
            </a:r>
            <a:endParaRPr lang="en-US" sz="1100" dirty="0">
              <a:latin typeface="Garamond"/>
              <a:ea typeface="Times New Roman"/>
              <a:cs typeface="Times New Roman"/>
            </a:endParaRPr>
          </a:p>
          <a:p>
            <a:r>
              <a:rPr lang="en-US" sz="1400" dirty="0">
                <a:solidFill>
                  <a:srgbClr val="0000FF"/>
                </a:solidFill>
                <a:latin typeface="Lucida Console"/>
                <a:ea typeface="Times New Roman"/>
                <a:cs typeface="Lucida Console"/>
              </a:rPr>
              <a:t>let</a:t>
            </a:r>
            <a:r>
              <a:rPr lang="en-US" sz="1400" dirty="0">
                <a:latin typeface="Lucida Console"/>
                <a:ea typeface="Times New Roman"/>
                <a:cs typeface="Lucida Console"/>
              </a:rPr>
              <a:t> s7C     = s7.Circuit</a:t>
            </a:r>
            <a:endParaRPr lang="en-US" sz="1100" dirty="0">
              <a:latin typeface="Garamond"/>
              <a:ea typeface="Times New Roman"/>
              <a:cs typeface="Times New Roman"/>
            </a:endParaRPr>
          </a:p>
          <a:p>
            <a:r>
              <a:rPr lang="en-US" sz="1400" dirty="0">
                <a:solidFill>
                  <a:srgbClr val="0000FF"/>
                </a:solidFill>
                <a:latin typeface="Lucida Console"/>
                <a:ea typeface="Times New Roman"/>
                <a:cs typeface="Lucida Console"/>
              </a:rPr>
              <a:t>let</a:t>
            </a:r>
            <a:r>
              <a:rPr lang="en-US" sz="1400" dirty="0">
                <a:latin typeface="Lucida Console"/>
                <a:ea typeface="Times New Roman"/>
                <a:cs typeface="Lucida Console"/>
              </a:rPr>
              <a:t> stab    = Stabilizer(s7c,s7.Ket)</a:t>
            </a:r>
            <a:endParaRPr lang="en-US" sz="1100" dirty="0">
              <a:latin typeface="Garamond"/>
              <a:ea typeface="Times New Roman"/>
              <a:cs typeface="Times New Roman"/>
            </a:endParaRPr>
          </a:p>
          <a:p>
            <a:r>
              <a:rPr lang="en-US" sz="1400" dirty="0" err="1">
                <a:latin typeface="Lucida Console"/>
                <a:ea typeface="Times New Roman"/>
                <a:cs typeface="Lucida Console"/>
              </a:rPr>
              <a:t>stab.Run</a:t>
            </a:r>
            <a:r>
              <a:rPr lang="en-US" sz="1400" dirty="0">
                <a:latin typeface="Lucida Console"/>
                <a:ea typeface="Times New Roman"/>
                <a:cs typeface="Lucida Console"/>
              </a:rPr>
              <a:t>()</a:t>
            </a:r>
          </a:p>
          <a:p>
            <a:r>
              <a:rPr lang="en-US" sz="1400" dirty="0">
                <a:solidFill>
                  <a:srgbClr val="0000FF"/>
                </a:solidFill>
                <a:latin typeface="Lucida Console"/>
                <a:ea typeface="Times New Roman"/>
                <a:cs typeface="Lucida Console"/>
              </a:rPr>
              <a:t>let</a:t>
            </a:r>
            <a:r>
              <a:rPr lang="en-US" sz="1400" dirty="0">
                <a:latin typeface="Lucida Console"/>
                <a:ea typeface="Times New Roman"/>
                <a:cs typeface="Lucida Console"/>
              </a:rPr>
              <a:t> bit0,dist0  = s7.Log2Phys 0 |&gt; s7.Decode</a:t>
            </a:r>
            <a:endParaRPr lang="en-US" sz="1100" dirty="0">
              <a:latin typeface="Garamond"/>
              <a:ea typeface="Times New Roman"/>
              <a:cs typeface="Times New Roman"/>
            </a:endParaRPr>
          </a:p>
          <a:p>
            <a:r>
              <a:rPr lang="en-US" sz="1400" dirty="0">
                <a:solidFill>
                  <a:srgbClr val="0000FF"/>
                </a:solidFill>
                <a:latin typeface="Lucida Console"/>
                <a:ea typeface="Times New Roman"/>
                <a:cs typeface="Lucida Console"/>
              </a:rPr>
              <a:t>let</a:t>
            </a:r>
            <a:r>
              <a:rPr lang="en-US" sz="1400" dirty="0">
                <a:latin typeface="Lucida Console"/>
                <a:ea typeface="Times New Roman"/>
                <a:cs typeface="Lucida Console"/>
              </a:rPr>
              <a:t> bit1,dist1  = s7.Log2Phys 1 |&gt; s7.Decode</a:t>
            </a:r>
            <a:endParaRPr lang="en-US" sz="1100" dirty="0">
              <a:latin typeface="Garamond"/>
              <a:ea typeface="Times New Roman"/>
              <a:cs typeface="Times New Roman"/>
            </a:endParaRPr>
          </a:p>
          <a:p>
            <a:r>
              <a:rPr lang="en-US" sz="1400" dirty="0">
                <a:solidFill>
                  <a:srgbClr val="0000FF"/>
                </a:solidFill>
                <a:latin typeface="Lucida Console"/>
                <a:ea typeface="Times New Roman"/>
                <a:cs typeface="Lucida Console"/>
              </a:rPr>
              <a:t>let</a:t>
            </a:r>
            <a:r>
              <a:rPr lang="en-US" sz="1400" dirty="0">
                <a:latin typeface="Lucida Console"/>
                <a:ea typeface="Times New Roman"/>
                <a:cs typeface="Lucida Console"/>
              </a:rPr>
              <a:t> bit2,dist2  = s7.Log2Phys 2 |&gt; s7.Decode</a:t>
            </a:r>
            <a:endParaRPr lang="en-US" sz="1400" dirty="0">
              <a:latin typeface="Garamond"/>
              <a:ea typeface="Times New Roman"/>
              <a:cs typeface="Times New Roman"/>
            </a:endParaRPr>
          </a:p>
        </p:txBody>
      </p:sp>
      <p:sp>
        <p:nvSpPr>
          <p:cNvPr id="6" name="TextBox 5"/>
          <p:cNvSpPr txBox="1"/>
          <p:nvPr/>
        </p:nvSpPr>
        <p:spPr>
          <a:xfrm>
            <a:off x="818715" y="3151762"/>
            <a:ext cx="5622585" cy="3293209"/>
          </a:xfrm>
          <a:prstGeom prst="rect">
            <a:avLst/>
          </a:prstGeom>
          <a:noFill/>
        </p:spPr>
        <p:txBody>
          <a:bodyPr wrap="square" rtlCol="0">
            <a:spAutoFit/>
          </a:bodyPr>
          <a:lstStyle/>
          <a:p>
            <a:pPr marL="457200" algn="just">
              <a:spcAft>
                <a:spcPts val="1200"/>
              </a:spcAft>
            </a:pPr>
            <a:r>
              <a:rPr lang="en-US" sz="900" dirty="0">
                <a:latin typeface="Lucida Console"/>
                <a:ea typeface="Times New Roman"/>
                <a:cs typeface="Lucida Console"/>
              </a:rPr>
              <a:t>&gt; </a:t>
            </a:r>
            <a:r>
              <a:rPr lang="en-US" sz="900" dirty="0" err="1">
                <a:latin typeface="Lucida Console"/>
                <a:ea typeface="Times New Roman"/>
                <a:cs typeface="Lucida Console"/>
              </a:rPr>
              <a:t>LIQUiD</a:t>
            </a:r>
            <a:r>
              <a:rPr lang="en-US" sz="900" dirty="0">
                <a:latin typeface="Lucida Console"/>
                <a:ea typeface="Times New Roman"/>
                <a:cs typeface="Lucida Console"/>
              </a:rPr>
              <a:t> -test </a:t>
            </a:r>
            <a:r>
              <a:rPr lang="en-US" sz="900" dirty="0" err="1">
                <a:latin typeface="Lucida Console"/>
                <a:ea typeface="Times New Roman"/>
                <a:cs typeface="Lucida Console"/>
              </a:rPr>
              <a:t>qecc</a:t>
            </a:r>
            <a:endParaRPr lang="en-US" sz="900" spc="-25" dirty="0">
              <a:latin typeface="Garamond"/>
              <a:ea typeface="Times New Roman"/>
              <a:cs typeface="Times New Roman"/>
            </a:endParaRPr>
          </a:p>
          <a:p>
            <a:r>
              <a:rPr lang="en-US" sz="900" dirty="0">
                <a:latin typeface="Lucida Console"/>
                <a:ea typeface="Times New Roman"/>
                <a:cs typeface="Lucida Console"/>
              </a:rPr>
              <a:t>0:0000.0/LOOP[Zer0]: </a:t>
            </a:r>
            <a:r>
              <a:rPr lang="en-US" sz="900" dirty="0" err="1">
                <a:latin typeface="Lucida Console"/>
                <a:ea typeface="Times New Roman"/>
                <a:cs typeface="Lucida Console"/>
              </a:rPr>
              <a:t>InjectedXYZ</a:t>
            </a:r>
            <a:r>
              <a:rPr lang="en-US" sz="900" dirty="0">
                <a:latin typeface="Lucida Console"/>
                <a:ea typeface="Times New Roman"/>
                <a:cs typeface="Lucida Console"/>
              </a:rPr>
              <a:t>(0,0,0) Fixes=0 (Zero, </a:t>
            </a:r>
            <a:r>
              <a:rPr lang="en-US" sz="900" dirty="0" err="1">
                <a:latin typeface="Lucida Console"/>
                <a:ea typeface="Times New Roman"/>
                <a:cs typeface="Lucida Console"/>
              </a:rPr>
              <a:t>One,Zero</a:t>
            </a:r>
            <a:r>
              <a:rPr lang="en-US" sz="900" dirty="0">
                <a:latin typeface="Lucida Console"/>
                <a:ea typeface="Times New Roman"/>
                <a:cs typeface="Lucida Console"/>
              </a:rPr>
              <a:t>)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0:0000.0/LOOP[Zer1]: </a:t>
            </a:r>
            <a:r>
              <a:rPr lang="en-US" sz="900" dirty="0" err="1">
                <a:latin typeface="Lucida Console"/>
                <a:ea typeface="Times New Roman"/>
                <a:cs typeface="Lucida Console"/>
              </a:rPr>
              <a:t>InjectedXYZ</a:t>
            </a:r>
            <a:r>
              <a:rPr lang="en-US" sz="900" dirty="0">
                <a:latin typeface="Lucida Console"/>
                <a:ea typeface="Times New Roman"/>
                <a:cs typeface="Lucida Console"/>
              </a:rPr>
              <a:t>(0,1,0) Fixes=2 ( </a:t>
            </a:r>
            <a:r>
              <a:rPr lang="en-US" sz="900" dirty="0" err="1">
                <a:latin typeface="Lucida Console"/>
                <a:ea typeface="Times New Roman"/>
                <a:cs typeface="Lucida Console"/>
              </a:rPr>
              <a:t>One,Zero,Zero</a:t>
            </a:r>
            <a:r>
              <a:rPr lang="en-US" sz="900" dirty="0">
                <a:latin typeface="Lucida Console"/>
                <a:ea typeface="Times New Roman"/>
                <a:cs typeface="Lucida Console"/>
              </a:rPr>
              <a:t>)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0:0000.0/LOOP[Zer2]: </a:t>
            </a:r>
            <a:r>
              <a:rPr lang="en-US" sz="900" dirty="0" err="1">
                <a:latin typeface="Lucida Console"/>
                <a:ea typeface="Times New Roman"/>
                <a:cs typeface="Lucida Console"/>
              </a:rPr>
              <a:t>InjectedXYZ</a:t>
            </a:r>
            <a:r>
              <a:rPr lang="en-US" sz="900" dirty="0">
                <a:latin typeface="Lucida Console"/>
                <a:ea typeface="Times New Roman"/>
                <a:cs typeface="Lucida Console"/>
              </a:rPr>
              <a:t>(0,1,1) Fixes=2 (</a:t>
            </a:r>
            <a:r>
              <a:rPr lang="en-US" sz="900" dirty="0" err="1">
                <a:latin typeface="Lucida Console"/>
                <a:ea typeface="Times New Roman"/>
                <a:cs typeface="Lucida Console"/>
              </a:rPr>
              <a:t>Zero,Zero,Zero</a:t>
            </a:r>
            <a:r>
              <a:rPr lang="en-US" sz="900" dirty="0">
                <a:latin typeface="Lucida Console"/>
                <a:ea typeface="Times New Roman"/>
                <a:cs typeface="Lucida Console"/>
              </a:rPr>
              <a:t>)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0:0000.0/LOOP[Zer3]: </a:t>
            </a:r>
            <a:r>
              <a:rPr lang="en-US" sz="900" dirty="0" err="1">
                <a:latin typeface="Lucida Console"/>
                <a:ea typeface="Times New Roman"/>
                <a:cs typeface="Lucida Console"/>
              </a:rPr>
              <a:t>InjectedXYZ</a:t>
            </a:r>
            <a:r>
              <a:rPr lang="en-US" sz="900" dirty="0">
                <a:latin typeface="Lucida Console"/>
                <a:ea typeface="Times New Roman"/>
                <a:cs typeface="Lucida Console"/>
              </a:rPr>
              <a:t>(0,1,1) Fixes=0 (</a:t>
            </a:r>
            <a:r>
              <a:rPr lang="en-US" sz="900" dirty="0" err="1">
                <a:latin typeface="Lucida Console"/>
                <a:ea typeface="Times New Roman"/>
                <a:cs typeface="Lucida Console"/>
              </a:rPr>
              <a:t>Zero,Zero,Zero</a:t>
            </a:r>
            <a:r>
              <a:rPr lang="en-US" sz="900" dirty="0">
                <a:latin typeface="Lucida Console"/>
                <a:ea typeface="Times New Roman"/>
                <a:cs typeface="Lucida Console"/>
              </a:rPr>
              <a:t>) </a:t>
            </a:r>
            <a:r>
              <a:rPr lang="en-US" sz="900" dirty="0" err="1">
                <a:latin typeface="Lucida Console"/>
                <a:ea typeface="Times New Roman"/>
                <a:cs typeface="Lucida Console"/>
              </a:rPr>
              <a:t>dist</a:t>
            </a:r>
            <a:r>
              <a:rPr lang="en-US" sz="900" dirty="0">
                <a:latin typeface="Lucida Console"/>
                <a:ea typeface="Times New Roman"/>
                <a:cs typeface="Lucida Console"/>
              </a:rPr>
              <a:t>=(0,0,1)</a:t>
            </a:r>
            <a:endParaRPr lang="en-US" sz="900" dirty="0">
              <a:latin typeface="Garamond"/>
              <a:ea typeface="Times New Roman"/>
              <a:cs typeface="Times New Roman"/>
            </a:endParaRPr>
          </a:p>
          <a:p>
            <a:r>
              <a:rPr lang="en-US" sz="900" dirty="0">
                <a:latin typeface="Lucida Console"/>
                <a:ea typeface="Times New Roman"/>
                <a:cs typeface="Lucida Console"/>
              </a:rPr>
              <a:t>0:0000.0/LOOP[Zer4]: </a:t>
            </a:r>
            <a:r>
              <a:rPr lang="en-US" sz="900" dirty="0" err="1">
                <a:latin typeface="Lucida Console"/>
                <a:ea typeface="Times New Roman"/>
                <a:cs typeface="Lucida Console"/>
              </a:rPr>
              <a:t>InjectedXYZ</a:t>
            </a:r>
            <a:r>
              <a:rPr lang="en-US" sz="900" dirty="0">
                <a:latin typeface="Lucida Console"/>
                <a:ea typeface="Times New Roman"/>
                <a:cs typeface="Lucida Console"/>
              </a:rPr>
              <a:t>(1,1,0) Fixes=3 (Zero, </a:t>
            </a:r>
            <a:r>
              <a:rPr lang="en-US" sz="900" dirty="0" err="1">
                <a:latin typeface="Lucida Console"/>
                <a:ea typeface="Times New Roman"/>
                <a:cs typeface="Lucida Console"/>
              </a:rPr>
              <a:t>One,Zero</a:t>
            </a:r>
            <a:r>
              <a:rPr lang="en-US" sz="900" dirty="0">
                <a:latin typeface="Lucida Console"/>
                <a:ea typeface="Times New Roman"/>
                <a:cs typeface="Lucida Console"/>
              </a:rPr>
              <a:t>)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0:0000.0/LOOP[Zer5]: </a:t>
            </a:r>
            <a:r>
              <a:rPr lang="en-US" sz="900" dirty="0" err="1">
                <a:latin typeface="Lucida Console"/>
                <a:ea typeface="Times New Roman"/>
                <a:cs typeface="Lucida Console"/>
              </a:rPr>
              <a:t>InjectedXYZ</a:t>
            </a:r>
            <a:r>
              <a:rPr lang="en-US" sz="900" dirty="0">
                <a:latin typeface="Lucida Console"/>
                <a:ea typeface="Times New Roman"/>
                <a:cs typeface="Lucida Console"/>
              </a:rPr>
              <a:t>(1,0,0) Fixes=2 ( </a:t>
            </a:r>
            <a:r>
              <a:rPr lang="en-US" sz="900" dirty="0" err="1">
                <a:latin typeface="Lucida Console"/>
                <a:ea typeface="Times New Roman"/>
                <a:cs typeface="Lucida Console"/>
              </a:rPr>
              <a:t>One,Zero,Zero</a:t>
            </a:r>
            <a:r>
              <a:rPr lang="en-US" sz="900" dirty="0">
                <a:latin typeface="Lucida Console"/>
                <a:ea typeface="Times New Roman"/>
                <a:cs typeface="Lucida Console"/>
              </a:rPr>
              <a:t>)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0:0000.0/LOOP[Zer6]: </a:t>
            </a:r>
            <a:r>
              <a:rPr lang="en-US" sz="900" dirty="0" err="1">
                <a:latin typeface="Lucida Console"/>
                <a:ea typeface="Times New Roman"/>
                <a:cs typeface="Lucida Console"/>
              </a:rPr>
              <a:t>InjectedXYZ</a:t>
            </a:r>
            <a:r>
              <a:rPr lang="en-US" sz="900" dirty="0">
                <a:latin typeface="Lucida Console"/>
                <a:ea typeface="Times New Roman"/>
                <a:cs typeface="Lucida Console"/>
              </a:rPr>
              <a:t>(0,1,0) Fixes=2 (Zero, </a:t>
            </a:r>
            <a:r>
              <a:rPr lang="en-US" sz="900" dirty="0" err="1">
                <a:latin typeface="Lucida Console"/>
                <a:ea typeface="Times New Roman"/>
                <a:cs typeface="Lucida Console"/>
              </a:rPr>
              <a:t>One,Zero</a:t>
            </a:r>
            <a:r>
              <a:rPr lang="en-US" sz="900" dirty="0">
                <a:latin typeface="Lucida Console"/>
                <a:ea typeface="Times New Roman"/>
                <a:cs typeface="Lucida Console"/>
              </a:rPr>
              <a:t>)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0:0000.1/LOOP[Zer7]: </a:t>
            </a:r>
            <a:r>
              <a:rPr lang="en-US" sz="900" dirty="0" err="1">
                <a:latin typeface="Lucida Console"/>
                <a:ea typeface="Times New Roman"/>
                <a:cs typeface="Lucida Console"/>
              </a:rPr>
              <a:t>InjectedXYZ</a:t>
            </a:r>
            <a:r>
              <a:rPr lang="en-US" sz="900" dirty="0">
                <a:latin typeface="Lucida Console"/>
                <a:ea typeface="Times New Roman"/>
                <a:cs typeface="Lucida Console"/>
              </a:rPr>
              <a:t>(1,0,0) Fixes=1 ( </a:t>
            </a:r>
            <a:r>
              <a:rPr lang="en-US" sz="900" dirty="0" err="1">
                <a:latin typeface="Lucida Console"/>
                <a:ea typeface="Times New Roman"/>
                <a:cs typeface="Lucida Console"/>
              </a:rPr>
              <a:t>One,Zero,Zero</a:t>
            </a:r>
            <a:r>
              <a:rPr lang="en-US" sz="900" dirty="0">
                <a:latin typeface="Lucida Console"/>
                <a:ea typeface="Times New Roman"/>
                <a:cs typeface="Lucida Console"/>
              </a:rPr>
              <a:t>)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0:0000.1/LOOP[Zer8]: </a:t>
            </a:r>
            <a:r>
              <a:rPr lang="en-US" sz="900" dirty="0" err="1">
                <a:latin typeface="Lucida Console"/>
                <a:ea typeface="Times New Roman"/>
                <a:cs typeface="Lucida Console"/>
              </a:rPr>
              <a:t>InjectedXYZ</a:t>
            </a:r>
            <a:r>
              <a:rPr lang="en-US" sz="900" dirty="0">
                <a:latin typeface="Lucida Console"/>
                <a:ea typeface="Times New Roman"/>
                <a:cs typeface="Lucida Console"/>
              </a:rPr>
              <a:t>(1,1,0) Fixes=3 ( </a:t>
            </a:r>
            <a:r>
              <a:rPr lang="en-US" sz="900" dirty="0" err="1">
                <a:latin typeface="Lucida Console"/>
                <a:ea typeface="Times New Roman"/>
                <a:cs typeface="Lucida Console"/>
              </a:rPr>
              <a:t>One,Zero,Zero</a:t>
            </a:r>
            <a:r>
              <a:rPr lang="en-US" sz="900" dirty="0">
                <a:latin typeface="Lucida Console"/>
                <a:ea typeface="Times New Roman"/>
                <a:cs typeface="Lucida Console"/>
              </a:rPr>
              <a:t>)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0:0000.1/LOOP[Zer9]: </a:t>
            </a:r>
            <a:r>
              <a:rPr lang="en-US" sz="900" dirty="0" err="1">
                <a:latin typeface="Lucida Console"/>
                <a:ea typeface="Times New Roman"/>
                <a:cs typeface="Lucida Console"/>
              </a:rPr>
              <a:t>InjectedXYZ</a:t>
            </a:r>
            <a:r>
              <a:rPr lang="en-US" sz="900" dirty="0">
                <a:latin typeface="Lucida Console"/>
                <a:ea typeface="Times New Roman"/>
                <a:cs typeface="Lucida Console"/>
              </a:rPr>
              <a:t>(0,1,0) Fixes=1 ( One, </a:t>
            </a:r>
            <a:r>
              <a:rPr lang="en-US" sz="900" dirty="0" err="1">
                <a:latin typeface="Lucida Console"/>
                <a:ea typeface="Times New Roman"/>
                <a:cs typeface="Lucida Console"/>
              </a:rPr>
              <a:t>One,Zero</a:t>
            </a:r>
            <a:r>
              <a:rPr lang="en-US" sz="900" dirty="0">
                <a:latin typeface="Lucida Console"/>
                <a:ea typeface="Times New Roman"/>
                <a:cs typeface="Lucida Console"/>
              </a:rPr>
              <a:t>)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 </a:t>
            </a:r>
            <a:endParaRPr lang="en-US" sz="900" dirty="0">
              <a:latin typeface="Garamond"/>
              <a:ea typeface="Times New Roman"/>
              <a:cs typeface="Times New Roman"/>
            </a:endParaRPr>
          </a:p>
          <a:p>
            <a:r>
              <a:rPr lang="en-US" sz="900" dirty="0">
                <a:latin typeface="Lucida Console"/>
                <a:ea typeface="Times New Roman"/>
                <a:cs typeface="Lucida Console"/>
              </a:rPr>
              <a:t>0:0000.1/LOOP[One0]: </a:t>
            </a:r>
            <a:r>
              <a:rPr lang="en-US" sz="900" dirty="0" err="1">
                <a:latin typeface="Lucida Console"/>
                <a:ea typeface="Times New Roman"/>
                <a:cs typeface="Lucida Console"/>
              </a:rPr>
              <a:t>InjectedXYZ</a:t>
            </a:r>
            <a:r>
              <a:rPr lang="en-US" sz="900" dirty="0">
                <a:latin typeface="Lucida Console"/>
                <a:ea typeface="Times New Roman"/>
                <a:cs typeface="Lucida Console"/>
              </a:rPr>
              <a:t>(0,0,0) Fixes=0 (Zero, One, One)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0:0000.1/LOOP[One1]: </a:t>
            </a:r>
            <a:r>
              <a:rPr lang="en-US" sz="900" dirty="0" err="1">
                <a:latin typeface="Lucida Console"/>
                <a:ea typeface="Times New Roman"/>
                <a:cs typeface="Lucida Console"/>
              </a:rPr>
              <a:t>InjectedXYZ</a:t>
            </a:r>
            <a:r>
              <a:rPr lang="en-US" sz="900" dirty="0">
                <a:latin typeface="Lucida Console"/>
                <a:ea typeface="Times New Roman"/>
                <a:cs typeface="Lucida Console"/>
              </a:rPr>
              <a:t>(1,0,0) Fixes=1 (Zero, One, One)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0:0000.1/LOOP[One2]: </a:t>
            </a:r>
            <a:r>
              <a:rPr lang="en-US" sz="900" dirty="0" err="1">
                <a:latin typeface="Lucida Console"/>
                <a:ea typeface="Times New Roman"/>
                <a:cs typeface="Lucida Console"/>
              </a:rPr>
              <a:t>InjectedXYZ</a:t>
            </a:r>
            <a:r>
              <a:rPr lang="en-US" sz="900" dirty="0">
                <a:latin typeface="Lucida Console"/>
                <a:ea typeface="Times New Roman"/>
                <a:cs typeface="Lucida Console"/>
              </a:rPr>
              <a:t>(0,0,1) Fixes=1 ( One, One, One)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0:0000.1/LOOP[One3]: </a:t>
            </a:r>
            <a:r>
              <a:rPr lang="en-US" sz="900" dirty="0" err="1">
                <a:latin typeface="Lucida Console"/>
                <a:ea typeface="Times New Roman"/>
                <a:cs typeface="Lucida Console"/>
              </a:rPr>
              <a:t>InjectedXYZ</a:t>
            </a:r>
            <a:r>
              <a:rPr lang="en-US" sz="900" dirty="0">
                <a:latin typeface="Lucida Console"/>
                <a:ea typeface="Times New Roman"/>
                <a:cs typeface="Lucida Console"/>
              </a:rPr>
              <a:t>(0,1,1) Fixes=3 (</a:t>
            </a:r>
            <a:r>
              <a:rPr lang="en-US" sz="900" dirty="0" err="1">
                <a:latin typeface="Lucida Console"/>
                <a:ea typeface="Times New Roman"/>
                <a:cs typeface="Lucida Console"/>
              </a:rPr>
              <a:t>Zero,Zero</a:t>
            </a:r>
            <a:r>
              <a:rPr lang="en-US" sz="900" dirty="0">
                <a:latin typeface="Lucida Console"/>
                <a:ea typeface="Times New Roman"/>
                <a:cs typeface="Lucida Console"/>
              </a:rPr>
              <a:t>, One)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0:0000.1/LOOP[One4]: </a:t>
            </a:r>
            <a:r>
              <a:rPr lang="en-US" sz="900" dirty="0" err="1">
                <a:latin typeface="Lucida Console"/>
                <a:ea typeface="Times New Roman"/>
                <a:cs typeface="Lucida Console"/>
              </a:rPr>
              <a:t>InjectedXYZ</a:t>
            </a:r>
            <a:r>
              <a:rPr lang="en-US" sz="900" dirty="0">
                <a:latin typeface="Lucida Console"/>
                <a:ea typeface="Times New Roman"/>
                <a:cs typeface="Lucida Console"/>
              </a:rPr>
              <a:t>(0,0,1) Fixes=1 ( One, One, One)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0:0000.1/LOOP[One5]: </a:t>
            </a:r>
            <a:r>
              <a:rPr lang="en-US" sz="900" dirty="0" err="1">
                <a:latin typeface="Lucida Console"/>
                <a:ea typeface="Times New Roman"/>
                <a:cs typeface="Lucida Console"/>
              </a:rPr>
              <a:t>InjectedXYZ</a:t>
            </a:r>
            <a:r>
              <a:rPr lang="en-US" sz="900" dirty="0">
                <a:latin typeface="Lucida Console"/>
                <a:ea typeface="Times New Roman"/>
                <a:cs typeface="Lucida Console"/>
              </a:rPr>
              <a:t>(0,0,1) Fixes=1 ( </a:t>
            </a:r>
            <a:r>
              <a:rPr lang="en-US" sz="900" dirty="0" err="1">
                <a:latin typeface="Lucida Console"/>
                <a:ea typeface="Times New Roman"/>
                <a:cs typeface="Lucida Console"/>
              </a:rPr>
              <a:t>One,Zero</a:t>
            </a:r>
            <a:r>
              <a:rPr lang="en-US" sz="900" dirty="0">
                <a:latin typeface="Lucida Console"/>
                <a:ea typeface="Times New Roman"/>
                <a:cs typeface="Lucida Console"/>
              </a:rPr>
              <a:t>, One)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0:0000.1/LOOP[One6]: </a:t>
            </a:r>
            <a:r>
              <a:rPr lang="en-US" sz="900" dirty="0" err="1">
                <a:latin typeface="Lucida Console"/>
                <a:ea typeface="Times New Roman"/>
                <a:cs typeface="Lucida Console"/>
              </a:rPr>
              <a:t>InjectedXYZ</a:t>
            </a:r>
            <a:r>
              <a:rPr lang="en-US" sz="900" dirty="0">
                <a:latin typeface="Lucida Console"/>
                <a:ea typeface="Times New Roman"/>
                <a:cs typeface="Lucida Console"/>
              </a:rPr>
              <a:t>(1,0,0) Fixes=1 (</a:t>
            </a:r>
            <a:r>
              <a:rPr lang="en-US" sz="900" dirty="0" err="1">
                <a:latin typeface="Lucida Console"/>
                <a:ea typeface="Times New Roman"/>
                <a:cs typeface="Lucida Console"/>
              </a:rPr>
              <a:t>Zero,Zero</a:t>
            </a:r>
            <a:r>
              <a:rPr lang="en-US" sz="900" dirty="0">
                <a:latin typeface="Lucida Console"/>
                <a:ea typeface="Times New Roman"/>
                <a:cs typeface="Lucida Console"/>
              </a:rPr>
              <a:t>, One)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0:0000.1/LOOP[One7]: </a:t>
            </a:r>
            <a:r>
              <a:rPr lang="en-US" sz="900" dirty="0" err="1">
                <a:latin typeface="Lucida Console"/>
                <a:ea typeface="Times New Roman"/>
                <a:cs typeface="Lucida Console"/>
              </a:rPr>
              <a:t>InjectedXYZ</a:t>
            </a:r>
            <a:r>
              <a:rPr lang="en-US" sz="900" dirty="0">
                <a:latin typeface="Lucida Console"/>
                <a:ea typeface="Times New Roman"/>
                <a:cs typeface="Lucida Console"/>
              </a:rPr>
              <a:t>(0,1,0) Fixes=1 (Zero, One, One)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a:p>
            <a:r>
              <a:rPr lang="en-US" sz="900" dirty="0">
                <a:latin typeface="Lucida Console"/>
                <a:ea typeface="Times New Roman"/>
                <a:cs typeface="Lucida Console"/>
              </a:rPr>
              <a:t>0:0000.1/LOOP[One8]: </a:t>
            </a:r>
            <a:r>
              <a:rPr lang="en-US" sz="900" dirty="0" err="1">
                <a:latin typeface="Lucida Console"/>
                <a:ea typeface="Times New Roman"/>
                <a:cs typeface="Lucida Console"/>
              </a:rPr>
              <a:t>InjectedXYZ</a:t>
            </a:r>
            <a:r>
              <a:rPr lang="en-US" sz="900" dirty="0">
                <a:latin typeface="Lucida Console"/>
                <a:ea typeface="Times New Roman"/>
                <a:cs typeface="Lucida Console"/>
              </a:rPr>
              <a:t>(1,0,1) Fixes=0 (</a:t>
            </a:r>
            <a:r>
              <a:rPr lang="en-US" sz="900" dirty="0" err="1">
                <a:latin typeface="Lucida Console"/>
                <a:ea typeface="Times New Roman"/>
                <a:cs typeface="Lucida Console"/>
              </a:rPr>
              <a:t>Zero,Zero</a:t>
            </a:r>
            <a:r>
              <a:rPr lang="en-US" sz="900" dirty="0">
                <a:latin typeface="Lucida Console"/>
                <a:ea typeface="Times New Roman"/>
                <a:cs typeface="Lucida Console"/>
              </a:rPr>
              <a:t>, One) </a:t>
            </a:r>
            <a:r>
              <a:rPr lang="en-US" sz="900" dirty="0" err="1">
                <a:latin typeface="Lucida Console"/>
                <a:ea typeface="Times New Roman"/>
                <a:cs typeface="Lucida Console"/>
              </a:rPr>
              <a:t>dist</a:t>
            </a:r>
            <a:r>
              <a:rPr lang="en-US" sz="900" dirty="0">
                <a:latin typeface="Lucida Console"/>
                <a:ea typeface="Times New Roman"/>
                <a:cs typeface="Lucida Console"/>
              </a:rPr>
              <a:t>=(0,0,1)</a:t>
            </a:r>
            <a:endParaRPr lang="en-US" sz="900" dirty="0">
              <a:latin typeface="Garamond"/>
              <a:ea typeface="Times New Roman"/>
              <a:cs typeface="Times New Roman"/>
            </a:endParaRPr>
          </a:p>
          <a:p>
            <a:r>
              <a:rPr lang="en-US" sz="900" dirty="0">
                <a:latin typeface="Lucida Console"/>
                <a:ea typeface="Times New Roman"/>
                <a:cs typeface="Lucida Console"/>
              </a:rPr>
              <a:t>0:0000.1/LOOP[One9]: </a:t>
            </a:r>
            <a:r>
              <a:rPr lang="en-US" sz="900" dirty="0" err="1">
                <a:latin typeface="Lucida Console"/>
                <a:ea typeface="Times New Roman"/>
                <a:cs typeface="Lucida Console"/>
              </a:rPr>
              <a:t>InjectedXYZ</a:t>
            </a:r>
            <a:r>
              <a:rPr lang="en-US" sz="900" dirty="0">
                <a:latin typeface="Lucida Console"/>
                <a:ea typeface="Times New Roman"/>
                <a:cs typeface="Lucida Console"/>
              </a:rPr>
              <a:t>(1,1,0) Fixes=3 (Zero, One, One) </a:t>
            </a:r>
            <a:r>
              <a:rPr lang="en-US" sz="900" dirty="0" err="1">
                <a:latin typeface="Lucida Console"/>
                <a:ea typeface="Times New Roman"/>
                <a:cs typeface="Lucida Console"/>
              </a:rPr>
              <a:t>dist</a:t>
            </a:r>
            <a:r>
              <a:rPr lang="en-US" sz="900" dirty="0">
                <a:latin typeface="Lucida Console"/>
                <a:ea typeface="Times New Roman"/>
                <a:cs typeface="Lucida Console"/>
              </a:rPr>
              <a:t>=(0,0,0)</a:t>
            </a:r>
            <a:endParaRPr lang="en-US" sz="900" dirty="0">
              <a:latin typeface="Garamond"/>
              <a:ea typeface="Times New Roman"/>
              <a:cs typeface="Times New Roman"/>
            </a:endParaRPr>
          </a:p>
        </p:txBody>
      </p:sp>
      <p:sp>
        <p:nvSpPr>
          <p:cNvPr id="7" name="TextBox 6"/>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1593753114"/>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10321" y="1285519"/>
            <a:ext cx="10414996" cy="2573789"/>
          </a:xfrm>
          <a:noFill/>
        </p:spPr>
        <p:txBody>
          <a:bodyPr>
            <a:normAutofit lnSpcReduction="10000"/>
          </a:bodyPr>
          <a:lstStyle/>
          <a:p>
            <a:pPr marL="0" indent="0">
              <a:spcBef>
                <a:spcPts val="0"/>
              </a:spcBef>
              <a:buNone/>
            </a:pP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Noise(</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circ:Circuit,ket:Ket,models:NoiseModels</a:t>
            </a: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a:t>
            </a:r>
          </a:p>
          <a:p>
            <a:pPr marL="0" indent="0">
              <a:spcBef>
                <a:spcPts val="0"/>
              </a:spcBef>
              <a:buNone/>
            </a:pPr>
            <a:r>
              <a:rPr lang="en-US" sz="1467" dirty="0">
                <a:solidFill>
                  <a:srgbClr val="FFC000"/>
                </a:solidFill>
                <a:latin typeface="Lucida Console" panose="020B0609040504020204" pitchFamily="49" charset="0"/>
                <a:ea typeface="Calibri" panose="020F0502020204030204" pitchFamily="34" charset="0"/>
                <a:cs typeface="Lucida Console" panose="020B0609040504020204" pitchFamily="49" charset="0"/>
              </a:rPr>
              <a:t>type </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NoiseModel</a:t>
            </a: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 = {</a:t>
            </a:r>
          </a:p>
          <a:p>
            <a:pPr marL="0" indent="0">
              <a:spcBef>
                <a:spcPts val="0"/>
              </a:spcBef>
              <a:buNone/>
            </a:pPr>
            <a:r>
              <a:rPr lang="en-US" sz="1467" dirty="0">
                <a:solidFill>
                  <a:srgbClr val="000000"/>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gate:               string</a:t>
            </a:r>
            <a:r>
              <a:rPr lang="en-US" sz="1467" dirty="0">
                <a:solidFill>
                  <a:srgbClr val="000000"/>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a:solidFill>
                  <a:schemeClr val="accent6">
                    <a:lumMod val="60000"/>
                    <a:lumOff val="40000"/>
                  </a:schemeClr>
                </a:solidFill>
                <a:latin typeface="Lucida Console" panose="020B0609040504020204" pitchFamily="49" charset="0"/>
                <a:ea typeface="Calibri" panose="020F0502020204030204" pitchFamily="34" charset="0"/>
                <a:cs typeface="Lucida Console" panose="020B0609040504020204" pitchFamily="49" charset="0"/>
              </a:rPr>
              <a:t>// Gate name (ending with "*" for wildcard match)</a:t>
            </a:r>
            <a:endParaRPr lang="en-US" sz="1867" dirty="0">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maxQs</a:t>
            </a: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int</a:t>
            </a:r>
            <a:r>
              <a:rPr lang="en-US" sz="1467" dirty="0">
                <a:solidFill>
                  <a:srgbClr val="000000"/>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a:solidFill>
                  <a:schemeClr val="accent6">
                    <a:lumMod val="60000"/>
                    <a:lumOff val="40000"/>
                  </a:schemeClr>
                </a:solidFill>
                <a:latin typeface="Lucida Console" panose="020B0609040504020204" pitchFamily="49" charset="0"/>
                <a:ea typeface="Calibri" panose="020F0502020204030204" pitchFamily="34" charset="0"/>
                <a:cs typeface="Lucida Console" panose="020B0609040504020204" pitchFamily="49" charset="0"/>
              </a:rPr>
              <a:t>// Max qubits that gate uses</a:t>
            </a:r>
          </a:p>
          <a:p>
            <a:pPr marL="0" indent="0">
              <a:spcBef>
                <a:spcPts val="0"/>
              </a:spcBef>
              <a:buNone/>
            </a:pP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    time:               float</a:t>
            </a:r>
            <a:r>
              <a:rPr lang="en-US" sz="1467" dirty="0">
                <a:solidFill>
                  <a:srgbClr val="000000"/>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a:solidFill>
                  <a:schemeClr val="accent6">
                    <a:lumMod val="60000"/>
                    <a:lumOff val="40000"/>
                  </a:schemeClr>
                </a:solidFill>
                <a:latin typeface="Lucida Console" panose="020B0609040504020204" pitchFamily="49" charset="0"/>
                <a:ea typeface="Calibri" panose="020F0502020204030204" pitchFamily="34" charset="0"/>
                <a:cs typeface="Lucida Console" panose="020B0609040504020204" pitchFamily="49" charset="0"/>
              </a:rPr>
              <a:t>// floating duration of gate (convention Idle = 1.0)</a:t>
            </a:r>
          </a:p>
          <a:p>
            <a:pPr marL="0" indent="0">
              <a:spcBef>
                <a:spcPts val="0"/>
              </a:spcBef>
              <a:buNone/>
            </a:pP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func</a:t>
            </a: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NoiseFunc</a:t>
            </a:r>
            <a:r>
              <a:rPr lang="en-US" sz="1467" dirty="0">
                <a:solidFill>
                  <a:srgbClr val="000000"/>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a:solidFill>
                  <a:schemeClr val="accent6">
                    <a:lumMod val="60000"/>
                    <a:lumOff val="40000"/>
                  </a:schemeClr>
                </a:solidFill>
                <a:latin typeface="Lucida Console" panose="020B0609040504020204" pitchFamily="49" charset="0"/>
                <a:ea typeface="Calibri" panose="020F0502020204030204" pitchFamily="34" charset="0"/>
                <a:cs typeface="Lucida Console" panose="020B0609040504020204" pitchFamily="49" charset="0"/>
              </a:rPr>
              <a:t>// Noise Model to execute</a:t>
            </a:r>
          </a:p>
          <a:p>
            <a:pPr marL="0" indent="0">
              <a:spcBef>
                <a:spcPts val="0"/>
              </a:spcBef>
              <a:buNone/>
            </a:pP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gateEvents</a:t>
            </a: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NoiseEvents</a:t>
            </a:r>
            <a:r>
              <a:rPr lang="en-US" sz="1467" dirty="0">
                <a:solidFill>
                  <a:srgbClr val="000000"/>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a:solidFill>
                  <a:schemeClr val="accent6">
                    <a:lumMod val="60000"/>
                    <a:lumOff val="40000"/>
                  </a:schemeClr>
                </a:solidFill>
                <a:latin typeface="Lucida Console" panose="020B0609040504020204" pitchFamily="49" charset="0"/>
                <a:ea typeface="Calibri" panose="020F0502020204030204" pitchFamily="34" charset="0"/>
                <a:cs typeface="Lucida Console" panose="020B0609040504020204" pitchFamily="49" charset="0"/>
              </a:rPr>
              <a:t>// Stats for normal gates</a:t>
            </a:r>
          </a:p>
          <a:p>
            <a:pPr marL="0" indent="0">
              <a:spcBef>
                <a:spcPts val="0"/>
              </a:spcBef>
              <a:buNone/>
            </a:pP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ecEvents</a:t>
            </a: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NoiseEvents</a:t>
            </a:r>
            <a:r>
              <a:rPr lang="en-US" sz="1467" dirty="0">
                <a:solidFill>
                  <a:srgbClr val="000000"/>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a:solidFill>
                  <a:schemeClr val="accent6">
                    <a:lumMod val="60000"/>
                    <a:lumOff val="40000"/>
                  </a:schemeClr>
                </a:solidFill>
                <a:latin typeface="Lucida Console" panose="020B0609040504020204" pitchFamily="49" charset="0"/>
                <a:ea typeface="Calibri" panose="020F0502020204030204" pitchFamily="34" charset="0"/>
                <a:cs typeface="Lucida Console" panose="020B0609040504020204" pitchFamily="49" charset="0"/>
              </a:rPr>
              <a:t>// Stats for EC gates</a:t>
            </a:r>
          </a:p>
          <a:p>
            <a:pPr marL="0" indent="0">
              <a:spcBef>
                <a:spcPts val="0"/>
              </a:spcBef>
              <a:buNone/>
            </a:pPr>
            <a:r>
              <a:rPr lang="en-US" sz="1467" dirty="0">
                <a:solidFill>
                  <a:schemeClr val="bg1"/>
                </a:solidFill>
                <a:latin typeface="Lucida Console" panose="020B0609040504020204" pitchFamily="49" charset="0"/>
                <a:ea typeface="Calibri" panose="020F0502020204030204" pitchFamily="34" charset="0"/>
                <a:cs typeface="Lucida Console" panose="020B0609040504020204" pitchFamily="49" charset="0"/>
              </a:rPr>
              <a:t>}</a:t>
            </a:r>
          </a:p>
          <a:p>
            <a:pPr marL="0" indent="0">
              <a:spcBef>
                <a:spcPts val="0"/>
              </a:spcBef>
              <a:buNone/>
            </a:pPr>
            <a:r>
              <a:rPr lang="en-US" sz="1467" dirty="0">
                <a:solidFill>
                  <a:srgbClr val="FFC000"/>
                </a:solidFill>
                <a:latin typeface="Lucida Console" panose="020B0609040504020204" pitchFamily="49" charset="0"/>
                <a:ea typeface="Calibri" panose="020F0502020204030204" pitchFamily="34" charset="0"/>
                <a:cs typeface="Lucida Console" panose="020B0609040504020204" pitchFamily="49" charset="0"/>
              </a:rPr>
              <a:t>member</a:t>
            </a:r>
            <a:r>
              <a:rPr lang="en-US" sz="1467" dirty="0">
                <a:solidFill>
                  <a:srgbClr val="000000"/>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err="1">
                <a:solidFill>
                  <a:schemeClr val="bg1"/>
                </a:solidFill>
                <a:latin typeface="Lucida Console" panose="020B0609040504020204" pitchFamily="49" charset="0"/>
                <a:ea typeface="Calibri" panose="020F0502020204030204" pitchFamily="34" charset="0"/>
                <a:cs typeface="Lucida Console" panose="020B0609040504020204" pitchFamily="49" charset="0"/>
              </a:rPr>
              <a:t>n.DampProb</a:t>
            </a:r>
            <a:r>
              <a:rPr lang="en-US" sz="1467" dirty="0">
                <a:solidFill>
                  <a:srgbClr val="000000"/>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a:solidFill>
                  <a:srgbClr val="008000"/>
                </a:solidFill>
                <a:latin typeface="Lucida Console" panose="020B0609040504020204" pitchFamily="49" charset="0"/>
                <a:ea typeface="Calibri" panose="020F0502020204030204" pitchFamily="34" charset="0"/>
                <a:cs typeface="Lucida Console" panose="020B0609040504020204" pitchFamily="49" charset="0"/>
              </a:rPr>
              <a:t>               </a:t>
            </a:r>
            <a:r>
              <a:rPr lang="en-US" sz="1467" dirty="0">
                <a:solidFill>
                  <a:schemeClr val="accent6">
                    <a:lumMod val="60000"/>
                    <a:lumOff val="40000"/>
                  </a:schemeClr>
                </a:solidFill>
                <a:latin typeface="Lucida Console" panose="020B0609040504020204" pitchFamily="49" charset="0"/>
                <a:ea typeface="Calibri" panose="020F0502020204030204" pitchFamily="34" charset="0"/>
                <a:cs typeface="Lucida Console" panose="020B0609040504020204" pitchFamily="49" charset="0"/>
              </a:rPr>
              <a:t>// Get/Set damping probability on a qubit</a:t>
            </a:r>
          </a:p>
          <a:p>
            <a:pPr marL="0" indent="0">
              <a:spcBef>
                <a:spcPts val="0"/>
              </a:spcBef>
              <a:buNone/>
            </a:pPr>
            <a:endParaRPr lang="en-US" sz="1867"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Advanced Noise Modeling</a:t>
            </a:r>
            <a:endParaRPr lang="en-US" dirty="0"/>
          </a:p>
        </p:txBody>
      </p:sp>
      <p:pic>
        <p:nvPicPr>
          <p:cNvPr id="7" name="Picture 6"/>
          <p:cNvPicPr>
            <a:picLocks noChangeAspect="1"/>
          </p:cNvPicPr>
          <p:nvPr/>
        </p:nvPicPr>
        <p:blipFill>
          <a:blip r:embed="rId3"/>
          <a:stretch>
            <a:fillRect/>
          </a:stretch>
        </p:blipFill>
        <p:spPr>
          <a:xfrm>
            <a:off x="935923" y="3980626"/>
            <a:ext cx="4356100" cy="1662399"/>
          </a:xfrm>
          <a:prstGeom prst="rect">
            <a:avLst/>
          </a:prstGeom>
        </p:spPr>
      </p:pic>
      <p:pic>
        <p:nvPicPr>
          <p:cNvPr id="9" name="Picture 8"/>
          <p:cNvPicPr>
            <a:picLocks noChangeAspect="1"/>
          </p:cNvPicPr>
          <p:nvPr/>
        </p:nvPicPr>
        <p:blipFill rotWithShape="1">
          <a:blip r:embed="rId4"/>
          <a:srcRect b="14166"/>
          <a:stretch/>
        </p:blipFill>
        <p:spPr>
          <a:xfrm>
            <a:off x="5802433" y="3859309"/>
            <a:ext cx="5322884" cy="2324743"/>
          </a:xfrm>
          <a:prstGeom prst="rect">
            <a:avLst/>
          </a:prstGeom>
        </p:spPr>
      </p:pic>
      <p:sp>
        <p:nvSpPr>
          <p:cNvPr id="8" name="TextBox 7"/>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1584766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anim calcmode="lin" valueType="num">
                                      <p:cBhvr>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anim calcmode="lin" valueType="num">
                                      <p:cBhvr>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anim calcmode="lin" valueType="num">
                                      <p:cBhvr>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anim calcmode="lin" valueType="num">
                                      <p:cBhvr>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anim calcmode="lin" valueType="num">
                                      <p:cBhvr>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anim calcmode="lin" valueType="num">
                                      <p:cBhvr>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anim calcmode="lin" valueType="num">
                                      <p:cBhvr>
                                        <p:cTn id="4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5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anim calcmode="lin" valueType="num">
                                      <p:cBhvr>
                                        <p:cTn id="5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980049" y="273629"/>
            <a:ext cx="8229024" cy="1144921"/>
          </a:xfrm>
          <a:ln/>
        </p:spPr>
        <p:txBody>
          <a:bodyPr vert="horz" lIns="91440" tIns="30176" rIns="91440" bIns="45720" rtlCol="0" anchor="ctr">
            <a:normAutofit/>
          </a:bodyPr>
          <a:lstStyle/>
          <a:p>
            <a:pPr algn="ct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dirty="0">
                <a:solidFill>
                  <a:schemeClr val="bg1"/>
                </a:solidFill>
              </a:rPr>
              <a:t>Quantum compiling</a:t>
            </a:r>
          </a:p>
        </p:txBody>
      </p:sp>
      <p:sp>
        <p:nvSpPr>
          <p:cNvPr id="5122" name="AutoShape 2"/>
          <p:cNvSpPr>
            <a:spLocks noChangeArrowheads="1"/>
          </p:cNvSpPr>
          <p:nvPr/>
        </p:nvSpPr>
        <p:spPr bwMode="auto">
          <a:xfrm rot="16200000">
            <a:off x="2478131" y="3565976"/>
            <a:ext cx="1485543" cy="380200"/>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123" name="AutoShape 3"/>
          <p:cNvSpPr>
            <a:spLocks noChangeArrowheads="1"/>
          </p:cNvSpPr>
          <p:nvPr/>
        </p:nvSpPr>
        <p:spPr bwMode="auto">
          <a:xfrm>
            <a:off x="1104763" y="4573127"/>
            <a:ext cx="4266841" cy="1582860"/>
          </a:xfrm>
          <a:prstGeom prst="roundRect">
            <a:avLst>
              <a:gd name="adj" fmla="val 16667"/>
            </a:avLst>
          </a:prstGeom>
          <a:solidFill>
            <a:srgbClr val="FFCC99"/>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computer</a:t>
            </a:r>
          </a:p>
        </p:txBody>
      </p:sp>
      <p:sp>
        <p:nvSpPr>
          <p:cNvPr id="5124" name="AutoShape 4"/>
          <p:cNvSpPr>
            <a:spLocks noChangeArrowheads="1"/>
          </p:cNvSpPr>
          <p:nvPr/>
        </p:nvSpPr>
        <p:spPr bwMode="auto">
          <a:xfrm>
            <a:off x="1104763" y="1344169"/>
            <a:ext cx="4232278" cy="1570038"/>
          </a:xfrm>
          <a:prstGeom prst="roundRect">
            <a:avLst>
              <a:gd name="adj" fmla="val 16667"/>
            </a:avLst>
          </a:prstGeom>
          <a:solidFill>
            <a:srgbClr val="66FF66"/>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algorithm</a:t>
            </a:r>
          </a:p>
        </p:txBody>
      </p:sp>
      <p:sp>
        <p:nvSpPr>
          <p:cNvPr id="7" name="TextBox 6"/>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6185953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980049" y="273629"/>
            <a:ext cx="8229024" cy="1144921"/>
          </a:xfrm>
          <a:ln/>
        </p:spPr>
        <p:txBody>
          <a:bodyPr vert="horz" lIns="91440" tIns="30176" rIns="91440" bIns="45720" rtlCol="0" anchor="ctr">
            <a:normAutofit/>
          </a:bodyPr>
          <a:lstStyle/>
          <a:p>
            <a:pPr algn="ct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dirty="0">
                <a:solidFill>
                  <a:schemeClr val="bg1"/>
                </a:solidFill>
              </a:rPr>
              <a:t>Quantum compiling</a:t>
            </a:r>
          </a:p>
        </p:txBody>
      </p:sp>
      <p:sp>
        <p:nvSpPr>
          <p:cNvPr id="5122" name="AutoShape 2"/>
          <p:cNvSpPr>
            <a:spLocks noChangeArrowheads="1"/>
          </p:cNvSpPr>
          <p:nvPr/>
        </p:nvSpPr>
        <p:spPr bwMode="auto">
          <a:xfrm rot="16200000">
            <a:off x="2478131" y="3565976"/>
            <a:ext cx="1485543" cy="380200"/>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123" name="AutoShape 3"/>
          <p:cNvSpPr>
            <a:spLocks noChangeArrowheads="1"/>
          </p:cNvSpPr>
          <p:nvPr/>
        </p:nvSpPr>
        <p:spPr bwMode="auto">
          <a:xfrm>
            <a:off x="1104763" y="4573127"/>
            <a:ext cx="4266841" cy="1582860"/>
          </a:xfrm>
          <a:prstGeom prst="roundRect">
            <a:avLst>
              <a:gd name="adj" fmla="val 16667"/>
            </a:avLst>
          </a:prstGeom>
          <a:solidFill>
            <a:srgbClr val="FFCC99"/>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computer</a:t>
            </a:r>
          </a:p>
        </p:txBody>
      </p:sp>
      <p:sp>
        <p:nvSpPr>
          <p:cNvPr id="5124" name="AutoShape 4"/>
          <p:cNvSpPr>
            <a:spLocks noChangeArrowheads="1"/>
          </p:cNvSpPr>
          <p:nvPr/>
        </p:nvSpPr>
        <p:spPr bwMode="auto">
          <a:xfrm>
            <a:off x="1104763" y="1344169"/>
            <a:ext cx="4232278" cy="1570038"/>
          </a:xfrm>
          <a:prstGeom prst="roundRect">
            <a:avLst>
              <a:gd name="adj" fmla="val 16667"/>
            </a:avLst>
          </a:prstGeom>
          <a:solidFill>
            <a:srgbClr val="66FF66"/>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algorithm</a:t>
            </a:r>
          </a:p>
        </p:txBody>
      </p:sp>
      <p:sp>
        <p:nvSpPr>
          <p:cNvPr id="6" name="AutoShape 4"/>
          <p:cNvSpPr>
            <a:spLocks noChangeArrowheads="1"/>
          </p:cNvSpPr>
          <p:nvPr/>
        </p:nvSpPr>
        <p:spPr bwMode="auto">
          <a:xfrm>
            <a:off x="6525165" y="4573127"/>
            <a:ext cx="4266841" cy="1582860"/>
          </a:xfrm>
          <a:prstGeom prst="roundRect">
            <a:avLst>
              <a:gd name="adj" fmla="val 16667"/>
            </a:avLst>
          </a:prstGeom>
          <a:solidFill>
            <a:schemeClr val="bg1"/>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Error correction</a:t>
            </a:r>
          </a:p>
          <a:p>
            <a:pPr algn="ctr"/>
            <a:endParaRPr lang="en-CA" sz="1270" dirty="0"/>
          </a:p>
          <a:p>
            <a:pPr algn="ctr"/>
            <a:endParaRPr lang="en-CA" sz="1270" dirty="0"/>
          </a:p>
        </p:txBody>
      </p:sp>
      <p:sp>
        <p:nvSpPr>
          <p:cNvPr id="7" name="AutoShape 5"/>
          <p:cNvSpPr>
            <a:spLocks noChangeArrowheads="1"/>
          </p:cNvSpPr>
          <p:nvPr/>
        </p:nvSpPr>
        <p:spPr bwMode="auto">
          <a:xfrm>
            <a:off x="5521380" y="5160590"/>
            <a:ext cx="833700" cy="567765"/>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19" name="Group 6"/>
          <p:cNvGrpSpPr>
            <a:grpSpLocks/>
          </p:cNvGrpSpPr>
          <p:nvPr/>
        </p:nvGrpSpPr>
        <p:grpSpPr bwMode="auto">
          <a:xfrm>
            <a:off x="8059046" y="5420158"/>
            <a:ext cx="1214047" cy="519894"/>
            <a:chOff x="4064" y="3732"/>
            <a:chExt cx="843" cy="361"/>
          </a:xfrm>
        </p:grpSpPr>
        <p:grpSp>
          <p:nvGrpSpPr>
            <p:cNvPr id="20" name="Group 7"/>
            <p:cNvGrpSpPr>
              <a:grpSpLocks/>
            </p:cNvGrpSpPr>
            <p:nvPr/>
          </p:nvGrpSpPr>
          <p:grpSpPr bwMode="auto">
            <a:xfrm>
              <a:off x="4261" y="3865"/>
              <a:ext cx="82" cy="183"/>
              <a:chOff x="4261" y="3865"/>
              <a:chExt cx="82" cy="183"/>
            </a:xfrm>
          </p:grpSpPr>
          <p:sp>
            <p:nvSpPr>
              <p:cNvPr id="22" name="Oval 8"/>
              <p:cNvSpPr>
                <a:spLocks noChangeArrowheads="1"/>
              </p:cNvSpPr>
              <p:nvPr/>
            </p:nvSpPr>
            <p:spPr bwMode="auto">
              <a:xfrm>
                <a:off x="4279" y="3865"/>
                <a:ext cx="47" cy="47"/>
              </a:xfrm>
              <a:prstGeom prst="ellipse">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3" name="AutoShape 9"/>
              <p:cNvCxnSpPr>
                <a:cxnSpLocks noChangeShapeType="1"/>
                <a:stCxn id="22" idx="4"/>
                <a:endCxn id="24" idx="4"/>
              </p:cNvCxnSpPr>
              <p:nvPr/>
            </p:nvCxnSpPr>
            <p:spPr bwMode="auto">
              <a:xfrm>
                <a:off x="4303" y="3913"/>
                <a:ext cx="0" cy="135"/>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Oval 10"/>
              <p:cNvSpPr>
                <a:spLocks noChangeArrowheads="1"/>
              </p:cNvSpPr>
              <p:nvPr/>
            </p:nvSpPr>
            <p:spPr bwMode="auto">
              <a:xfrm>
                <a:off x="4261" y="3966"/>
                <a:ext cx="82" cy="82"/>
              </a:xfrm>
              <a:prstGeom prst="ellipse">
                <a:avLst/>
              </a:prstGeom>
              <a:noFill/>
              <a:ln w="72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5" name="AutoShape 11"/>
              <p:cNvCxnSpPr>
                <a:cxnSpLocks noChangeShapeType="1"/>
                <a:stCxn id="24" idx="2"/>
                <a:endCxn id="24" idx="6"/>
              </p:cNvCxnSpPr>
              <p:nvPr/>
            </p:nvCxnSpPr>
            <p:spPr bwMode="auto">
              <a:xfrm>
                <a:off x="4261" y="4007"/>
                <a:ext cx="82" cy="0"/>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1" name="Text Box 12"/>
            <p:cNvSpPr txBox="1">
              <a:spLocks noChangeArrowheads="1"/>
            </p:cNvSpPr>
            <p:nvPr/>
          </p:nvSpPr>
          <p:spPr bwMode="auto">
            <a:xfrm>
              <a:off x="4064" y="3732"/>
              <a:ext cx="84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3200" dirty="0"/>
                <a:t>{</a:t>
              </a:r>
              <a:r>
                <a:rPr lang="en-CA" sz="2400" dirty="0"/>
                <a:t>   ,</a:t>
              </a:r>
              <a:r>
                <a:rPr lang="en-CA" sz="2400" i="1" dirty="0"/>
                <a:t>H</a:t>
              </a:r>
              <a:r>
                <a:rPr lang="en-CA" sz="2400" dirty="0"/>
                <a:t>,</a:t>
              </a:r>
              <a:r>
                <a:rPr lang="en-CA" sz="2400" i="1" dirty="0"/>
                <a:t>T</a:t>
              </a:r>
              <a:r>
                <a:rPr lang="en-CA" sz="3200" dirty="0"/>
                <a:t>}</a:t>
              </a:r>
            </a:p>
          </p:txBody>
        </p:sp>
      </p:grpSp>
      <p:sp>
        <p:nvSpPr>
          <p:cNvPr id="16" name="TextBox 15"/>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34626740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980049" y="273629"/>
            <a:ext cx="8229024" cy="1144921"/>
          </a:xfrm>
          <a:ln/>
        </p:spPr>
        <p:txBody>
          <a:bodyPr vert="horz" lIns="91440" tIns="30176" rIns="91440" bIns="45720" rtlCol="0" anchor="ctr">
            <a:normAutofit/>
          </a:bodyPr>
          <a:lstStyle/>
          <a:p>
            <a:pPr algn="ct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dirty="0">
                <a:solidFill>
                  <a:schemeClr val="bg1"/>
                </a:solidFill>
              </a:rPr>
              <a:t>Quantum compiling</a:t>
            </a:r>
          </a:p>
        </p:txBody>
      </p:sp>
      <p:sp>
        <p:nvSpPr>
          <p:cNvPr id="5122" name="AutoShape 2"/>
          <p:cNvSpPr>
            <a:spLocks noChangeArrowheads="1"/>
          </p:cNvSpPr>
          <p:nvPr/>
        </p:nvSpPr>
        <p:spPr bwMode="auto">
          <a:xfrm rot="16200000">
            <a:off x="2478131" y="3565976"/>
            <a:ext cx="1485543" cy="380200"/>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123" name="AutoShape 3"/>
          <p:cNvSpPr>
            <a:spLocks noChangeArrowheads="1"/>
          </p:cNvSpPr>
          <p:nvPr/>
        </p:nvSpPr>
        <p:spPr bwMode="auto">
          <a:xfrm>
            <a:off x="1104763" y="4573127"/>
            <a:ext cx="4266841" cy="1582860"/>
          </a:xfrm>
          <a:prstGeom prst="roundRect">
            <a:avLst>
              <a:gd name="adj" fmla="val 16667"/>
            </a:avLst>
          </a:prstGeom>
          <a:solidFill>
            <a:srgbClr val="FFCC99"/>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computer</a:t>
            </a:r>
          </a:p>
        </p:txBody>
      </p:sp>
      <p:sp>
        <p:nvSpPr>
          <p:cNvPr id="5124" name="AutoShape 4"/>
          <p:cNvSpPr>
            <a:spLocks noChangeArrowheads="1"/>
          </p:cNvSpPr>
          <p:nvPr/>
        </p:nvSpPr>
        <p:spPr bwMode="auto">
          <a:xfrm>
            <a:off x="1104763" y="1344169"/>
            <a:ext cx="4232278" cy="1570038"/>
          </a:xfrm>
          <a:prstGeom prst="roundRect">
            <a:avLst>
              <a:gd name="adj" fmla="val 16667"/>
            </a:avLst>
          </a:prstGeom>
          <a:solidFill>
            <a:srgbClr val="66FF66"/>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algorithm</a:t>
            </a:r>
          </a:p>
        </p:txBody>
      </p:sp>
      <p:sp>
        <p:nvSpPr>
          <p:cNvPr id="6" name="AutoShape 4"/>
          <p:cNvSpPr>
            <a:spLocks noChangeArrowheads="1"/>
          </p:cNvSpPr>
          <p:nvPr/>
        </p:nvSpPr>
        <p:spPr bwMode="auto">
          <a:xfrm>
            <a:off x="6525165" y="4573127"/>
            <a:ext cx="4266841" cy="1582860"/>
          </a:xfrm>
          <a:prstGeom prst="roundRect">
            <a:avLst>
              <a:gd name="adj" fmla="val 16667"/>
            </a:avLst>
          </a:prstGeom>
          <a:solidFill>
            <a:schemeClr val="bg1"/>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Error correction</a:t>
            </a:r>
          </a:p>
          <a:p>
            <a:pPr algn="ctr"/>
            <a:endParaRPr lang="en-CA" sz="1270" dirty="0"/>
          </a:p>
          <a:p>
            <a:pPr algn="ctr"/>
            <a:endParaRPr lang="en-CA" sz="1270" dirty="0"/>
          </a:p>
        </p:txBody>
      </p:sp>
      <p:sp>
        <p:nvSpPr>
          <p:cNvPr id="7" name="AutoShape 5"/>
          <p:cNvSpPr>
            <a:spLocks noChangeArrowheads="1"/>
          </p:cNvSpPr>
          <p:nvPr/>
        </p:nvSpPr>
        <p:spPr bwMode="auto">
          <a:xfrm>
            <a:off x="5521380" y="5160590"/>
            <a:ext cx="833700" cy="567765"/>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19" name="Group 6"/>
          <p:cNvGrpSpPr>
            <a:grpSpLocks/>
          </p:cNvGrpSpPr>
          <p:nvPr/>
        </p:nvGrpSpPr>
        <p:grpSpPr bwMode="auto">
          <a:xfrm>
            <a:off x="6525165" y="1325579"/>
            <a:ext cx="4266841" cy="1670259"/>
            <a:chOff x="3456" y="1205"/>
            <a:chExt cx="1983" cy="735"/>
          </a:xfrm>
          <a:solidFill>
            <a:schemeClr val="bg1"/>
          </a:solidFill>
        </p:grpSpPr>
        <p:sp>
          <p:nvSpPr>
            <p:cNvPr id="20" name="AutoShape 7"/>
            <p:cNvSpPr>
              <a:spLocks noChangeArrowheads="1"/>
            </p:cNvSpPr>
            <p:nvPr/>
          </p:nvSpPr>
          <p:spPr bwMode="auto">
            <a:xfrm>
              <a:off x="3456" y="1205"/>
              <a:ext cx="1983" cy="735"/>
            </a:xfrm>
            <a:prstGeom prst="roundRect">
              <a:avLst>
                <a:gd name="adj" fmla="val 16667"/>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21" name="Group 8"/>
            <p:cNvGrpSpPr>
              <a:grpSpLocks/>
            </p:cNvGrpSpPr>
            <p:nvPr/>
          </p:nvGrpSpPr>
          <p:grpSpPr bwMode="auto">
            <a:xfrm>
              <a:off x="3559" y="1285"/>
              <a:ext cx="1777" cy="575"/>
              <a:chOff x="3559" y="1285"/>
              <a:chExt cx="1777" cy="575"/>
            </a:xfrm>
            <a:grpFill/>
          </p:grpSpPr>
          <p:sp>
            <p:nvSpPr>
              <p:cNvPr id="22" name="Line 9"/>
              <p:cNvSpPr>
                <a:spLocks noChangeShapeType="1"/>
              </p:cNvSpPr>
              <p:nvPr/>
            </p:nvSpPr>
            <p:spPr bwMode="auto">
              <a:xfrm>
                <a:off x="3567" y="1382"/>
                <a:ext cx="1766"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3" name="Line 10"/>
              <p:cNvSpPr>
                <a:spLocks noChangeShapeType="1"/>
              </p:cNvSpPr>
              <p:nvPr/>
            </p:nvSpPr>
            <p:spPr bwMode="auto">
              <a:xfrm>
                <a:off x="3562" y="1568"/>
                <a:ext cx="1774"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4" name="Oval 11"/>
              <p:cNvSpPr>
                <a:spLocks noChangeArrowheads="1"/>
              </p:cNvSpPr>
              <p:nvPr/>
            </p:nvSpPr>
            <p:spPr bwMode="auto">
              <a:xfrm>
                <a:off x="399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5" name="AutoShape 12"/>
              <p:cNvCxnSpPr>
                <a:cxnSpLocks noChangeShapeType="1"/>
                <a:stCxn id="24" idx="4"/>
                <a:endCxn id="28" idx="4"/>
              </p:cNvCxnSpPr>
              <p:nvPr/>
            </p:nvCxnSpPr>
            <p:spPr bwMode="auto">
              <a:xfrm>
                <a:off x="401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Oval 13"/>
              <p:cNvSpPr>
                <a:spLocks noChangeArrowheads="1"/>
              </p:cNvSpPr>
              <p:nvPr/>
            </p:nvSpPr>
            <p:spPr bwMode="auto">
              <a:xfrm>
                <a:off x="484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7" name="AutoShape 14"/>
              <p:cNvCxnSpPr>
                <a:cxnSpLocks noChangeShapeType="1"/>
                <a:stCxn id="26" idx="4"/>
                <a:endCxn id="29" idx="4"/>
              </p:cNvCxnSpPr>
              <p:nvPr/>
            </p:nvCxnSpPr>
            <p:spPr bwMode="auto">
              <a:xfrm>
                <a:off x="486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Oval 15"/>
              <p:cNvSpPr>
                <a:spLocks noChangeArrowheads="1"/>
              </p:cNvSpPr>
              <p:nvPr/>
            </p:nvSpPr>
            <p:spPr bwMode="auto">
              <a:xfrm>
                <a:off x="3977"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29" name="Oval 16"/>
              <p:cNvSpPr>
                <a:spLocks noChangeArrowheads="1"/>
              </p:cNvSpPr>
              <p:nvPr/>
            </p:nvSpPr>
            <p:spPr bwMode="auto">
              <a:xfrm>
                <a:off x="4829"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30" name="Line 17"/>
              <p:cNvSpPr>
                <a:spLocks noChangeShapeType="1"/>
              </p:cNvSpPr>
              <p:nvPr/>
            </p:nvSpPr>
            <p:spPr bwMode="auto">
              <a:xfrm>
                <a:off x="3559" y="1750"/>
                <a:ext cx="1777"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31" name="Oval 18"/>
              <p:cNvSpPr>
                <a:spLocks noChangeArrowheads="1"/>
              </p:cNvSpPr>
              <p:nvPr/>
            </p:nvSpPr>
            <p:spPr bwMode="auto">
              <a:xfrm>
                <a:off x="4142"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2" name="AutoShape 19"/>
              <p:cNvCxnSpPr>
                <a:cxnSpLocks noChangeShapeType="1"/>
                <a:stCxn id="31" idx="4"/>
                <a:endCxn id="33" idx="4"/>
              </p:cNvCxnSpPr>
              <p:nvPr/>
            </p:nvCxnSpPr>
            <p:spPr bwMode="auto">
              <a:xfrm>
                <a:off x="4166"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Oval 20"/>
              <p:cNvSpPr>
                <a:spLocks noChangeArrowheads="1"/>
              </p:cNvSpPr>
              <p:nvPr/>
            </p:nvSpPr>
            <p:spPr bwMode="auto">
              <a:xfrm>
                <a:off x="4124"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4" name="Group 21"/>
              <p:cNvGrpSpPr>
                <a:grpSpLocks/>
              </p:cNvGrpSpPr>
              <p:nvPr/>
            </p:nvGrpSpPr>
            <p:grpSpPr bwMode="auto">
              <a:xfrm>
                <a:off x="3654" y="1647"/>
                <a:ext cx="258" cy="213"/>
                <a:chOff x="3654" y="1647"/>
                <a:chExt cx="258" cy="213"/>
              </a:xfrm>
              <a:grpFill/>
            </p:grpSpPr>
            <p:sp>
              <p:nvSpPr>
                <p:cNvPr id="47" name="Rectangle 22"/>
                <p:cNvSpPr>
                  <a:spLocks noChangeArrowheads="1"/>
                </p:cNvSpPr>
                <p:nvPr/>
              </p:nvSpPr>
              <p:spPr bwMode="auto">
                <a:xfrm>
                  <a:off x="3654" y="164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5" name="Oval 24"/>
              <p:cNvSpPr>
                <a:spLocks noChangeArrowheads="1"/>
              </p:cNvSpPr>
              <p:nvPr/>
            </p:nvSpPr>
            <p:spPr bwMode="auto">
              <a:xfrm>
                <a:off x="4686"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6" name="AutoShape 25"/>
              <p:cNvCxnSpPr>
                <a:cxnSpLocks noChangeShapeType="1"/>
                <a:stCxn id="35" idx="4"/>
                <a:endCxn id="37" idx="4"/>
              </p:cNvCxnSpPr>
              <p:nvPr/>
            </p:nvCxnSpPr>
            <p:spPr bwMode="auto">
              <a:xfrm>
                <a:off x="4710"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Oval 26"/>
              <p:cNvSpPr>
                <a:spLocks noChangeArrowheads="1"/>
              </p:cNvSpPr>
              <p:nvPr/>
            </p:nvSpPr>
            <p:spPr bwMode="auto">
              <a:xfrm>
                <a:off x="4669"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8" name="Group 27"/>
              <p:cNvGrpSpPr>
                <a:grpSpLocks/>
              </p:cNvGrpSpPr>
              <p:nvPr/>
            </p:nvGrpSpPr>
            <p:grpSpPr bwMode="auto">
              <a:xfrm>
                <a:off x="4312" y="1648"/>
                <a:ext cx="258" cy="213"/>
                <a:chOff x="4312" y="1648"/>
                <a:chExt cx="258" cy="213"/>
              </a:xfrm>
              <a:grpFill/>
            </p:grpSpPr>
            <p:sp>
              <p:nvSpPr>
                <p:cNvPr id="45" name="Rectangle 28"/>
                <p:cNvSpPr>
                  <a:spLocks noChangeArrowheads="1"/>
                </p:cNvSpPr>
                <p:nvPr/>
              </p:nvSpPr>
              <p:spPr bwMode="auto">
                <a:xfrm>
                  <a:off x="4312" y="1648"/>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6"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9" name="Group 30"/>
              <p:cNvGrpSpPr>
                <a:grpSpLocks/>
              </p:cNvGrpSpPr>
              <p:nvPr/>
            </p:nvGrpSpPr>
            <p:grpSpPr bwMode="auto">
              <a:xfrm>
                <a:off x="4313" y="1285"/>
                <a:ext cx="258" cy="213"/>
                <a:chOff x="4313" y="1285"/>
                <a:chExt cx="258" cy="213"/>
              </a:xfrm>
              <a:grpFill/>
            </p:grpSpPr>
            <p:sp>
              <p:nvSpPr>
                <p:cNvPr id="43" name="Rectangle 31"/>
                <p:cNvSpPr>
                  <a:spLocks noChangeArrowheads="1"/>
                </p:cNvSpPr>
                <p:nvPr/>
              </p:nvSpPr>
              <p:spPr bwMode="auto">
                <a:xfrm>
                  <a:off x="4313" y="1285"/>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4"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 y="1301"/>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0" name="Group 33"/>
              <p:cNvGrpSpPr>
                <a:grpSpLocks/>
              </p:cNvGrpSpPr>
              <p:nvPr/>
            </p:nvGrpSpPr>
            <p:grpSpPr bwMode="auto">
              <a:xfrm>
                <a:off x="4970" y="1467"/>
                <a:ext cx="258" cy="213"/>
                <a:chOff x="4970" y="1467"/>
                <a:chExt cx="258" cy="213"/>
              </a:xfrm>
              <a:grpFill/>
            </p:grpSpPr>
            <p:sp>
              <p:nvSpPr>
                <p:cNvPr id="41" name="Rectangle 34"/>
                <p:cNvSpPr>
                  <a:spLocks noChangeArrowheads="1"/>
                </p:cNvSpPr>
                <p:nvPr/>
              </p:nvSpPr>
              <p:spPr bwMode="auto">
                <a:xfrm>
                  <a:off x="4970" y="146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2"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 y="1483"/>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sp>
        <p:nvSpPr>
          <p:cNvPr id="49" name="AutoShape 43"/>
          <p:cNvSpPr>
            <a:spLocks noChangeArrowheads="1"/>
          </p:cNvSpPr>
          <p:nvPr/>
        </p:nvSpPr>
        <p:spPr bwMode="auto">
          <a:xfrm rot="10800000">
            <a:off x="5519937" y="1934335"/>
            <a:ext cx="889847" cy="599931"/>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50" name="Group 6"/>
          <p:cNvGrpSpPr>
            <a:grpSpLocks/>
          </p:cNvGrpSpPr>
          <p:nvPr/>
        </p:nvGrpSpPr>
        <p:grpSpPr bwMode="auto">
          <a:xfrm>
            <a:off x="8059046" y="5420158"/>
            <a:ext cx="1214047" cy="519894"/>
            <a:chOff x="4064" y="3732"/>
            <a:chExt cx="843" cy="361"/>
          </a:xfrm>
        </p:grpSpPr>
        <p:grpSp>
          <p:nvGrpSpPr>
            <p:cNvPr id="51" name="Group 7"/>
            <p:cNvGrpSpPr>
              <a:grpSpLocks/>
            </p:cNvGrpSpPr>
            <p:nvPr/>
          </p:nvGrpSpPr>
          <p:grpSpPr bwMode="auto">
            <a:xfrm>
              <a:off x="4261" y="3865"/>
              <a:ext cx="82" cy="183"/>
              <a:chOff x="4261" y="3865"/>
              <a:chExt cx="82" cy="183"/>
            </a:xfrm>
          </p:grpSpPr>
          <p:sp>
            <p:nvSpPr>
              <p:cNvPr id="53" name="Oval 8"/>
              <p:cNvSpPr>
                <a:spLocks noChangeArrowheads="1"/>
              </p:cNvSpPr>
              <p:nvPr/>
            </p:nvSpPr>
            <p:spPr bwMode="auto">
              <a:xfrm>
                <a:off x="4279" y="3865"/>
                <a:ext cx="47" cy="47"/>
              </a:xfrm>
              <a:prstGeom prst="ellipse">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54" name="AutoShape 9"/>
              <p:cNvCxnSpPr>
                <a:cxnSpLocks noChangeShapeType="1"/>
                <a:stCxn id="53" idx="4"/>
                <a:endCxn id="55" idx="4"/>
              </p:cNvCxnSpPr>
              <p:nvPr/>
            </p:nvCxnSpPr>
            <p:spPr bwMode="auto">
              <a:xfrm>
                <a:off x="4303" y="3913"/>
                <a:ext cx="0" cy="135"/>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 name="Oval 10"/>
              <p:cNvSpPr>
                <a:spLocks noChangeArrowheads="1"/>
              </p:cNvSpPr>
              <p:nvPr/>
            </p:nvSpPr>
            <p:spPr bwMode="auto">
              <a:xfrm>
                <a:off x="4261" y="3966"/>
                <a:ext cx="82" cy="82"/>
              </a:xfrm>
              <a:prstGeom prst="ellipse">
                <a:avLst/>
              </a:prstGeom>
              <a:noFill/>
              <a:ln w="72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56" name="AutoShape 11"/>
              <p:cNvCxnSpPr>
                <a:cxnSpLocks noChangeShapeType="1"/>
                <a:stCxn id="55" idx="2"/>
                <a:endCxn id="55" idx="6"/>
              </p:cNvCxnSpPr>
              <p:nvPr/>
            </p:nvCxnSpPr>
            <p:spPr bwMode="auto">
              <a:xfrm>
                <a:off x="4261" y="4007"/>
                <a:ext cx="82" cy="0"/>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2" name="Text Box 12"/>
            <p:cNvSpPr txBox="1">
              <a:spLocks noChangeArrowheads="1"/>
            </p:cNvSpPr>
            <p:nvPr/>
          </p:nvSpPr>
          <p:spPr bwMode="auto">
            <a:xfrm>
              <a:off x="4064" y="3732"/>
              <a:ext cx="84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3200" dirty="0"/>
                <a:t>{</a:t>
              </a:r>
              <a:r>
                <a:rPr lang="en-CA" sz="2400" dirty="0"/>
                <a:t>   ,</a:t>
              </a:r>
              <a:r>
                <a:rPr lang="en-CA" sz="2400" i="1" dirty="0"/>
                <a:t>H</a:t>
              </a:r>
              <a:r>
                <a:rPr lang="en-CA" sz="2400" dirty="0"/>
                <a:t>,</a:t>
              </a:r>
              <a:r>
                <a:rPr lang="en-CA" sz="2400" i="1" dirty="0"/>
                <a:t>T</a:t>
              </a:r>
              <a:r>
                <a:rPr lang="en-CA" sz="3200" dirty="0"/>
                <a:t>}</a:t>
              </a:r>
            </a:p>
          </p:txBody>
        </p:sp>
      </p:grpSp>
      <p:sp>
        <p:nvSpPr>
          <p:cNvPr id="2" name="TextBox 1"/>
          <p:cNvSpPr txBox="1"/>
          <p:nvPr/>
        </p:nvSpPr>
        <p:spPr>
          <a:xfrm>
            <a:off x="9881833" y="3040690"/>
            <a:ext cx="2190280" cy="369332"/>
          </a:xfrm>
          <a:prstGeom prst="rect">
            <a:avLst/>
          </a:prstGeom>
          <a:noFill/>
        </p:spPr>
        <p:txBody>
          <a:bodyPr wrap="none" rtlCol="0">
            <a:spAutoFit/>
          </a:bodyPr>
          <a:lstStyle/>
          <a:p>
            <a:r>
              <a:rPr lang="en-US" dirty="0" smtClean="0">
                <a:solidFill>
                  <a:schemeClr val="bg1"/>
                </a:solidFill>
              </a:rPr>
              <a:t>[</a:t>
            </a:r>
            <a:r>
              <a:rPr lang="en-US" dirty="0" err="1" smtClean="0">
                <a:solidFill>
                  <a:schemeClr val="bg1"/>
                </a:solidFill>
              </a:rPr>
              <a:t>Barenco</a:t>
            </a:r>
            <a:r>
              <a:rPr lang="en-US" dirty="0" smtClean="0">
                <a:solidFill>
                  <a:schemeClr val="bg1"/>
                </a:solidFill>
              </a:rPr>
              <a:t> et al., 1995]</a:t>
            </a:r>
            <a:endParaRPr lang="en-US" dirty="0">
              <a:solidFill>
                <a:schemeClr val="bg1"/>
              </a:solidFill>
            </a:endParaRPr>
          </a:p>
        </p:txBody>
      </p:sp>
      <p:sp>
        <p:nvSpPr>
          <p:cNvPr id="57" name="TextBox 56"/>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34267960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160" y="115779"/>
            <a:ext cx="11655840" cy="899537"/>
          </a:xfrm>
        </p:spPr>
        <p:txBody>
          <a:bodyPr/>
          <a:lstStyle/>
          <a:p>
            <a:r>
              <a:rPr lang="en-US" dirty="0" smtClean="0">
                <a:solidFill>
                  <a:schemeClr val="bg1"/>
                </a:solidFill>
              </a:rPr>
              <a:t>Quantum Algorithms Exist!</a:t>
            </a:r>
            <a:endParaRPr lang="en-US" dirty="0">
              <a:solidFill>
                <a:schemeClr val="bg1"/>
              </a:solidFill>
            </a:endParaRPr>
          </a:p>
        </p:txBody>
      </p:sp>
      <p:sp>
        <p:nvSpPr>
          <p:cNvPr id="5" name="Rectangle 4"/>
          <p:cNvSpPr/>
          <p:nvPr/>
        </p:nvSpPr>
        <p:spPr bwMode="auto">
          <a:xfrm>
            <a:off x="616293" y="1174007"/>
            <a:ext cx="3255765" cy="1568743"/>
          </a:xfrm>
          <a:prstGeom prst="rect">
            <a:avLst/>
          </a:prstGeom>
          <a:solidFill>
            <a:srgbClr val="00BF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5" name="Rectangle 14"/>
          <p:cNvSpPr/>
          <p:nvPr/>
        </p:nvSpPr>
        <p:spPr bwMode="auto">
          <a:xfrm>
            <a:off x="4083715" y="1174007"/>
            <a:ext cx="5364808" cy="1568743"/>
          </a:xfrm>
          <a:prstGeom prst="rect">
            <a:avLst/>
          </a:prstGeom>
          <a:solidFill>
            <a:srgbClr val="0A59C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765" dirty="0">
              <a:solidFill>
                <a:srgbClr val="FFFFFF"/>
              </a:solidFill>
            </a:endParaRPr>
          </a:p>
        </p:txBody>
      </p:sp>
      <p:sp>
        <p:nvSpPr>
          <p:cNvPr id="16" name="TextBox 15"/>
          <p:cNvSpPr txBox="1"/>
          <p:nvPr/>
        </p:nvSpPr>
        <p:spPr>
          <a:xfrm>
            <a:off x="4190656" y="1281078"/>
            <a:ext cx="4457666" cy="1344177"/>
          </a:xfrm>
          <a:prstGeom prst="rect">
            <a:avLst/>
          </a:prstGeom>
          <a:noFill/>
        </p:spPr>
        <p:txBody>
          <a:bodyPr wrap="squar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2353" dirty="0" smtClean="0">
                <a:solidFill>
                  <a:srgbClr val="FFFFFF"/>
                </a:solidFill>
              </a:rPr>
              <a:t>Breaks </a:t>
            </a:r>
            <a:r>
              <a:rPr lang="en-US" sz="2353" dirty="0">
                <a:solidFill>
                  <a:srgbClr val="FFFFFF"/>
                </a:solidFill>
              </a:rPr>
              <a:t>RSA, elliptic curve signatures, DSA, El-</a:t>
            </a:r>
            <a:r>
              <a:rPr lang="en-US" sz="2353" dirty="0" err="1">
                <a:solidFill>
                  <a:srgbClr val="FFFFFF"/>
                </a:solidFill>
              </a:rPr>
              <a:t>Gamal</a:t>
            </a:r>
            <a:endParaRPr lang="en-US" sz="2353" dirty="0">
              <a:solidFill>
                <a:srgbClr val="FFFFFF"/>
              </a:solidFill>
            </a:endParaRPr>
          </a:p>
          <a:p>
            <a:pPr marL="336145" indent="-336145">
              <a:lnSpc>
                <a:spcPct val="90000"/>
              </a:lnSpc>
              <a:spcAft>
                <a:spcPts val="588"/>
              </a:spcAft>
              <a:buFont typeface="Arial" panose="020B0604020202020204" pitchFamily="34" charset="0"/>
              <a:buChar char="•"/>
            </a:pPr>
            <a:r>
              <a:rPr lang="en-US" sz="2353" dirty="0">
                <a:solidFill>
                  <a:srgbClr val="FFFFFF"/>
                </a:solidFill>
              </a:rPr>
              <a:t>Exponential speedups</a:t>
            </a:r>
          </a:p>
        </p:txBody>
      </p:sp>
      <p:sp>
        <p:nvSpPr>
          <p:cNvPr id="20" name="TextBox 19"/>
          <p:cNvSpPr txBox="1"/>
          <p:nvPr/>
        </p:nvSpPr>
        <p:spPr>
          <a:xfrm>
            <a:off x="616293" y="1174007"/>
            <a:ext cx="2969407" cy="1593091"/>
          </a:xfrm>
          <a:prstGeom prst="rect">
            <a:avLst/>
          </a:prstGeom>
          <a:solidFill>
            <a:srgbClr val="B792FA">
              <a:alpha val="0"/>
            </a:srgbClr>
          </a:solidFill>
        </p:spPr>
        <p:txBody>
          <a:bodyPr wrap="square" lIns="179285" tIns="143428" rIns="179285" bIns="143428" rtlCol="0">
            <a:spAutoFit/>
          </a:bodyPr>
          <a:lstStyle/>
          <a:p>
            <a:pPr>
              <a:lnSpc>
                <a:spcPct val="90000"/>
              </a:lnSpc>
              <a:spcAft>
                <a:spcPts val="588"/>
              </a:spcAft>
            </a:pPr>
            <a:r>
              <a:rPr lang="en-US" sz="3137" dirty="0" smtClean="0">
                <a:solidFill>
                  <a:srgbClr val="FFFFFF"/>
                </a:solidFill>
              </a:rPr>
              <a:t>Shor’s Algorithm (1994)</a:t>
            </a:r>
            <a:endParaRPr lang="en-US" sz="3137" dirty="0">
              <a:solidFill>
                <a:srgbClr val="FFFFFF"/>
              </a:solidFill>
            </a:endParaRPr>
          </a:p>
        </p:txBody>
      </p:sp>
      <p:sp>
        <p:nvSpPr>
          <p:cNvPr id="23" name="Rectangle 22"/>
          <p:cNvSpPr/>
          <p:nvPr/>
        </p:nvSpPr>
        <p:spPr bwMode="auto">
          <a:xfrm>
            <a:off x="616293" y="4821641"/>
            <a:ext cx="3255765" cy="1568743"/>
          </a:xfrm>
          <a:prstGeom prst="rect">
            <a:avLst/>
          </a:prstGeom>
          <a:solidFill>
            <a:srgbClr val="D8512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5" name="TextBox 24"/>
          <p:cNvSpPr txBox="1"/>
          <p:nvPr/>
        </p:nvSpPr>
        <p:spPr>
          <a:xfrm>
            <a:off x="616293" y="4883739"/>
            <a:ext cx="3467421" cy="1158629"/>
          </a:xfrm>
          <a:prstGeom prst="rect">
            <a:avLst/>
          </a:prstGeom>
          <a:solidFill>
            <a:srgbClr val="B792FA">
              <a:alpha val="0"/>
            </a:srgbClr>
          </a:solidFill>
        </p:spPr>
        <p:txBody>
          <a:bodyPr wrap="square" lIns="179285" tIns="143428" rIns="179285" bIns="143428" rtlCol="0">
            <a:spAutoFit/>
          </a:bodyPr>
          <a:lstStyle/>
          <a:p>
            <a:pPr>
              <a:lnSpc>
                <a:spcPct val="90000"/>
              </a:lnSpc>
              <a:spcAft>
                <a:spcPts val="588"/>
              </a:spcAft>
            </a:pPr>
            <a:r>
              <a:rPr lang="en-US" sz="3137" dirty="0">
                <a:solidFill>
                  <a:srgbClr val="FFFFFF"/>
                </a:solidFill>
              </a:rPr>
              <a:t>Quantum </a:t>
            </a:r>
            <a:r>
              <a:rPr lang="en-US" sz="3137" dirty="0" smtClean="0">
                <a:solidFill>
                  <a:srgbClr val="FFFFFF"/>
                </a:solidFill>
              </a:rPr>
              <a:t>simulation (1982)</a:t>
            </a:r>
            <a:endParaRPr lang="en-US" sz="3137" dirty="0">
              <a:solidFill>
                <a:srgbClr val="FFFFFF"/>
              </a:solidFill>
            </a:endParaRPr>
          </a:p>
        </p:txBody>
      </p:sp>
      <p:sp>
        <p:nvSpPr>
          <p:cNvPr id="28" name="Rectangle 27"/>
          <p:cNvSpPr/>
          <p:nvPr/>
        </p:nvSpPr>
        <p:spPr bwMode="auto">
          <a:xfrm>
            <a:off x="4083714" y="4821641"/>
            <a:ext cx="5364809" cy="1568743"/>
          </a:xfrm>
          <a:prstGeom prst="rect">
            <a:avLst/>
          </a:prstGeom>
          <a:solidFill>
            <a:srgbClr val="95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765" dirty="0">
              <a:solidFill>
                <a:srgbClr val="FFFFFF"/>
              </a:solidFill>
            </a:endParaRPr>
          </a:p>
        </p:txBody>
      </p:sp>
      <p:sp>
        <p:nvSpPr>
          <p:cNvPr id="29" name="TextBox 28"/>
          <p:cNvSpPr txBox="1"/>
          <p:nvPr/>
        </p:nvSpPr>
        <p:spPr>
          <a:xfrm>
            <a:off x="4190655" y="4929833"/>
            <a:ext cx="4963978" cy="1344177"/>
          </a:xfrm>
          <a:prstGeom prst="rect">
            <a:avLst/>
          </a:prstGeom>
          <a:noFill/>
        </p:spPr>
        <p:txBody>
          <a:bodyPr wrap="squar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2353" dirty="0" smtClean="0">
                <a:solidFill>
                  <a:srgbClr val="FFFFFF"/>
                </a:solidFill>
              </a:rPr>
              <a:t>Simulate physical systems in a quantum mechanical device</a:t>
            </a:r>
            <a:endParaRPr lang="en-US" sz="2353" dirty="0">
              <a:solidFill>
                <a:srgbClr val="FFFFFF"/>
              </a:solidFill>
            </a:endParaRPr>
          </a:p>
          <a:p>
            <a:pPr marL="336145" indent="-336145">
              <a:lnSpc>
                <a:spcPct val="90000"/>
              </a:lnSpc>
              <a:spcAft>
                <a:spcPts val="588"/>
              </a:spcAft>
              <a:buFont typeface="Arial" panose="020B0604020202020204" pitchFamily="34" charset="0"/>
              <a:buChar char="•"/>
            </a:pPr>
            <a:r>
              <a:rPr lang="en-US" sz="2353" dirty="0">
                <a:solidFill>
                  <a:srgbClr val="FFFFFF"/>
                </a:solidFill>
              </a:rPr>
              <a:t>Exponential speedups</a:t>
            </a:r>
          </a:p>
        </p:txBody>
      </p:sp>
      <p:sp>
        <p:nvSpPr>
          <p:cNvPr id="26" name="Rectangle 25"/>
          <p:cNvSpPr/>
          <p:nvPr/>
        </p:nvSpPr>
        <p:spPr bwMode="auto">
          <a:xfrm>
            <a:off x="616293" y="2999009"/>
            <a:ext cx="3255765" cy="1568743"/>
          </a:xfrm>
          <a:prstGeom prst="rect">
            <a:avLst/>
          </a:prstGeom>
          <a:solidFill>
            <a:srgbClr val="009D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7" name="TextBox 26"/>
          <p:cNvSpPr txBox="1"/>
          <p:nvPr/>
        </p:nvSpPr>
        <p:spPr>
          <a:xfrm>
            <a:off x="616293" y="3006557"/>
            <a:ext cx="3255765" cy="1593091"/>
          </a:xfrm>
          <a:prstGeom prst="rect">
            <a:avLst/>
          </a:prstGeom>
          <a:solidFill>
            <a:srgbClr val="B792FA">
              <a:alpha val="0"/>
            </a:srgbClr>
          </a:solidFill>
        </p:spPr>
        <p:txBody>
          <a:bodyPr wrap="square" lIns="179285" tIns="143428" rIns="179285" bIns="143428" rtlCol="0">
            <a:spAutoFit/>
          </a:bodyPr>
          <a:lstStyle/>
          <a:p>
            <a:pPr>
              <a:lnSpc>
                <a:spcPct val="90000"/>
              </a:lnSpc>
              <a:spcAft>
                <a:spcPts val="588"/>
              </a:spcAft>
            </a:pPr>
            <a:r>
              <a:rPr lang="en-US" sz="3137" dirty="0" smtClean="0">
                <a:solidFill>
                  <a:srgbClr val="FFFFFF"/>
                </a:solidFill>
              </a:rPr>
              <a:t>Solving Linear Systems of Equations (2010)</a:t>
            </a:r>
            <a:endParaRPr lang="en-US" sz="3137" dirty="0">
              <a:solidFill>
                <a:srgbClr val="FFFFFF"/>
              </a:solidFill>
            </a:endParaRPr>
          </a:p>
        </p:txBody>
      </p:sp>
      <p:sp>
        <p:nvSpPr>
          <p:cNvPr id="30" name="Rectangle 29"/>
          <p:cNvSpPr/>
          <p:nvPr/>
        </p:nvSpPr>
        <p:spPr bwMode="auto">
          <a:xfrm>
            <a:off x="4083714" y="2999009"/>
            <a:ext cx="5364809" cy="1568743"/>
          </a:xfrm>
          <a:prstGeom prst="rect">
            <a:avLst/>
          </a:prstGeom>
          <a:solidFill>
            <a:srgbClr val="1637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765" dirty="0">
              <a:solidFill>
                <a:srgbClr val="FFFFFF"/>
              </a:solidFill>
            </a:endParaRPr>
          </a:p>
        </p:txBody>
      </p:sp>
      <p:sp>
        <p:nvSpPr>
          <p:cNvPr id="31" name="TextBox 30"/>
          <p:cNvSpPr txBox="1"/>
          <p:nvPr/>
        </p:nvSpPr>
        <p:spPr>
          <a:xfrm>
            <a:off x="4190656" y="3117599"/>
            <a:ext cx="4963977" cy="1344177"/>
          </a:xfrm>
          <a:prstGeom prst="rect">
            <a:avLst/>
          </a:prstGeom>
          <a:noFill/>
        </p:spPr>
        <p:txBody>
          <a:bodyPr wrap="squar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2353" dirty="0" smtClean="0">
                <a:solidFill>
                  <a:srgbClr val="FFFFFF"/>
                </a:solidFill>
              </a:rPr>
              <a:t>Applications shown for electromagnetic wave scattering</a:t>
            </a:r>
          </a:p>
          <a:p>
            <a:pPr marL="336145" indent="-336145">
              <a:lnSpc>
                <a:spcPct val="90000"/>
              </a:lnSpc>
              <a:spcAft>
                <a:spcPts val="588"/>
              </a:spcAft>
              <a:buFont typeface="Arial" panose="020B0604020202020204" pitchFamily="34" charset="0"/>
              <a:buChar char="•"/>
            </a:pPr>
            <a:r>
              <a:rPr lang="en-US" sz="2353" dirty="0" smtClean="0">
                <a:solidFill>
                  <a:srgbClr val="FFFFFF"/>
                </a:solidFill>
              </a:rPr>
              <a:t>Exponential speedups</a:t>
            </a:r>
            <a:endParaRPr lang="en-US" sz="2353" dirty="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1600" y="1174007"/>
            <a:ext cx="1876889" cy="1568743"/>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56380" y="2994494"/>
            <a:ext cx="1839432" cy="153368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856381" y="4833481"/>
            <a:ext cx="1807540" cy="1514415"/>
          </a:xfrm>
          <a:prstGeom prst="rect">
            <a:avLst/>
          </a:prstGeom>
        </p:spPr>
      </p:pic>
      <p:sp>
        <p:nvSpPr>
          <p:cNvPr id="18" name="TextBox 17"/>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277573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980049" y="273629"/>
            <a:ext cx="8229024" cy="1144921"/>
          </a:xfrm>
          <a:ln/>
        </p:spPr>
        <p:txBody>
          <a:bodyPr vert="horz" lIns="91440" tIns="30176" rIns="91440" bIns="45720" rtlCol="0" anchor="ctr">
            <a:normAutofit/>
          </a:bodyPr>
          <a:lstStyle/>
          <a:p>
            <a:pPr algn="ct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dirty="0">
                <a:solidFill>
                  <a:schemeClr val="bg1"/>
                </a:solidFill>
              </a:rPr>
              <a:t>Quantum compiling</a:t>
            </a:r>
          </a:p>
        </p:txBody>
      </p:sp>
      <p:sp>
        <p:nvSpPr>
          <p:cNvPr id="5122" name="AutoShape 2"/>
          <p:cNvSpPr>
            <a:spLocks noChangeArrowheads="1"/>
          </p:cNvSpPr>
          <p:nvPr/>
        </p:nvSpPr>
        <p:spPr bwMode="auto">
          <a:xfrm rot="16200000">
            <a:off x="2478131" y="3565976"/>
            <a:ext cx="1485543" cy="380200"/>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123" name="AutoShape 3"/>
          <p:cNvSpPr>
            <a:spLocks noChangeArrowheads="1"/>
          </p:cNvSpPr>
          <p:nvPr/>
        </p:nvSpPr>
        <p:spPr bwMode="auto">
          <a:xfrm>
            <a:off x="1104763" y="4573127"/>
            <a:ext cx="4266841" cy="1582860"/>
          </a:xfrm>
          <a:prstGeom prst="roundRect">
            <a:avLst>
              <a:gd name="adj" fmla="val 16667"/>
            </a:avLst>
          </a:prstGeom>
          <a:solidFill>
            <a:srgbClr val="FFCC99"/>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computer</a:t>
            </a:r>
          </a:p>
        </p:txBody>
      </p:sp>
      <p:sp>
        <p:nvSpPr>
          <p:cNvPr id="5124" name="AutoShape 4"/>
          <p:cNvSpPr>
            <a:spLocks noChangeArrowheads="1"/>
          </p:cNvSpPr>
          <p:nvPr/>
        </p:nvSpPr>
        <p:spPr bwMode="auto">
          <a:xfrm>
            <a:off x="1104763" y="1344169"/>
            <a:ext cx="4232278" cy="1570038"/>
          </a:xfrm>
          <a:prstGeom prst="roundRect">
            <a:avLst>
              <a:gd name="adj" fmla="val 16667"/>
            </a:avLst>
          </a:prstGeom>
          <a:solidFill>
            <a:srgbClr val="66FF66"/>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algorithm</a:t>
            </a:r>
          </a:p>
        </p:txBody>
      </p:sp>
      <p:sp>
        <p:nvSpPr>
          <p:cNvPr id="6" name="AutoShape 4"/>
          <p:cNvSpPr>
            <a:spLocks noChangeArrowheads="1"/>
          </p:cNvSpPr>
          <p:nvPr/>
        </p:nvSpPr>
        <p:spPr bwMode="auto">
          <a:xfrm>
            <a:off x="6525165" y="4573127"/>
            <a:ext cx="4266841" cy="1582860"/>
          </a:xfrm>
          <a:prstGeom prst="roundRect">
            <a:avLst>
              <a:gd name="adj" fmla="val 16667"/>
            </a:avLst>
          </a:prstGeom>
          <a:solidFill>
            <a:schemeClr val="bg1"/>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Error correction</a:t>
            </a:r>
          </a:p>
          <a:p>
            <a:pPr algn="ctr"/>
            <a:endParaRPr lang="en-CA" sz="1270" dirty="0"/>
          </a:p>
          <a:p>
            <a:pPr algn="ctr"/>
            <a:endParaRPr lang="en-CA" sz="1270" dirty="0"/>
          </a:p>
        </p:txBody>
      </p:sp>
      <p:sp>
        <p:nvSpPr>
          <p:cNvPr id="7" name="AutoShape 5"/>
          <p:cNvSpPr>
            <a:spLocks noChangeArrowheads="1"/>
          </p:cNvSpPr>
          <p:nvPr/>
        </p:nvSpPr>
        <p:spPr bwMode="auto">
          <a:xfrm>
            <a:off x="5521380" y="5160590"/>
            <a:ext cx="833700" cy="567765"/>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19" name="Group 6"/>
          <p:cNvGrpSpPr>
            <a:grpSpLocks/>
          </p:cNvGrpSpPr>
          <p:nvPr/>
        </p:nvGrpSpPr>
        <p:grpSpPr bwMode="auto">
          <a:xfrm>
            <a:off x="6525165" y="1325579"/>
            <a:ext cx="4266841" cy="1670259"/>
            <a:chOff x="3456" y="1205"/>
            <a:chExt cx="1983" cy="735"/>
          </a:xfrm>
          <a:solidFill>
            <a:schemeClr val="bg1"/>
          </a:solidFill>
        </p:grpSpPr>
        <p:sp>
          <p:nvSpPr>
            <p:cNvPr id="20" name="AutoShape 7"/>
            <p:cNvSpPr>
              <a:spLocks noChangeArrowheads="1"/>
            </p:cNvSpPr>
            <p:nvPr/>
          </p:nvSpPr>
          <p:spPr bwMode="auto">
            <a:xfrm>
              <a:off x="3456" y="1205"/>
              <a:ext cx="1983" cy="735"/>
            </a:xfrm>
            <a:prstGeom prst="roundRect">
              <a:avLst>
                <a:gd name="adj" fmla="val 16667"/>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21" name="Group 8"/>
            <p:cNvGrpSpPr>
              <a:grpSpLocks/>
            </p:cNvGrpSpPr>
            <p:nvPr/>
          </p:nvGrpSpPr>
          <p:grpSpPr bwMode="auto">
            <a:xfrm>
              <a:off x="3559" y="1285"/>
              <a:ext cx="1777" cy="575"/>
              <a:chOff x="3559" y="1285"/>
              <a:chExt cx="1777" cy="575"/>
            </a:xfrm>
            <a:grpFill/>
          </p:grpSpPr>
          <p:sp>
            <p:nvSpPr>
              <p:cNvPr id="22" name="Line 9"/>
              <p:cNvSpPr>
                <a:spLocks noChangeShapeType="1"/>
              </p:cNvSpPr>
              <p:nvPr/>
            </p:nvSpPr>
            <p:spPr bwMode="auto">
              <a:xfrm>
                <a:off x="3567" y="1382"/>
                <a:ext cx="1766"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3" name="Line 10"/>
              <p:cNvSpPr>
                <a:spLocks noChangeShapeType="1"/>
              </p:cNvSpPr>
              <p:nvPr/>
            </p:nvSpPr>
            <p:spPr bwMode="auto">
              <a:xfrm>
                <a:off x="3562" y="1568"/>
                <a:ext cx="1774"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4" name="Oval 11"/>
              <p:cNvSpPr>
                <a:spLocks noChangeArrowheads="1"/>
              </p:cNvSpPr>
              <p:nvPr/>
            </p:nvSpPr>
            <p:spPr bwMode="auto">
              <a:xfrm>
                <a:off x="399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5" name="AutoShape 12"/>
              <p:cNvCxnSpPr>
                <a:cxnSpLocks noChangeShapeType="1"/>
                <a:stCxn id="24" idx="4"/>
                <a:endCxn id="28" idx="4"/>
              </p:cNvCxnSpPr>
              <p:nvPr/>
            </p:nvCxnSpPr>
            <p:spPr bwMode="auto">
              <a:xfrm>
                <a:off x="401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Oval 13"/>
              <p:cNvSpPr>
                <a:spLocks noChangeArrowheads="1"/>
              </p:cNvSpPr>
              <p:nvPr/>
            </p:nvSpPr>
            <p:spPr bwMode="auto">
              <a:xfrm>
                <a:off x="484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7" name="AutoShape 14"/>
              <p:cNvCxnSpPr>
                <a:cxnSpLocks noChangeShapeType="1"/>
                <a:stCxn id="26" idx="4"/>
                <a:endCxn id="29" idx="4"/>
              </p:cNvCxnSpPr>
              <p:nvPr/>
            </p:nvCxnSpPr>
            <p:spPr bwMode="auto">
              <a:xfrm>
                <a:off x="486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Oval 15"/>
              <p:cNvSpPr>
                <a:spLocks noChangeArrowheads="1"/>
              </p:cNvSpPr>
              <p:nvPr/>
            </p:nvSpPr>
            <p:spPr bwMode="auto">
              <a:xfrm>
                <a:off x="3977"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29" name="Oval 16"/>
              <p:cNvSpPr>
                <a:spLocks noChangeArrowheads="1"/>
              </p:cNvSpPr>
              <p:nvPr/>
            </p:nvSpPr>
            <p:spPr bwMode="auto">
              <a:xfrm>
                <a:off x="4829"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30" name="Line 17"/>
              <p:cNvSpPr>
                <a:spLocks noChangeShapeType="1"/>
              </p:cNvSpPr>
              <p:nvPr/>
            </p:nvSpPr>
            <p:spPr bwMode="auto">
              <a:xfrm>
                <a:off x="3559" y="1750"/>
                <a:ext cx="1777"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31" name="Oval 18"/>
              <p:cNvSpPr>
                <a:spLocks noChangeArrowheads="1"/>
              </p:cNvSpPr>
              <p:nvPr/>
            </p:nvSpPr>
            <p:spPr bwMode="auto">
              <a:xfrm>
                <a:off x="4142"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2" name="AutoShape 19"/>
              <p:cNvCxnSpPr>
                <a:cxnSpLocks noChangeShapeType="1"/>
                <a:stCxn id="31" idx="4"/>
                <a:endCxn id="33" idx="4"/>
              </p:cNvCxnSpPr>
              <p:nvPr/>
            </p:nvCxnSpPr>
            <p:spPr bwMode="auto">
              <a:xfrm>
                <a:off x="4166"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Oval 20"/>
              <p:cNvSpPr>
                <a:spLocks noChangeArrowheads="1"/>
              </p:cNvSpPr>
              <p:nvPr/>
            </p:nvSpPr>
            <p:spPr bwMode="auto">
              <a:xfrm>
                <a:off x="4124"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4" name="Group 21"/>
              <p:cNvGrpSpPr>
                <a:grpSpLocks/>
              </p:cNvGrpSpPr>
              <p:nvPr/>
            </p:nvGrpSpPr>
            <p:grpSpPr bwMode="auto">
              <a:xfrm>
                <a:off x="3654" y="1647"/>
                <a:ext cx="258" cy="213"/>
                <a:chOff x="3654" y="1647"/>
                <a:chExt cx="258" cy="213"/>
              </a:xfrm>
              <a:grpFill/>
            </p:grpSpPr>
            <p:sp>
              <p:nvSpPr>
                <p:cNvPr id="47" name="Rectangle 22"/>
                <p:cNvSpPr>
                  <a:spLocks noChangeArrowheads="1"/>
                </p:cNvSpPr>
                <p:nvPr/>
              </p:nvSpPr>
              <p:spPr bwMode="auto">
                <a:xfrm>
                  <a:off x="3654" y="164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5" name="Oval 24"/>
              <p:cNvSpPr>
                <a:spLocks noChangeArrowheads="1"/>
              </p:cNvSpPr>
              <p:nvPr/>
            </p:nvSpPr>
            <p:spPr bwMode="auto">
              <a:xfrm>
                <a:off x="4686"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6" name="AutoShape 25"/>
              <p:cNvCxnSpPr>
                <a:cxnSpLocks noChangeShapeType="1"/>
                <a:stCxn id="35" idx="4"/>
                <a:endCxn id="37" idx="4"/>
              </p:cNvCxnSpPr>
              <p:nvPr/>
            </p:nvCxnSpPr>
            <p:spPr bwMode="auto">
              <a:xfrm>
                <a:off x="4710"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Oval 26"/>
              <p:cNvSpPr>
                <a:spLocks noChangeArrowheads="1"/>
              </p:cNvSpPr>
              <p:nvPr/>
            </p:nvSpPr>
            <p:spPr bwMode="auto">
              <a:xfrm>
                <a:off x="4669"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8" name="Group 27"/>
              <p:cNvGrpSpPr>
                <a:grpSpLocks/>
              </p:cNvGrpSpPr>
              <p:nvPr/>
            </p:nvGrpSpPr>
            <p:grpSpPr bwMode="auto">
              <a:xfrm>
                <a:off x="4312" y="1648"/>
                <a:ext cx="258" cy="213"/>
                <a:chOff x="4312" y="1648"/>
                <a:chExt cx="258" cy="213"/>
              </a:xfrm>
              <a:grpFill/>
            </p:grpSpPr>
            <p:sp>
              <p:nvSpPr>
                <p:cNvPr id="45" name="Rectangle 28"/>
                <p:cNvSpPr>
                  <a:spLocks noChangeArrowheads="1"/>
                </p:cNvSpPr>
                <p:nvPr/>
              </p:nvSpPr>
              <p:spPr bwMode="auto">
                <a:xfrm>
                  <a:off x="4312" y="1648"/>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6"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9" name="Group 30"/>
              <p:cNvGrpSpPr>
                <a:grpSpLocks/>
              </p:cNvGrpSpPr>
              <p:nvPr/>
            </p:nvGrpSpPr>
            <p:grpSpPr bwMode="auto">
              <a:xfrm>
                <a:off x="4313" y="1285"/>
                <a:ext cx="258" cy="213"/>
                <a:chOff x="4313" y="1285"/>
                <a:chExt cx="258" cy="213"/>
              </a:xfrm>
              <a:grpFill/>
            </p:grpSpPr>
            <p:sp>
              <p:nvSpPr>
                <p:cNvPr id="43" name="Rectangle 31"/>
                <p:cNvSpPr>
                  <a:spLocks noChangeArrowheads="1"/>
                </p:cNvSpPr>
                <p:nvPr/>
              </p:nvSpPr>
              <p:spPr bwMode="auto">
                <a:xfrm>
                  <a:off x="4313" y="1285"/>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4"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 y="1301"/>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0" name="Group 33"/>
              <p:cNvGrpSpPr>
                <a:grpSpLocks/>
              </p:cNvGrpSpPr>
              <p:nvPr/>
            </p:nvGrpSpPr>
            <p:grpSpPr bwMode="auto">
              <a:xfrm>
                <a:off x="4970" y="1467"/>
                <a:ext cx="258" cy="213"/>
                <a:chOff x="4970" y="1467"/>
                <a:chExt cx="258" cy="213"/>
              </a:xfrm>
              <a:grpFill/>
            </p:grpSpPr>
            <p:sp>
              <p:nvSpPr>
                <p:cNvPr id="41" name="Rectangle 34"/>
                <p:cNvSpPr>
                  <a:spLocks noChangeArrowheads="1"/>
                </p:cNvSpPr>
                <p:nvPr/>
              </p:nvSpPr>
              <p:spPr bwMode="auto">
                <a:xfrm>
                  <a:off x="4970" y="146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2"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 y="1483"/>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sp>
        <p:nvSpPr>
          <p:cNvPr id="49" name="AutoShape 43"/>
          <p:cNvSpPr>
            <a:spLocks noChangeArrowheads="1"/>
          </p:cNvSpPr>
          <p:nvPr/>
        </p:nvSpPr>
        <p:spPr bwMode="auto">
          <a:xfrm rot="10800000">
            <a:off x="5519937" y="1934335"/>
            <a:ext cx="889847" cy="599931"/>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50" name="Group 6"/>
          <p:cNvGrpSpPr>
            <a:grpSpLocks/>
          </p:cNvGrpSpPr>
          <p:nvPr/>
        </p:nvGrpSpPr>
        <p:grpSpPr bwMode="auto">
          <a:xfrm>
            <a:off x="8059046" y="5420158"/>
            <a:ext cx="1214047" cy="519894"/>
            <a:chOff x="4064" y="3732"/>
            <a:chExt cx="843" cy="361"/>
          </a:xfrm>
        </p:grpSpPr>
        <p:grpSp>
          <p:nvGrpSpPr>
            <p:cNvPr id="51" name="Group 7"/>
            <p:cNvGrpSpPr>
              <a:grpSpLocks/>
            </p:cNvGrpSpPr>
            <p:nvPr/>
          </p:nvGrpSpPr>
          <p:grpSpPr bwMode="auto">
            <a:xfrm>
              <a:off x="4261" y="3865"/>
              <a:ext cx="82" cy="183"/>
              <a:chOff x="4261" y="3865"/>
              <a:chExt cx="82" cy="183"/>
            </a:xfrm>
          </p:grpSpPr>
          <p:sp>
            <p:nvSpPr>
              <p:cNvPr id="53" name="Oval 8"/>
              <p:cNvSpPr>
                <a:spLocks noChangeArrowheads="1"/>
              </p:cNvSpPr>
              <p:nvPr/>
            </p:nvSpPr>
            <p:spPr bwMode="auto">
              <a:xfrm>
                <a:off x="4279" y="3865"/>
                <a:ext cx="47" cy="47"/>
              </a:xfrm>
              <a:prstGeom prst="ellipse">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54" name="AutoShape 9"/>
              <p:cNvCxnSpPr>
                <a:cxnSpLocks noChangeShapeType="1"/>
                <a:stCxn id="53" idx="4"/>
                <a:endCxn id="55" idx="4"/>
              </p:cNvCxnSpPr>
              <p:nvPr/>
            </p:nvCxnSpPr>
            <p:spPr bwMode="auto">
              <a:xfrm>
                <a:off x="4303" y="3913"/>
                <a:ext cx="0" cy="135"/>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 name="Oval 10"/>
              <p:cNvSpPr>
                <a:spLocks noChangeArrowheads="1"/>
              </p:cNvSpPr>
              <p:nvPr/>
            </p:nvSpPr>
            <p:spPr bwMode="auto">
              <a:xfrm>
                <a:off x="4261" y="3966"/>
                <a:ext cx="82" cy="82"/>
              </a:xfrm>
              <a:prstGeom prst="ellipse">
                <a:avLst/>
              </a:prstGeom>
              <a:noFill/>
              <a:ln w="72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56" name="AutoShape 11"/>
              <p:cNvCxnSpPr>
                <a:cxnSpLocks noChangeShapeType="1"/>
                <a:stCxn id="55" idx="2"/>
                <a:endCxn id="55" idx="6"/>
              </p:cNvCxnSpPr>
              <p:nvPr/>
            </p:nvCxnSpPr>
            <p:spPr bwMode="auto">
              <a:xfrm>
                <a:off x="4261" y="4007"/>
                <a:ext cx="82" cy="0"/>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2" name="Text Box 12"/>
            <p:cNvSpPr txBox="1">
              <a:spLocks noChangeArrowheads="1"/>
            </p:cNvSpPr>
            <p:nvPr/>
          </p:nvSpPr>
          <p:spPr bwMode="auto">
            <a:xfrm>
              <a:off x="4064" y="3732"/>
              <a:ext cx="84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3200" dirty="0"/>
                <a:t>{</a:t>
              </a:r>
              <a:r>
                <a:rPr lang="en-CA" sz="2400" dirty="0"/>
                <a:t>   ,</a:t>
              </a:r>
              <a:r>
                <a:rPr lang="en-CA" sz="2400" i="1" dirty="0"/>
                <a:t>H</a:t>
              </a:r>
              <a:r>
                <a:rPr lang="en-CA" sz="2400" dirty="0"/>
                <a:t>,</a:t>
              </a:r>
              <a:r>
                <a:rPr lang="en-CA" sz="2400" i="1" dirty="0"/>
                <a:t>T</a:t>
              </a:r>
              <a:r>
                <a:rPr lang="en-CA" sz="3200" dirty="0"/>
                <a:t>}</a:t>
              </a:r>
            </a:p>
          </p:txBody>
        </p:sp>
      </p:grpSp>
      <p:sp>
        <p:nvSpPr>
          <p:cNvPr id="57" name="TextBox 56"/>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40052369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980049" y="273629"/>
            <a:ext cx="8229024" cy="1144921"/>
          </a:xfrm>
          <a:ln/>
        </p:spPr>
        <p:txBody>
          <a:bodyPr vert="horz" lIns="91440" tIns="30176" rIns="91440" bIns="45720" rtlCol="0" anchor="ctr">
            <a:normAutofit/>
          </a:bodyPr>
          <a:lstStyle/>
          <a:p>
            <a:pPr algn="ct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dirty="0">
                <a:solidFill>
                  <a:schemeClr val="bg1"/>
                </a:solidFill>
              </a:rPr>
              <a:t>Quantum compiling</a:t>
            </a:r>
          </a:p>
        </p:txBody>
      </p:sp>
      <p:sp>
        <p:nvSpPr>
          <p:cNvPr id="5122" name="AutoShape 2"/>
          <p:cNvSpPr>
            <a:spLocks noChangeArrowheads="1"/>
          </p:cNvSpPr>
          <p:nvPr/>
        </p:nvSpPr>
        <p:spPr bwMode="auto">
          <a:xfrm rot="16200000">
            <a:off x="2478131" y="3565976"/>
            <a:ext cx="1485543" cy="380200"/>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123" name="AutoShape 3"/>
          <p:cNvSpPr>
            <a:spLocks noChangeArrowheads="1"/>
          </p:cNvSpPr>
          <p:nvPr/>
        </p:nvSpPr>
        <p:spPr bwMode="auto">
          <a:xfrm>
            <a:off x="1104763" y="4573127"/>
            <a:ext cx="4266841" cy="1582860"/>
          </a:xfrm>
          <a:prstGeom prst="roundRect">
            <a:avLst>
              <a:gd name="adj" fmla="val 16667"/>
            </a:avLst>
          </a:prstGeom>
          <a:solidFill>
            <a:srgbClr val="FFCC99"/>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computer</a:t>
            </a:r>
          </a:p>
        </p:txBody>
      </p:sp>
      <p:sp>
        <p:nvSpPr>
          <p:cNvPr id="5124" name="AutoShape 4"/>
          <p:cNvSpPr>
            <a:spLocks noChangeArrowheads="1"/>
          </p:cNvSpPr>
          <p:nvPr/>
        </p:nvSpPr>
        <p:spPr bwMode="auto">
          <a:xfrm>
            <a:off x="1104763" y="1344169"/>
            <a:ext cx="4232278" cy="1570038"/>
          </a:xfrm>
          <a:prstGeom prst="roundRect">
            <a:avLst>
              <a:gd name="adj" fmla="val 16667"/>
            </a:avLst>
          </a:prstGeom>
          <a:solidFill>
            <a:srgbClr val="66FF66"/>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algorithm</a:t>
            </a:r>
          </a:p>
        </p:txBody>
      </p:sp>
      <p:sp>
        <p:nvSpPr>
          <p:cNvPr id="6" name="AutoShape 4"/>
          <p:cNvSpPr>
            <a:spLocks noChangeArrowheads="1"/>
          </p:cNvSpPr>
          <p:nvPr/>
        </p:nvSpPr>
        <p:spPr bwMode="auto">
          <a:xfrm>
            <a:off x="6525165" y="4573127"/>
            <a:ext cx="4266841" cy="1582860"/>
          </a:xfrm>
          <a:prstGeom prst="roundRect">
            <a:avLst>
              <a:gd name="adj" fmla="val 16667"/>
            </a:avLst>
          </a:prstGeom>
          <a:solidFill>
            <a:schemeClr val="bg1"/>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Error correction</a:t>
            </a:r>
          </a:p>
          <a:p>
            <a:pPr algn="ctr"/>
            <a:endParaRPr lang="en-CA" sz="1270" dirty="0"/>
          </a:p>
          <a:p>
            <a:pPr algn="ctr"/>
            <a:endParaRPr lang="en-CA" sz="1270" dirty="0"/>
          </a:p>
        </p:txBody>
      </p:sp>
      <p:sp>
        <p:nvSpPr>
          <p:cNvPr id="7" name="AutoShape 5"/>
          <p:cNvSpPr>
            <a:spLocks noChangeArrowheads="1"/>
          </p:cNvSpPr>
          <p:nvPr/>
        </p:nvSpPr>
        <p:spPr bwMode="auto">
          <a:xfrm>
            <a:off x="5521380" y="5160590"/>
            <a:ext cx="833700" cy="567765"/>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19" name="Group 6"/>
          <p:cNvGrpSpPr>
            <a:grpSpLocks/>
          </p:cNvGrpSpPr>
          <p:nvPr/>
        </p:nvGrpSpPr>
        <p:grpSpPr bwMode="auto">
          <a:xfrm>
            <a:off x="6525165" y="1325579"/>
            <a:ext cx="4266841" cy="1670259"/>
            <a:chOff x="3456" y="1205"/>
            <a:chExt cx="1983" cy="735"/>
          </a:xfrm>
          <a:solidFill>
            <a:schemeClr val="bg1"/>
          </a:solidFill>
        </p:grpSpPr>
        <p:sp>
          <p:nvSpPr>
            <p:cNvPr id="20" name="AutoShape 7"/>
            <p:cNvSpPr>
              <a:spLocks noChangeArrowheads="1"/>
            </p:cNvSpPr>
            <p:nvPr/>
          </p:nvSpPr>
          <p:spPr bwMode="auto">
            <a:xfrm>
              <a:off x="3456" y="1205"/>
              <a:ext cx="1983" cy="735"/>
            </a:xfrm>
            <a:prstGeom prst="roundRect">
              <a:avLst>
                <a:gd name="adj" fmla="val 16667"/>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21" name="Group 8"/>
            <p:cNvGrpSpPr>
              <a:grpSpLocks/>
            </p:cNvGrpSpPr>
            <p:nvPr/>
          </p:nvGrpSpPr>
          <p:grpSpPr bwMode="auto">
            <a:xfrm>
              <a:off x="3559" y="1285"/>
              <a:ext cx="1777" cy="575"/>
              <a:chOff x="3559" y="1285"/>
              <a:chExt cx="1777" cy="575"/>
            </a:xfrm>
            <a:grpFill/>
          </p:grpSpPr>
          <p:sp>
            <p:nvSpPr>
              <p:cNvPr id="22" name="Line 9"/>
              <p:cNvSpPr>
                <a:spLocks noChangeShapeType="1"/>
              </p:cNvSpPr>
              <p:nvPr/>
            </p:nvSpPr>
            <p:spPr bwMode="auto">
              <a:xfrm>
                <a:off x="3567" y="1382"/>
                <a:ext cx="1766"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3" name="Line 10"/>
              <p:cNvSpPr>
                <a:spLocks noChangeShapeType="1"/>
              </p:cNvSpPr>
              <p:nvPr/>
            </p:nvSpPr>
            <p:spPr bwMode="auto">
              <a:xfrm>
                <a:off x="3562" y="1568"/>
                <a:ext cx="1774"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4" name="Oval 11"/>
              <p:cNvSpPr>
                <a:spLocks noChangeArrowheads="1"/>
              </p:cNvSpPr>
              <p:nvPr/>
            </p:nvSpPr>
            <p:spPr bwMode="auto">
              <a:xfrm>
                <a:off x="399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5" name="AutoShape 12"/>
              <p:cNvCxnSpPr>
                <a:cxnSpLocks noChangeShapeType="1"/>
                <a:stCxn id="24" idx="4"/>
                <a:endCxn id="28" idx="4"/>
              </p:cNvCxnSpPr>
              <p:nvPr/>
            </p:nvCxnSpPr>
            <p:spPr bwMode="auto">
              <a:xfrm>
                <a:off x="401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Oval 13"/>
              <p:cNvSpPr>
                <a:spLocks noChangeArrowheads="1"/>
              </p:cNvSpPr>
              <p:nvPr/>
            </p:nvSpPr>
            <p:spPr bwMode="auto">
              <a:xfrm>
                <a:off x="484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7" name="AutoShape 14"/>
              <p:cNvCxnSpPr>
                <a:cxnSpLocks noChangeShapeType="1"/>
                <a:stCxn id="26" idx="4"/>
                <a:endCxn id="29" idx="4"/>
              </p:cNvCxnSpPr>
              <p:nvPr/>
            </p:nvCxnSpPr>
            <p:spPr bwMode="auto">
              <a:xfrm>
                <a:off x="486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Oval 15"/>
              <p:cNvSpPr>
                <a:spLocks noChangeArrowheads="1"/>
              </p:cNvSpPr>
              <p:nvPr/>
            </p:nvSpPr>
            <p:spPr bwMode="auto">
              <a:xfrm>
                <a:off x="3977"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29" name="Oval 16"/>
              <p:cNvSpPr>
                <a:spLocks noChangeArrowheads="1"/>
              </p:cNvSpPr>
              <p:nvPr/>
            </p:nvSpPr>
            <p:spPr bwMode="auto">
              <a:xfrm>
                <a:off x="4829"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30" name="Line 17"/>
              <p:cNvSpPr>
                <a:spLocks noChangeShapeType="1"/>
              </p:cNvSpPr>
              <p:nvPr/>
            </p:nvSpPr>
            <p:spPr bwMode="auto">
              <a:xfrm>
                <a:off x="3559" y="1750"/>
                <a:ext cx="1777"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31" name="Oval 18"/>
              <p:cNvSpPr>
                <a:spLocks noChangeArrowheads="1"/>
              </p:cNvSpPr>
              <p:nvPr/>
            </p:nvSpPr>
            <p:spPr bwMode="auto">
              <a:xfrm>
                <a:off x="4142"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2" name="AutoShape 19"/>
              <p:cNvCxnSpPr>
                <a:cxnSpLocks noChangeShapeType="1"/>
                <a:stCxn id="31" idx="4"/>
                <a:endCxn id="33" idx="4"/>
              </p:cNvCxnSpPr>
              <p:nvPr/>
            </p:nvCxnSpPr>
            <p:spPr bwMode="auto">
              <a:xfrm>
                <a:off x="4166"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Oval 20"/>
              <p:cNvSpPr>
                <a:spLocks noChangeArrowheads="1"/>
              </p:cNvSpPr>
              <p:nvPr/>
            </p:nvSpPr>
            <p:spPr bwMode="auto">
              <a:xfrm>
                <a:off x="4124"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4" name="Group 21"/>
              <p:cNvGrpSpPr>
                <a:grpSpLocks/>
              </p:cNvGrpSpPr>
              <p:nvPr/>
            </p:nvGrpSpPr>
            <p:grpSpPr bwMode="auto">
              <a:xfrm>
                <a:off x="3654" y="1647"/>
                <a:ext cx="258" cy="213"/>
                <a:chOff x="3654" y="1647"/>
                <a:chExt cx="258" cy="213"/>
              </a:xfrm>
              <a:grpFill/>
            </p:grpSpPr>
            <p:sp>
              <p:nvSpPr>
                <p:cNvPr id="47" name="Rectangle 22"/>
                <p:cNvSpPr>
                  <a:spLocks noChangeArrowheads="1"/>
                </p:cNvSpPr>
                <p:nvPr/>
              </p:nvSpPr>
              <p:spPr bwMode="auto">
                <a:xfrm>
                  <a:off x="3654" y="164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5" name="Oval 24"/>
              <p:cNvSpPr>
                <a:spLocks noChangeArrowheads="1"/>
              </p:cNvSpPr>
              <p:nvPr/>
            </p:nvSpPr>
            <p:spPr bwMode="auto">
              <a:xfrm>
                <a:off x="4686"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6" name="AutoShape 25"/>
              <p:cNvCxnSpPr>
                <a:cxnSpLocks noChangeShapeType="1"/>
                <a:stCxn id="35" idx="4"/>
                <a:endCxn id="37" idx="4"/>
              </p:cNvCxnSpPr>
              <p:nvPr/>
            </p:nvCxnSpPr>
            <p:spPr bwMode="auto">
              <a:xfrm>
                <a:off x="4710"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Oval 26"/>
              <p:cNvSpPr>
                <a:spLocks noChangeArrowheads="1"/>
              </p:cNvSpPr>
              <p:nvPr/>
            </p:nvSpPr>
            <p:spPr bwMode="auto">
              <a:xfrm>
                <a:off x="4669"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8" name="Group 27"/>
              <p:cNvGrpSpPr>
                <a:grpSpLocks/>
              </p:cNvGrpSpPr>
              <p:nvPr/>
            </p:nvGrpSpPr>
            <p:grpSpPr bwMode="auto">
              <a:xfrm>
                <a:off x="4312" y="1648"/>
                <a:ext cx="258" cy="213"/>
                <a:chOff x="4312" y="1648"/>
                <a:chExt cx="258" cy="213"/>
              </a:xfrm>
              <a:grpFill/>
            </p:grpSpPr>
            <p:sp>
              <p:nvSpPr>
                <p:cNvPr id="45" name="Rectangle 28"/>
                <p:cNvSpPr>
                  <a:spLocks noChangeArrowheads="1"/>
                </p:cNvSpPr>
                <p:nvPr/>
              </p:nvSpPr>
              <p:spPr bwMode="auto">
                <a:xfrm>
                  <a:off x="4312" y="1648"/>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6"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9" name="Group 30"/>
              <p:cNvGrpSpPr>
                <a:grpSpLocks/>
              </p:cNvGrpSpPr>
              <p:nvPr/>
            </p:nvGrpSpPr>
            <p:grpSpPr bwMode="auto">
              <a:xfrm>
                <a:off x="4313" y="1285"/>
                <a:ext cx="258" cy="213"/>
                <a:chOff x="4313" y="1285"/>
                <a:chExt cx="258" cy="213"/>
              </a:xfrm>
              <a:grpFill/>
            </p:grpSpPr>
            <p:sp>
              <p:nvSpPr>
                <p:cNvPr id="43" name="Rectangle 31"/>
                <p:cNvSpPr>
                  <a:spLocks noChangeArrowheads="1"/>
                </p:cNvSpPr>
                <p:nvPr/>
              </p:nvSpPr>
              <p:spPr bwMode="auto">
                <a:xfrm>
                  <a:off x="4313" y="1285"/>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4"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 y="1301"/>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0" name="Group 33"/>
              <p:cNvGrpSpPr>
                <a:grpSpLocks/>
              </p:cNvGrpSpPr>
              <p:nvPr/>
            </p:nvGrpSpPr>
            <p:grpSpPr bwMode="auto">
              <a:xfrm>
                <a:off x="4970" y="1467"/>
                <a:ext cx="258" cy="213"/>
                <a:chOff x="4970" y="1467"/>
                <a:chExt cx="258" cy="213"/>
              </a:xfrm>
              <a:grpFill/>
            </p:grpSpPr>
            <p:sp>
              <p:nvSpPr>
                <p:cNvPr id="41" name="Rectangle 34"/>
                <p:cNvSpPr>
                  <a:spLocks noChangeArrowheads="1"/>
                </p:cNvSpPr>
                <p:nvPr/>
              </p:nvSpPr>
              <p:spPr bwMode="auto">
                <a:xfrm>
                  <a:off x="4970" y="146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2"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 y="1483"/>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sp>
        <p:nvSpPr>
          <p:cNvPr id="49" name="AutoShape 43"/>
          <p:cNvSpPr>
            <a:spLocks noChangeArrowheads="1"/>
          </p:cNvSpPr>
          <p:nvPr/>
        </p:nvSpPr>
        <p:spPr bwMode="auto">
          <a:xfrm rot="10800000">
            <a:off x="5519937" y="1934335"/>
            <a:ext cx="889847" cy="599931"/>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83" name="TextBox 82"/>
          <p:cNvSpPr txBox="1"/>
          <p:nvPr/>
        </p:nvSpPr>
        <p:spPr>
          <a:xfrm>
            <a:off x="0" y="2102859"/>
            <a:ext cx="12192000" cy="3108543"/>
          </a:xfrm>
          <a:prstGeom prst="rect">
            <a:avLst/>
          </a:prstGeom>
          <a:solidFill>
            <a:srgbClr val="002060"/>
          </a:solidFill>
          <a:ln w="76200">
            <a:noFill/>
          </a:ln>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smtClean="0">
                <a:solidFill>
                  <a:prstClr val="black"/>
                </a:solidFill>
              </a:rPr>
              <a:t>	 </a:t>
            </a:r>
          </a:p>
          <a:p>
            <a:pPr algn="ctr"/>
            <a:r>
              <a:rPr lang="en-US" sz="2800" dirty="0" smtClean="0">
                <a:solidFill>
                  <a:prstClr val="white"/>
                </a:solidFill>
              </a:rPr>
              <a:t>Arbitrary rotation about a given axis</a:t>
            </a:r>
          </a:p>
          <a:p>
            <a:pPr algn="ctr"/>
            <a:endParaRPr lang="en-US" sz="2800" dirty="0" smtClean="0">
              <a:solidFill>
                <a:prstClr val="white"/>
              </a:solidFill>
            </a:endParaRPr>
          </a:p>
          <a:p>
            <a:pPr algn="ctr"/>
            <a:r>
              <a:rPr lang="en-US" sz="2800" dirty="0" smtClean="0">
                <a:solidFill>
                  <a:prstClr val="white"/>
                </a:solidFill>
              </a:rPr>
              <a:t>We do not have methods to error-correct an arbitrary rotation!</a:t>
            </a:r>
          </a:p>
          <a:p>
            <a:pPr algn="ctr"/>
            <a:endParaRPr lang="en-US" sz="2800" b="1" dirty="0" smtClean="0">
              <a:solidFill>
                <a:prstClr val="white"/>
              </a:solidFill>
            </a:endParaRPr>
          </a:p>
          <a:p>
            <a:pPr algn="ctr"/>
            <a:r>
              <a:rPr lang="en-US" sz="2800" b="1" dirty="0" smtClean="0">
                <a:solidFill>
                  <a:prstClr val="white"/>
                </a:solidFill>
              </a:rPr>
              <a:t>Solution: </a:t>
            </a:r>
            <a:r>
              <a:rPr lang="en-US" sz="2800" dirty="0" smtClean="0">
                <a:solidFill>
                  <a:prstClr val="white"/>
                </a:solidFill>
              </a:rPr>
              <a:t>Approximate with a sequence of gates from a “correctable” set of operations</a:t>
            </a:r>
            <a:endParaRPr lang="en-US" sz="2800" dirty="0">
              <a:solidFill>
                <a:prstClr val="white"/>
              </a:solidFill>
            </a:endParaRPr>
          </a:p>
        </p:txBody>
      </p:sp>
      <p:pic>
        <p:nvPicPr>
          <p:cNvPr id="84"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781" y="2413956"/>
            <a:ext cx="779664" cy="788423"/>
          </a:xfrm>
          <a:prstGeom prst="rect">
            <a:avLst/>
          </a:pr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5" name="Group 6"/>
          <p:cNvGrpSpPr>
            <a:grpSpLocks/>
          </p:cNvGrpSpPr>
          <p:nvPr/>
        </p:nvGrpSpPr>
        <p:grpSpPr bwMode="auto">
          <a:xfrm>
            <a:off x="8059046" y="5420158"/>
            <a:ext cx="1214047" cy="519894"/>
            <a:chOff x="4064" y="3732"/>
            <a:chExt cx="843" cy="361"/>
          </a:xfrm>
        </p:grpSpPr>
        <p:grpSp>
          <p:nvGrpSpPr>
            <p:cNvPr id="86" name="Group 7"/>
            <p:cNvGrpSpPr>
              <a:grpSpLocks/>
            </p:cNvGrpSpPr>
            <p:nvPr/>
          </p:nvGrpSpPr>
          <p:grpSpPr bwMode="auto">
            <a:xfrm>
              <a:off x="4261" y="3865"/>
              <a:ext cx="82" cy="183"/>
              <a:chOff x="4261" y="3865"/>
              <a:chExt cx="82" cy="183"/>
            </a:xfrm>
          </p:grpSpPr>
          <p:sp>
            <p:nvSpPr>
              <p:cNvPr id="88" name="Oval 8"/>
              <p:cNvSpPr>
                <a:spLocks noChangeArrowheads="1"/>
              </p:cNvSpPr>
              <p:nvPr/>
            </p:nvSpPr>
            <p:spPr bwMode="auto">
              <a:xfrm>
                <a:off x="4279" y="3865"/>
                <a:ext cx="47" cy="47"/>
              </a:xfrm>
              <a:prstGeom prst="ellipse">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89" name="AutoShape 9"/>
              <p:cNvCxnSpPr>
                <a:cxnSpLocks noChangeShapeType="1"/>
                <a:stCxn id="88" idx="4"/>
                <a:endCxn id="90" idx="4"/>
              </p:cNvCxnSpPr>
              <p:nvPr/>
            </p:nvCxnSpPr>
            <p:spPr bwMode="auto">
              <a:xfrm>
                <a:off x="4303" y="3913"/>
                <a:ext cx="0" cy="135"/>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0" name="Oval 10"/>
              <p:cNvSpPr>
                <a:spLocks noChangeArrowheads="1"/>
              </p:cNvSpPr>
              <p:nvPr/>
            </p:nvSpPr>
            <p:spPr bwMode="auto">
              <a:xfrm>
                <a:off x="4261" y="3966"/>
                <a:ext cx="82" cy="82"/>
              </a:xfrm>
              <a:prstGeom prst="ellipse">
                <a:avLst/>
              </a:prstGeom>
              <a:noFill/>
              <a:ln w="72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91" name="AutoShape 11"/>
              <p:cNvCxnSpPr>
                <a:cxnSpLocks noChangeShapeType="1"/>
                <a:stCxn id="90" idx="2"/>
                <a:endCxn id="90" idx="6"/>
              </p:cNvCxnSpPr>
              <p:nvPr/>
            </p:nvCxnSpPr>
            <p:spPr bwMode="auto">
              <a:xfrm>
                <a:off x="4261" y="4007"/>
                <a:ext cx="82" cy="0"/>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7" name="Text Box 12"/>
            <p:cNvSpPr txBox="1">
              <a:spLocks noChangeArrowheads="1"/>
            </p:cNvSpPr>
            <p:nvPr/>
          </p:nvSpPr>
          <p:spPr bwMode="auto">
            <a:xfrm>
              <a:off x="4064" y="3732"/>
              <a:ext cx="84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3200" dirty="0"/>
                <a:t>{</a:t>
              </a:r>
              <a:r>
                <a:rPr lang="en-CA" sz="2400" dirty="0"/>
                <a:t>   ,</a:t>
              </a:r>
              <a:r>
                <a:rPr lang="en-CA" sz="2400" i="1" dirty="0"/>
                <a:t>H</a:t>
              </a:r>
              <a:r>
                <a:rPr lang="en-CA" sz="2400" dirty="0"/>
                <a:t>,</a:t>
              </a:r>
              <a:r>
                <a:rPr lang="en-CA" sz="2400" i="1" dirty="0"/>
                <a:t>T</a:t>
              </a:r>
              <a:r>
                <a:rPr lang="en-CA" sz="3200" dirty="0"/>
                <a:t>}</a:t>
              </a:r>
            </a:p>
          </p:txBody>
        </p:sp>
      </p:grpSp>
      <p:sp>
        <p:nvSpPr>
          <p:cNvPr id="50" name="TextBox 49"/>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5922819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980049" y="273629"/>
            <a:ext cx="8229024" cy="1144921"/>
          </a:xfrm>
          <a:ln/>
        </p:spPr>
        <p:txBody>
          <a:bodyPr vert="horz" lIns="91440" tIns="30176" rIns="91440" bIns="45720" rtlCol="0" anchor="ctr">
            <a:normAutofit/>
          </a:bodyPr>
          <a:lstStyle/>
          <a:p>
            <a:pPr algn="ct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dirty="0">
                <a:solidFill>
                  <a:schemeClr val="bg1"/>
                </a:solidFill>
              </a:rPr>
              <a:t>Quantum compiling</a:t>
            </a:r>
          </a:p>
        </p:txBody>
      </p:sp>
      <p:sp>
        <p:nvSpPr>
          <p:cNvPr id="5122" name="AutoShape 2"/>
          <p:cNvSpPr>
            <a:spLocks noChangeArrowheads="1"/>
          </p:cNvSpPr>
          <p:nvPr/>
        </p:nvSpPr>
        <p:spPr bwMode="auto">
          <a:xfrm rot="16200000">
            <a:off x="2478131" y="3565976"/>
            <a:ext cx="1485543" cy="380200"/>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123" name="AutoShape 3"/>
          <p:cNvSpPr>
            <a:spLocks noChangeArrowheads="1"/>
          </p:cNvSpPr>
          <p:nvPr/>
        </p:nvSpPr>
        <p:spPr bwMode="auto">
          <a:xfrm>
            <a:off x="1104763" y="4573127"/>
            <a:ext cx="4266841" cy="1582860"/>
          </a:xfrm>
          <a:prstGeom prst="roundRect">
            <a:avLst>
              <a:gd name="adj" fmla="val 16667"/>
            </a:avLst>
          </a:prstGeom>
          <a:solidFill>
            <a:srgbClr val="FFCC99"/>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computer</a:t>
            </a:r>
          </a:p>
        </p:txBody>
      </p:sp>
      <p:sp>
        <p:nvSpPr>
          <p:cNvPr id="5124" name="AutoShape 4"/>
          <p:cNvSpPr>
            <a:spLocks noChangeArrowheads="1"/>
          </p:cNvSpPr>
          <p:nvPr/>
        </p:nvSpPr>
        <p:spPr bwMode="auto">
          <a:xfrm>
            <a:off x="1104763" y="1344169"/>
            <a:ext cx="4232278" cy="1570038"/>
          </a:xfrm>
          <a:prstGeom prst="roundRect">
            <a:avLst>
              <a:gd name="adj" fmla="val 16667"/>
            </a:avLst>
          </a:prstGeom>
          <a:solidFill>
            <a:srgbClr val="66FF66"/>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algorithm</a:t>
            </a:r>
          </a:p>
        </p:txBody>
      </p:sp>
      <p:sp>
        <p:nvSpPr>
          <p:cNvPr id="6" name="AutoShape 4"/>
          <p:cNvSpPr>
            <a:spLocks noChangeArrowheads="1"/>
          </p:cNvSpPr>
          <p:nvPr/>
        </p:nvSpPr>
        <p:spPr bwMode="auto">
          <a:xfrm>
            <a:off x="6525165" y="4573127"/>
            <a:ext cx="4266841" cy="1582860"/>
          </a:xfrm>
          <a:prstGeom prst="roundRect">
            <a:avLst>
              <a:gd name="adj" fmla="val 16667"/>
            </a:avLst>
          </a:prstGeom>
          <a:solidFill>
            <a:schemeClr val="bg1"/>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Error correction</a:t>
            </a:r>
          </a:p>
          <a:p>
            <a:pPr algn="ctr"/>
            <a:endParaRPr lang="en-CA" sz="1270" dirty="0"/>
          </a:p>
          <a:p>
            <a:pPr algn="ctr"/>
            <a:endParaRPr lang="en-CA" sz="1270" dirty="0"/>
          </a:p>
        </p:txBody>
      </p:sp>
      <p:sp>
        <p:nvSpPr>
          <p:cNvPr id="7" name="AutoShape 5"/>
          <p:cNvSpPr>
            <a:spLocks noChangeArrowheads="1"/>
          </p:cNvSpPr>
          <p:nvPr/>
        </p:nvSpPr>
        <p:spPr bwMode="auto">
          <a:xfrm>
            <a:off x="5521380" y="5160590"/>
            <a:ext cx="833700" cy="567765"/>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19" name="Group 6"/>
          <p:cNvGrpSpPr>
            <a:grpSpLocks/>
          </p:cNvGrpSpPr>
          <p:nvPr/>
        </p:nvGrpSpPr>
        <p:grpSpPr bwMode="auto">
          <a:xfrm>
            <a:off x="6525165" y="1325579"/>
            <a:ext cx="4266841" cy="1670259"/>
            <a:chOff x="3456" y="1205"/>
            <a:chExt cx="1983" cy="735"/>
          </a:xfrm>
          <a:solidFill>
            <a:schemeClr val="bg1"/>
          </a:solidFill>
        </p:grpSpPr>
        <p:sp>
          <p:nvSpPr>
            <p:cNvPr id="20" name="AutoShape 7"/>
            <p:cNvSpPr>
              <a:spLocks noChangeArrowheads="1"/>
            </p:cNvSpPr>
            <p:nvPr/>
          </p:nvSpPr>
          <p:spPr bwMode="auto">
            <a:xfrm>
              <a:off x="3456" y="1205"/>
              <a:ext cx="1983" cy="735"/>
            </a:xfrm>
            <a:prstGeom prst="roundRect">
              <a:avLst>
                <a:gd name="adj" fmla="val 16667"/>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21" name="Group 8"/>
            <p:cNvGrpSpPr>
              <a:grpSpLocks/>
            </p:cNvGrpSpPr>
            <p:nvPr/>
          </p:nvGrpSpPr>
          <p:grpSpPr bwMode="auto">
            <a:xfrm>
              <a:off x="3559" y="1285"/>
              <a:ext cx="1777" cy="575"/>
              <a:chOff x="3559" y="1285"/>
              <a:chExt cx="1777" cy="575"/>
            </a:xfrm>
            <a:grpFill/>
          </p:grpSpPr>
          <p:sp>
            <p:nvSpPr>
              <p:cNvPr id="22" name="Line 9"/>
              <p:cNvSpPr>
                <a:spLocks noChangeShapeType="1"/>
              </p:cNvSpPr>
              <p:nvPr/>
            </p:nvSpPr>
            <p:spPr bwMode="auto">
              <a:xfrm>
                <a:off x="3567" y="1382"/>
                <a:ext cx="1766"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3" name="Line 10"/>
              <p:cNvSpPr>
                <a:spLocks noChangeShapeType="1"/>
              </p:cNvSpPr>
              <p:nvPr/>
            </p:nvSpPr>
            <p:spPr bwMode="auto">
              <a:xfrm>
                <a:off x="3562" y="1568"/>
                <a:ext cx="1774"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4" name="Oval 11"/>
              <p:cNvSpPr>
                <a:spLocks noChangeArrowheads="1"/>
              </p:cNvSpPr>
              <p:nvPr/>
            </p:nvSpPr>
            <p:spPr bwMode="auto">
              <a:xfrm>
                <a:off x="399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5" name="AutoShape 12"/>
              <p:cNvCxnSpPr>
                <a:cxnSpLocks noChangeShapeType="1"/>
                <a:stCxn id="24" idx="4"/>
                <a:endCxn id="28" idx="4"/>
              </p:cNvCxnSpPr>
              <p:nvPr/>
            </p:nvCxnSpPr>
            <p:spPr bwMode="auto">
              <a:xfrm>
                <a:off x="401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Oval 13"/>
              <p:cNvSpPr>
                <a:spLocks noChangeArrowheads="1"/>
              </p:cNvSpPr>
              <p:nvPr/>
            </p:nvSpPr>
            <p:spPr bwMode="auto">
              <a:xfrm>
                <a:off x="484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7" name="AutoShape 14"/>
              <p:cNvCxnSpPr>
                <a:cxnSpLocks noChangeShapeType="1"/>
                <a:stCxn id="26" idx="4"/>
                <a:endCxn id="29" idx="4"/>
              </p:cNvCxnSpPr>
              <p:nvPr/>
            </p:nvCxnSpPr>
            <p:spPr bwMode="auto">
              <a:xfrm>
                <a:off x="486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Oval 15"/>
              <p:cNvSpPr>
                <a:spLocks noChangeArrowheads="1"/>
              </p:cNvSpPr>
              <p:nvPr/>
            </p:nvSpPr>
            <p:spPr bwMode="auto">
              <a:xfrm>
                <a:off x="3977"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29" name="Oval 16"/>
              <p:cNvSpPr>
                <a:spLocks noChangeArrowheads="1"/>
              </p:cNvSpPr>
              <p:nvPr/>
            </p:nvSpPr>
            <p:spPr bwMode="auto">
              <a:xfrm>
                <a:off x="4829"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30" name="Line 17"/>
              <p:cNvSpPr>
                <a:spLocks noChangeShapeType="1"/>
              </p:cNvSpPr>
              <p:nvPr/>
            </p:nvSpPr>
            <p:spPr bwMode="auto">
              <a:xfrm>
                <a:off x="3559" y="1750"/>
                <a:ext cx="1777"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31" name="Oval 18"/>
              <p:cNvSpPr>
                <a:spLocks noChangeArrowheads="1"/>
              </p:cNvSpPr>
              <p:nvPr/>
            </p:nvSpPr>
            <p:spPr bwMode="auto">
              <a:xfrm>
                <a:off x="4142"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2" name="AutoShape 19"/>
              <p:cNvCxnSpPr>
                <a:cxnSpLocks noChangeShapeType="1"/>
                <a:stCxn id="31" idx="4"/>
                <a:endCxn id="33" idx="4"/>
              </p:cNvCxnSpPr>
              <p:nvPr/>
            </p:nvCxnSpPr>
            <p:spPr bwMode="auto">
              <a:xfrm>
                <a:off x="4166"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Oval 20"/>
              <p:cNvSpPr>
                <a:spLocks noChangeArrowheads="1"/>
              </p:cNvSpPr>
              <p:nvPr/>
            </p:nvSpPr>
            <p:spPr bwMode="auto">
              <a:xfrm>
                <a:off x="4124"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4" name="Group 21"/>
              <p:cNvGrpSpPr>
                <a:grpSpLocks/>
              </p:cNvGrpSpPr>
              <p:nvPr/>
            </p:nvGrpSpPr>
            <p:grpSpPr bwMode="auto">
              <a:xfrm>
                <a:off x="3654" y="1647"/>
                <a:ext cx="258" cy="213"/>
                <a:chOff x="3654" y="1647"/>
                <a:chExt cx="258" cy="213"/>
              </a:xfrm>
              <a:grpFill/>
            </p:grpSpPr>
            <p:sp>
              <p:nvSpPr>
                <p:cNvPr id="47" name="Rectangle 22"/>
                <p:cNvSpPr>
                  <a:spLocks noChangeArrowheads="1"/>
                </p:cNvSpPr>
                <p:nvPr/>
              </p:nvSpPr>
              <p:spPr bwMode="auto">
                <a:xfrm>
                  <a:off x="3654" y="164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5" name="Oval 24"/>
              <p:cNvSpPr>
                <a:spLocks noChangeArrowheads="1"/>
              </p:cNvSpPr>
              <p:nvPr/>
            </p:nvSpPr>
            <p:spPr bwMode="auto">
              <a:xfrm>
                <a:off x="4686"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6" name="AutoShape 25"/>
              <p:cNvCxnSpPr>
                <a:cxnSpLocks noChangeShapeType="1"/>
                <a:stCxn id="35" idx="4"/>
                <a:endCxn id="37" idx="4"/>
              </p:cNvCxnSpPr>
              <p:nvPr/>
            </p:nvCxnSpPr>
            <p:spPr bwMode="auto">
              <a:xfrm>
                <a:off x="4710"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Oval 26"/>
              <p:cNvSpPr>
                <a:spLocks noChangeArrowheads="1"/>
              </p:cNvSpPr>
              <p:nvPr/>
            </p:nvSpPr>
            <p:spPr bwMode="auto">
              <a:xfrm>
                <a:off x="4669"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8" name="Group 27"/>
              <p:cNvGrpSpPr>
                <a:grpSpLocks/>
              </p:cNvGrpSpPr>
              <p:nvPr/>
            </p:nvGrpSpPr>
            <p:grpSpPr bwMode="auto">
              <a:xfrm>
                <a:off x="4312" y="1648"/>
                <a:ext cx="258" cy="213"/>
                <a:chOff x="4312" y="1648"/>
                <a:chExt cx="258" cy="213"/>
              </a:xfrm>
              <a:grpFill/>
            </p:grpSpPr>
            <p:sp>
              <p:nvSpPr>
                <p:cNvPr id="45" name="Rectangle 28"/>
                <p:cNvSpPr>
                  <a:spLocks noChangeArrowheads="1"/>
                </p:cNvSpPr>
                <p:nvPr/>
              </p:nvSpPr>
              <p:spPr bwMode="auto">
                <a:xfrm>
                  <a:off x="4312" y="1648"/>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6"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9" name="Group 30"/>
              <p:cNvGrpSpPr>
                <a:grpSpLocks/>
              </p:cNvGrpSpPr>
              <p:nvPr/>
            </p:nvGrpSpPr>
            <p:grpSpPr bwMode="auto">
              <a:xfrm>
                <a:off x="4313" y="1285"/>
                <a:ext cx="258" cy="213"/>
                <a:chOff x="4313" y="1285"/>
                <a:chExt cx="258" cy="213"/>
              </a:xfrm>
              <a:grpFill/>
            </p:grpSpPr>
            <p:sp>
              <p:nvSpPr>
                <p:cNvPr id="43" name="Rectangle 31"/>
                <p:cNvSpPr>
                  <a:spLocks noChangeArrowheads="1"/>
                </p:cNvSpPr>
                <p:nvPr/>
              </p:nvSpPr>
              <p:spPr bwMode="auto">
                <a:xfrm>
                  <a:off x="4313" y="1285"/>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4"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 y="1301"/>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0" name="Group 33"/>
              <p:cNvGrpSpPr>
                <a:grpSpLocks/>
              </p:cNvGrpSpPr>
              <p:nvPr/>
            </p:nvGrpSpPr>
            <p:grpSpPr bwMode="auto">
              <a:xfrm>
                <a:off x="4970" y="1467"/>
                <a:ext cx="258" cy="213"/>
                <a:chOff x="4970" y="1467"/>
                <a:chExt cx="258" cy="213"/>
              </a:xfrm>
              <a:grpFill/>
            </p:grpSpPr>
            <p:sp>
              <p:nvSpPr>
                <p:cNvPr id="41" name="Rectangle 34"/>
                <p:cNvSpPr>
                  <a:spLocks noChangeArrowheads="1"/>
                </p:cNvSpPr>
                <p:nvPr/>
              </p:nvSpPr>
              <p:spPr bwMode="auto">
                <a:xfrm>
                  <a:off x="4970" y="146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2"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 y="1483"/>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sp>
        <p:nvSpPr>
          <p:cNvPr id="49" name="AutoShape 43"/>
          <p:cNvSpPr>
            <a:spLocks noChangeArrowheads="1"/>
          </p:cNvSpPr>
          <p:nvPr/>
        </p:nvSpPr>
        <p:spPr bwMode="auto">
          <a:xfrm rot="10800000">
            <a:off x="5519937" y="1934335"/>
            <a:ext cx="889847" cy="599931"/>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50" name="Group 6"/>
          <p:cNvGrpSpPr>
            <a:grpSpLocks/>
          </p:cNvGrpSpPr>
          <p:nvPr/>
        </p:nvGrpSpPr>
        <p:grpSpPr bwMode="auto">
          <a:xfrm>
            <a:off x="8059046" y="5420158"/>
            <a:ext cx="1214047" cy="519894"/>
            <a:chOff x="4064" y="3732"/>
            <a:chExt cx="843" cy="361"/>
          </a:xfrm>
        </p:grpSpPr>
        <p:grpSp>
          <p:nvGrpSpPr>
            <p:cNvPr id="51" name="Group 7"/>
            <p:cNvGrpSpPr>
              <a:grpSpLocks/>
            </p:cNvGrpSpPr>
            <p:nvPr/>
          </p:nvGrpSpPr>
          <p:grpSpPr bwMode="auto">
            <a:xfrm>
              <a:off x="4261" y="3865"/>
              <a:ext cx="82" cy="183"/>
              <a:chOff x="4261" y="3865"/>
              <a:chExt cx="82" cy="183"/>
            </a:xfrm>
          </p:grpSpPr>
          <p:sp>
            <p:nvSpPr>
              <p:cNvPr id="53" name="Oval 8"/>
              <p:cNvSpPr>
                <a:spLocks noChangeArrowheads="1"/>
              </p:cNvSpPr>
              <p:nvPr/>
            </p:nvSpPr>
            <p:spPr bwMode="auto">
              <a:xfrm>
                <a:off x="4279" y="3865"/>
                <a:ext cx="47" cy="47"/>
              </a:xfrm>
              <a:prstGeom prst="ellipse">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54" name="AutoShape 9"/>
              <p:cNvCxnSpPr>
                <a:cxnSpLocks noChangeShapeType="1"/>
                <a:stCxn id="53" idx="4"/>
                <a:endCxn id="55" idx="4"/>
              </p:cNvCxnSpPr>
              <p:nvPr/>
            </p:nvCxnSpPr>
            <p:spPr bwMode="auto">
              <a:xfrm>
                <a:off x="4303" y="3913"/>
                <a:ext cx="0" cy="135"/>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 name="Oval 10"/>
              <p:cNvSpPr>
                <a:spLocks noChangeArrowheads="1"/>
              </p:cNvSpPr>
              <p:nvPr/>
            </p:nvSpPr>
            <p:spPr bwMode="auto">
              <a:xfrm>
                <a:off x="4261" y="3966"/>
                <a:ext cx="82" cy="82"/>
              </a:xfrm>
              <a:prstGeom prst="ellipse">
                <a:avLst/>
              </a:prstGeom>
              <a:noFill/>
              <a:ln w="72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56" name="AutoShape 11"/>
              <p:cNvCxnSpPr>
                <a:cxnSpLocks noChangeShapeType="1"/>
                <a:stCxn id="55" idx="2"/>
                <a:endCxn id="55" idx="6"/>
              </p:cNvCxnSpPr>
              <p:nvPr/>
            </p:nvCxnSpPr>
            <p:spPr bwMode="auto">
              <a:xfrm>
                <a:off x="4261" y="4007"/>
                <a:ext cx="82" cy="0"/>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2" name="Text Box 12"/>
            <p:cNvSpPr txBox="1">
              <a:spLocks noChangeArrowheads="1"/>
            </p:cNvSpPr>
            <p:nvPr/>
          </p:nvSpPr>
          <p:spPr bwMode="auto">
            <a:xfrm>
              <a:off x="4064" y="3732"/>
              <a:ext cx="84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3200" dirty="0"/>
                <a:t>{</a:t>
              </a:r>
              <a:r>
                <a:rPr lang="en-CA" sz="2400" dirty="0"/>
                <a:t>   ,</a:t>
              </a:r>
              <a:r>
                <a:rPr lang="en-CA" sz="2400" i="1" dirty="0"/>
                <a:t>H</a:t>
              </a:r>
              <a:r>
                <a:rPr lang="en-CA" sz="2400" dirty="0"/>
                <a:t>,</a:t>
              </a:r>
              <a:r>
                <a:rPr lang="en-CA" sz="2400" i="1" dirty="0"/>
                <a:t>T</a:t>
              </a:r>
              <a:r>
                <a:rPr lang="en-CA" sz="3200" dirty="0"/>
                <a:t>}</a:t>
              </a:r>
            </a:p>
          </p:txBody>
        </p:sp>
      </p:grpSp>
      <p:sp>
        <p:nvSpPr>
          <p:cNvPr id="57" name="TextBox 56"/>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758180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980049" y="273629"/>
            <a:ext cx="8229024" cy="1144921"/>
          </a:xfrm>
          <a:ln/>
        </p:spPr>
        <p:txBody>
          <a:bodyPr vert="horz" lIns="91440" tIns="30176" rIns="91440" bIns="45720" rtlCol="0" anchor="ctr">
            <a:normAutofit/>
          </a:bodyPr>
          <a:lstStyle/>
          <a:p>
            <a:pPr algn="ct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dirty="0">
                <a:solidFill>
                  <a:schemeClr val="bg1"/>
                </a:solidFill>
              </a:rPr>
              <a:t>Quantum compiling</a:t>
            </a:r>
          </a:p>
        </p:txBody>
      </p:sp>
      <p:sp>
        <p:nvSpPr>
          <p:cNvPr id="5122" name="AutoShape 2"/>
          <p:cNvSpPr>
            <a:spLocks noChangeArrowheads="1"/>
          </p:cNvSpPr>
          <p:nvPr/>
        </p:nvSpPr>
        <p:spPr bwMode="auto">
          <a:xfrm rot="16200000">
            <a:off x="2478131" y="3565976"/>
            <a:ext cx="1485543" cy="380200"/>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123" name="AutoShape 3"/>
          <p:cNvSpPr>
            <a:spLocks noChangeArrowheads="1"/>
          </p:cNvSpPr>
          <p:nvPr/>
        </p:nvSpPr>
        <p:spPr bwMode="auto">
          <a:xfrm>
            <a:off x="1104763" y="4573127"/>
            <a:ext cx="4266841" cy="1582860"/>
          </a:xfrm>
          <a:prstGeom prst="roundRect">
            <a:avLst>
              <a:gd name="adj" fmla="val 16667"/>
            </a:avLst>
          </a:prstGeom>
          <a:solidFill>
            <a:srgbClr val="FFCC99"/>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computer</a:t>
            </a:r>
          </a:p>
        </p:txBody>
      </p:sp>
      <p:sp>
        <p:nvSpPr>
          <p:cNvPr id="5124" name="AutoShape 4"/>
          <p:cNvSpPr>
            <a:spLocks noChangeArrowheads="1"/>
          </p:cNvSpPr>
          <p:nvPr/>
        </p:nvSpPr>
        <p:spPr bwMode="auto">
          <a:xfrm>
            <a:off x="1104763" y="1344169"/>
            <a:ext cx="4232278" cy="1570038"/>
          </a:xfrm>
          <a:prstGeom prst="roundRect">
            <a:avLst>
              <a:gd name="adj" fmla="val 16667"/>
            </a:avLst>
          </a:prstGeom>
          <a:solidFill>
            <a:srgbClr val="66FF66"/>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algorithm</a:t>
            </a:r>
          </a:p>
        </p:txBody>
      </p:sp>
      <p:sp>
        <p:nvSpPr>
          <p:cNvPr id="6" name="AutoShape 4"/>
          <p:cNvSpPr>
            <a:spLocks noChangeArrowheads="1"/>
          </p:cNvSpPr>
          <p:nvPr/>
        </p:nvSpPr>
        <p:spPr bwMode="auto">
          <a:xfrm>
            <a:off x="6525165" y="4573127"/>
            <a:ext cx="4266841" cy="1582860"/>
          </a:xfrm>
          <a:prstGeom prst="roundRect">
            <a:avLst>
              <a:gd name="adj" fmla="val 16667"/>
            </a:avLst>
          </a:prstGeom>
          <a:solidFill>
            <a:schemeClr val="bg1"/>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Error correction</a:t>
            </a:r>
          </a:p>
          <a:p>
            <a:pPr algn="ctr"/>
            <a:endParaRPr lang="en-CA" sz="1270" dirty="0"/>
          </a:p>
          <a:p>
            <a:pPr algn="ctr"/>
            <a:endParaRPr lang="en-CA" sz="1270" dirty="0"/>
          </a:p>
        </p:txBody>
      </p:sp>
      <p:sp>
        <p:nvSpPr>
          <p:cNvPr id="7" name="AutoShape 5"/>
          <p:cNvSpPr>
            <a:spLocks noChangeArrowheads="1"/>
          </p:cNvSpPr>
          <p:nvPr/>
        </p:nvSpPr>
        <p:spPr bwMode="auto">
          <a:xfrm>
            <a:off x="5521380" y="5160590"/>
            <a:ext cx="833700" cy="567765"/>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12" name="Group 6"/>
          <p:cNvGrpSpPr>
            <a:grpSpLocks/>
          </p:cNvGrpSpPr>
          <p:nvPr/>
        </p:nvGrpSpPr>
        <p:grpSpPr bwMode="auto">
          <a:xfrm>
            <a:off x="8059046" y="5420158"/>
            <a:ext cx="1214047" cy="519894"/>
            <a:chOff x="4064" y="3732"/>
            <a:chExt cx="843" cy="361"/>
          </a:xfrm>
        </p:grpSpPr>
        <p:grpSp>
          <p:nvGrpSpPr>
            <p:cNvPr id="13" name="Group 7"/>
            <p:cNvGrpSpPr>
              <a:grpSpLocks/>
            </p:cNvGrpSpPr>
            <p:nvPr/>
          </p:nvGrpSpPr>
          <p:grpSpPr bwMode="auto">
            <a:xfrm>
              <a:off x="4261" y="3865"/>
              <a:ext cx="82" cy="183"/>
              <a:chOff x="4261" y="3865"/>
              <a:chExt cx="82" cy="183"/>
            </a:xfrm>
          </p:grpSpPr>
          <p:sp>
            <p:nvSpPr>
              <p:cNvPr id="15" name="Oval 8"/>
              <p:cNvSpPr>
                <a:spLocks noChangeArrowheads="1"/>
              </p:cNvSpPr>
              <p:nvPr/>
            </p:nvSpPr>
            <p:spPr bwMode="auto">
              <a:xfrm>
                <a:off x="4279" y="3865"/>
                <a:ext cx="47" cy="47"/>
              </a:xfrm>
              <a:prstGeom prst="ellipse">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16" name="AutoShape 9"/>
              <p:cNvCxnSpPr>
                <a:cxnSpLocks noChangeShapeType="1"/>
                <a:stCxn id="15" idx="4"/>
                <a:endCxn id="17" idx="4"/>
              </p:cNvCxnSpPr>
              <p:nvPr/>
            </p:nvCxnSpPr>
            <p:spPr bwMode="auto">
              <a:xfrm>
                <a:off x="4303" y="3913"/>
                <a:ext cx="0" cy="135"/>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Oval 10"/>
              <p:cNvSpPr>
                <a:spLocks noChangeArrowheads="1"/>
              </p:cNvSpPr>
              <p:nvPr/>
            </p:nvSpPr>
            <p:spPr bwMode="auto">
              <a:xfrm>
                <a:off x="4261" y="3966"/>
                <a:ext cx="82" cy="82"/>
              </a:xfrm>
              <a:prstGeom prst="ellipse">
                <a:avLst/>
              </a:prstGeom>
              <a:noFill/>
              <a:ln w="72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18" name="AutoShape 11"/>
              <p:cNvCxnSpPr>
                <a:cxnSpLocks noChangeShapeType="1"/>
                <a:stCxn id="17" idx="2"/>
                <a:endCxn id="17" idx="6"/>
              </p:cNvCxnSpPr>
              <p:nvPr/>
            </p:nvCxnSpPr>
            <p:spPr bwMode="auto">
              <a:xfrm>
                <a:off x="4261" y="4007"/>
                <a:ext cx="82" cy="0"/>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4" name="Text Box 12"/>
            <p:cNvSpPr txBox="1">
              <a:spLocks noChangeArrowheads="1"/>
            </p:cNvSpPr>
            <p:nvPr/>
          </p:nvSpPr>
          <p:spPr bwMode="auto">
            <a:xfrm>
              <a:off x="4064" y="3732"/>
              <a:ext cx="84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3200" dirty="0"/>
                <a:t>{</a:t>
              </a:r>
              <a:r>
                <a:rPr lang="en-CA" sz="2400" dirty="0"/>
                <a:t>   ,</a:t>
              </a:r>
              <a:r>
                <a:rPr lang="en-CA" sz="2400" i="1" dirty="0"/>
                <a:t>H</a:t>
              </a:r>
              <a:r>
                <a:rPr lang="en-CA" sz="2400" dirty="0"/>
                <a:t>,</a:t>
              </a:r>
              <a:r>
                <a:rPr lang="en-CA" sz="2400" i="1" dirty="0"/>
                <a:t>T</a:t>
              </a:r>
              <a:r>
                <a:rPr lang="en-CA" sz="3200" dirty="0"/>
                <a:t>}</a:t>
              </a:r>
            </a:p>
          </p:txBody>
        </p:sp>
      </p:grpSp>
      <p:grpSp>
        <p:nvGrpSpPr>
          <p:cNvPr id="19" name="Group 6"/>
          <p:cNvGrpSpPr>
            <a:grpSpLocks/>
          </p:cNvGrpSpPr>
          <p:nvPr/>
        </p:nvGrpSpPr>
        <p:grpSpPr bwMode="auto">
          <a:xfrm>
            <a:off x="6525165" y="1325579"/>
            <a:ext cx="4266841" cy="1670259"/>
            <a:chOff x="3456" y="1205"/>
            <a:chExt cx="1983" cy="735"/>
          </a:xfrm>
          <a:solidFill>
            <a:schemeClr val="bg1"/>
          </a:solidFill>
        </p:grpSpPr>
        <p:sp>
          <p:nvSpPr>
            <p:cNvPr id="20" name="AutoShape 7"/>
            <p:cNvSpPr>
              <a:spLocks noChangeArrowheads="1"/>
            </p:cNvSpPr>
            <p:nvPr/>
          </p:nvSpPr>
          <p:spPr bwMode="auto">
            <a:xfrm>
              <a:off x="3456" y="1205"/>
              <a:ext cx="1983" cy="735"/>
            </a:xfrm>
            <a:prstGeom prst="roundRect">
              <a:avLst>
                <a:gd name="adj" fmla="val 16667"/>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21" name="Group 8"/>
            <p:cNvGrpSpPr>
              <a:grpSpLocks/>
            </p:cNvGrpSpPr>
            <p:nvPr/>
          </p:nvGrpSpPr>
          <p:grpSpPr bwMode="auto">
            <a:xfrm>
              <a:off x="3559" y="1285"/>
              <a:ext cx="1777" cy="575"/>
              <a:chOff x="3559" y="1285"/>
              <a:chExt cx="1777" cy="575"/>
            </a:xfrm>
            <a:grpFill/>
          </p:grpSpPr>
          <p:sp>
            <p:nvSpPr>
              <p:cNvPr id="22" name="Line 9"/>
              <p:cNvSpPr>
                <a:spLocks noChangeShapeType="1"/>
              </p:cNvSpPr>
              <p:nvPr/>
            </p:nvSpPr>
            <p:spPr bwMode="auto">
              <a:xfrm>
                <a:off x="3567" y="1382"/>
                <a:ext cx="1766"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3" name="Line 10"/>
              <p:cNvSpPr>
                <a:spLocks noChangeShapeType="1"/>
              </p:cNvSpPr>
              <p:nvPr/>
            </p:nvSpPr>
            <p:spPr bwMode="auto">
              <a:xfrm>
                <a:off x="3562" y="1568"/>
                <a:ext cx="1774"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4" name="Oval 11"/>
              <p:cNvSpPr>
                <a:spLocks noChangeArrowheads="1"/>
              </p:cNvSpPr>
              <p:nvPr/>
            </p:nvSpPr>
            <p:spPr bwMode="auto">
              <a:xfrm>
                <a:off x="399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5" name="AutoShape 12"/>
              <p:cNvCxnSpPr>
                <a:cxnSpLocks noChangeShapeType="1"/>
                <a:stCxn id="24" idx="4"/>
                <a:endCxn id="28" idx="4"/>
              </p:cNvCxnSpPr>
              <p:nvPr/>
            </p:nvCxnSpPr>
            <p:spPr bwMode="auto">
              <a:xfrm>
                <a:off x="401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Oval 13"/>
              <p:cNvSpPr>
                <a:spLocks noChangeArrowheads="1"/>
              </p:cNvSpPr>
              <p:nvPr/>
            </p:nvSpPr>
            <p:spPr bwMode="auto">
              <a:xfrm>
                <a:off x="484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7" name="AutoShape 14"/>
              <p:cNvCxnSpPr>
                <a:cxnSpLocks noChangeShapeType="1"/>
                <a:stCxn id="26" idx="4"/>
                <a:endCxn id="29" idx="4"/>
              </p:cNvCxnSpPr>
              <p:nvPr/>
            </p:nvCxnSpPr>
            <p:spPr bwMode="auto">
              <a:xfrm>
                <a:off x="486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Oval 15"/>
              <p:cNvSpPr>
                <a:spLocks noChangeArrowheads="1"/>
              </p:cNvSpPr>
              <p:nvPr/>
            </p:nvSpPr>
            <p:spPr bwMode="auto">
              <a:xfrm>
                <a:off x="3977"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29" name="Oval 16"/>
              <p:cNvSpPr>
                <a:spLocks noChangeArrowheads="1"/>
              </p:cNvSpPr>
              <p:nvPr/>
            </p:nvSpPr>
            <p:spPr bwMode="auto">
              <a:xfrm>
                <a:off x="4829"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30" name="Line 17"/>
              <p:cNvSpPr>
                <a:spLocks noChangeShapeType="1"/>
              </p:cNvSpPr>
              <p:nvPr/>
            </p:nvSpPr>
            <p:spPr bwMode="auto">
              <a:xfrm>
                <a:off x="3559" y="1750"/>
                <a:ext cx="1777"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31" name="Oval 18"/>
              <p:cNvSpPr>
                <a:spLocks noChangeArrowheads="1"/>
              </p:cNvSpPr>
              <p:nvPr/>
            </p:nvSpPr>
            <p:spPr bwMode="auto">
              <a:xfrm>
                <a:off x="4142"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2" name="AutoShape 19"/>
              <p:cNvCxnSpPr>
                <a:cxnSpLocks noChangeShapeType="1"/>
                <a:stCxn id="31" idx="4"/>
                <a:endCxn id="33" idx="4"/>
              </p:cNvCxnSpPr>
              <p:nvPr/>
            </p:nvCxnSpPr>
            <p:spPr bwMode="auto">
              <a:xfrm>
                <a:off x="4166"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Oval 20"/>
              <p:cNvSpPr>
                <a:spLocks noChangeArrowheads="1"/>
              </p:cNvSpPr>
              <p:nvPr/>
            </p:nvSpPr>
            <p:spPr bwMode="auto">
              <a:xfrm>
                <a:off x="4124"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4" name="Group 21"/>
              <p:cNvGrpSpPr>
                <a:grpSpLocks/>
              </p:cNvGrpSpPr>
              <p:nvPr/>
            </p:nvGrpSpPr>
            <p:grpSpPr bwMode="auto">
              <a:xfrm>
                <a:off x="3654" y="1647"/>
                <a:ext cx="258" cy="213"/>
                <a:chOff x="3654" y="1647"/>
                <a:chExt cx="258" cy="213"/>
              </a:xfrm>
              <a:grpFill/>
            </p:grpSpPr>
            <p:sp>
              <p:nvSpPr>
                <p:cNvPr id="47" name="Rectangle 22"/>
                <p:cNvSpPr>
                  <a:spLocks noChangeArrowheads="1"/>
                </p:cNvSpPr>
                <p:nvPr/>
              </p:nvSpPr>
              <p:spPr bwMode="auto">
                <a:xfrm>
                  <a:off x="3654" y="164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5" name="Oval 24"/>
              <p:cNvSpPr>
                <a:spLocks noChangeArrowheads="1"/>
              </p:cNvSpPr>
              <p:nvPr/>
            </p:nvSpPr>
            <p:spPr bwMode="auto">
              <a:xfrm>
                <a:off x="4686"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6" name="AutoShape 25"/>
              <p:cNvCxnSpPr>
                <a:cxnSpLocks noChangeShapeType="1"/>
                <a:stCxn id="35" idx="4"/>
                <a:endCxn id="37" idx="4"/>
              </p:cNvCxnSpPr>
              <p:nvPr/>
            </p:nvCxnSpPr>
            <p:spPr bwMode="auto">
              <a:xfrm>
                <a:off x="4710"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Oval 26"/>
              <p:cNvSpPr>
                <a:spLocks noChangeArrowheads="1"/>
              </p:cNvSpPr>
              <p:nvPr/>
            </p:nvSpPr>
            <p:spPr bwMode="auto">
              <a:xfrm>
                <a:off x="4669"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8" name="Group 27"/>
              <p:cNvGrpSpPr>
                <a:grpSpLocks/>
              </p:cNvGrpSpPr>
              <p:nvPr/>
            </p:nvGrpSpPr>
            <p:grpSpPr bwMode="auto">
              <a:xfrm>
                <a:off x="4312" y="1648"/>
                <a:ext cx="258" cy="213"/>
                <a:chOff x="4312" y="1648"/>
                <a:chExt cx="258" cy="213"/>
              </a:xfrm>
              <a:grpFill/>
            </p:grpSpPr>
            <p:sp>
              <p:nvSpPr>
                <p:cNvPr id="45" name="Rectangle 28"/>
                <p:cNvSpPr>
                  <a:spLocks noChangeArrowheads="1"/>
                </p:cNvSpPr>
                <p:nvPr/>
              </p:nvSpPr>
              <p:spPr bwMode="auto">
                <a:xfrm>
                  <a:off x="4312" y="1648"/>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6"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9" name="Group 30"/>
              <p:cNvGrpSpPr>
                <a:grpSpLocks/>
              </p:cNvGrpSpPr>
              <p:nvPr/>
            </p:nvGrpSpPr>
            <p:grpSpPr bwMode="auto">
              <a:xfrm>
                <a:off x="4313" y="1285"/>
                <a:ext cx="258" cy="213"/>
                <a:chOff x="4313" y="1285"/>
                <a:chExt cx="258" cy="213"/>
              </a:xfrm>
              <a:grpFill/>
            </p:grpSpPr>
            <p:sp>
              <p:nvSpPr>
                <p:cNvPr id="43" name="Rectangle 31"/>
                <p:cNvSpPr>
                  <a:spLocks noChangeArrowheads="1"/>
                </p:cNvSpPr>
                <p:nvPr/>
              </p:nvSpPr>
              <p:spPr bwMode="auto">
                <a:xfrm>
                  <a:off x="4313" y="1285"/>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4"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 y="1301"/>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0" name="Group 33"/>
              <p:cNvGrpSpPr>
                <a:grpSpLocks/>
              </p:cNvGrpSpPr>
              <p:nvPr/>
            </p:nvGrpSpPr>
            <p:grpSpPr bwMode="auto">
              <a:xfrm>
                <a:off x="4970" y="1467"/>
                <a:ext cx="258" cy="213"/>
                <a:chOff x="4970" y="1467"/>
                <a:chExt cx="258" cy="213"/>
              </a:xfrm>
              <a:grpFill/>
            </p:grpSpPr>
            <p:sp>
              <p:nvSpPr>
                <p:cNvPr id="41" name="Rectangle 34"/>
                <p:cNvSpPr>
                  <a:spLocks noChangeArrowheads="1"/>
                </p:cNvSpPr>
                <p:nvPr/>
              </p:nvSpPr>
              <p:spPr bwMode="auto">
                <a:xfrm>
                  <a:off x="4970" y="146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2"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 y="1483"/>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sp>
        <p:nvSpPr>
          <p:cNvPr id="49" name="AutoShape 43"/>
          <p:cNvSpPr>
            <a:spLocks noChangeArrowheads="1"/>
          </p:cNvSpPr>
          <p:nvPr/>
        </p:nvSpPr>
        <p:spPr bwMode="auto">
          <a:xfrm rot="10800000">
            <a:off x="5519937" y="1934335"/>
            <a:ext cx="889847" cy="599931"/>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0" name="AutoShape 44"/>
          <p:cNvSpPr>
            <a:spLocks noChangeArrowheads="1"/>
          </p:cNvSpPr>
          <p:nvPr/>
        </p:nvSpPr>
        <p:spPr bwMode="auto">
          <a:xfrm>
            <a:off x="6560574" y="3213269"/>
            <a:ext cx="4264517" cy="1089058"/>
          </a:xfrm>
          <a:prstGeom prst="roundRect">
            <a:avLst>
              <a:gd name="adj" fmla="val 16667"/>
            </a:avLst>
          </a:prstGeom>
          <a:solidFill>
            <a:srgbClr val="FFCCCC"/>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5" name="Text Box 49"/>
          <p:cNvSpPr txBox="1">
            <a:spLocks noChangeArrowheads="1"/>
          </p:cNvSpPr>
          <p:nvPr/>
        </p:nvSpPr>
        <p:spPr bwMode="auto">
          <a:xfrm>
            <a:off x="7251584" y="3456653"/>
            <a:ext cx="2927557" cy="591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9pPr>
          </a:lstStyle>
          <a:p>
            <a:r>
              <a:rPr lang="en-CA" sz="2000" dirty="0">
                <a:latin typeface="MathJax_AMS" charset="0"/>
                <a:ea typeface="MathJax_AMS" charset="0"/>
                <a:cs typeface="MathJax_AMS" charset="0"/>
              </a:rPr>
              <a:t>≈</a:t>
            </a:r>
            <a:r>
              <a:rPr lang="en-CA" sz="2000" dirty="0"/>
              <a:t> </a:t>
            </a:r>
            <a:r>
              <a:rPr lang="en-CA" sz="2000" i="1" dirty="0"/>
              <a:t>HTHTHTHTHTHTHTH</a:t>
            </a:r>
          </a:p>
          <a:p>
            <a:r>
              <a:rPr lang="en-CA" sz="2000" i="1" dirty="0"/>
              <a:t>   THTHTHTHTHTHTH...</a:t>
            </a:r>
          </a:p>
        </p:txBody>
      </p:sp>
      <p:pic>
        <p:nvPicPr>
          <p:cNvPr id="56"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422" y="3420981"/>
            <a:ext cx="383004" cy="409043"/>
          </a:xfrm>
          <a:prstGeom prst="rect">
            <a:avLst/>
          </a:pr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 name="AutoShape 2"/>
          <p:cNvSpPr>
            <a:spLocks noChangeArrowheads="1"/>
          </p:cNvSpPr>
          <p:nvPr/>
        </p:nvSpPr>
        <p:spPr bwMode="auto">
          <a:xfrm rot="16200000">
            <a:off x="8532043" y="3012553"/>
            <a:ext cx="310055" cy="171087"/>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8" name="AutoShape 2"/>
          <p:cNvSpPr>
            <a:spLocks noChangeArrowheads="1"/>
          </p:cNvSpPr>
          <p:nvPr/>
        </p:nvSpPr>
        <p:spPr bwMode="auto">
          <a:xfrm rot="16200000">
            <a:off x="8560334" y="4385978"/>
            <a:ext cx="310055" cy="171087"/>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2" name="TextBox 51"/>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24793885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980049" y="273629"/>
            <a:ext cx="8229024" cy="1144921"/>
          </a:xfrm>
          <a:ln/>
        </p:spPr>
        <p:txBody>
          <a:bodyPr vert="horz" lIns="91440" tIns="30176" rIns="91440" bIns="45720" rtlCol="0" anchor="ctr">
            <a:normAutofit/>
          </a:bodyPr>
          <a:lstStyle/>
          <a:p>
            <a:pPr algn="ct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dirty="0">
                <a:solidFill>
                  <a:schemeClr val="bg1"/>
                </a:solidFill>
              </a:rPr>
              <a:t>Quantum compiling</a:t>
            </a:r>
          </a:p>
        </p:txBody>
      </p:sp>
      <p:sp>
        <p:nvSpPr>
          <p:cNvPr id="5122" name="AutoShape 2"/>
          <p:cNvSpPr>
            <a:spLocks noChangeArrowheads="1"/>
          </p:cNvSpPr>
          <p:nvPr/>
        </p:nvSpPr>
        <p:spPr bwMode="auto">
          <a:xfrm rot="16200000">
            <a:off x="2478131" y="3565976"/>
            <a:ext cx="1485543" cy="380200"/>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123" name="AutoShape 3"/>
          <p:cNvSpPr>
            <a:spLocks noChangeArrowheads="1"/>
          </p:cNvSpPr>
          <p:nvPr/>
        </p:nvSpPr>
        <p:spPr bwMode="auto">
          <a:xfrm>
            <a:off x="1104763" y="4573127"/>
            <a:ext cx="4266841" cy="1582860"/>
          </a:xfrm>
          <a:prstGeom prst="roundRect">
            <a:avLst>
              <a:gd name="adj" fmla="val 16667"/>
            </a:avLst>
          </a:prstGeom>
          <a:solidFill>
            <a:srgbClr val="FFCC99"/>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computer</a:t>
            </a:r>
          </a:p>
        </p:txBody>
      </p:sp>
      <p:sp>
        <p:nvSpPr>
          <p:cNvPr id="5124" name="AutoShape 4"/>
          <p:cNvSpPr>
            <a:spLocks noChangeArrowheads="1"/>
          </p:cNvSpPr>
          <p:nvPr/>
        </p:nvSpPr>
        <p:spPr bwMode="auto">
          <a:xfrm>
            <a:off x="1104763" y="1344169"/>
            <a:ext cx="4232278" cy="1570038"/>
          </a:xfrm>
          <a:prstGeom prst="roundRect">
            <a:avLst>
              <a:gd name="adj" fmla="val 16667"/>
            </a:avLst>
          </a:prstGeom>
          <a:solidFill>
            <a:srgbClr val="66FF66"/>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algorithm</a:t>
            </a:r>
          </a:p>
        </p:txBody>
      </p:sp>
      <p:sp>
        <p:nvSpPr>
          <p:cNvPr id="6" name="AutoShape 4"/>
          <p:cNvSpPr>
            <a:spLocks noChangeArrowheads="1"/>
          </p:cNvSpPr>
          <p:nvPr/>
        </p:nvSpPr>
        <p:spPr bwMode="auto">
          <a:xfrm>
            <a:off x="6525165" y="4573127"/>
            <a:ext cx="4266841" cy="1582860"/>
          </a:xfrm>
          <a:prstGeom prst="roundRect">
            <a:avLst>
              <a:gd name="adj" fmla="val 16667"/>
            </a:avLst>
          </a:prstGeom>
          <a:solidFill>
            <a:schemeClr val="bg1"/>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Error correction</a:t>
            </a:r>
          </a:p>
          <a:p>
            <a:pPr algn="ctr"/>
            <a:endParaRPr lang="en-CA" sz="1270" dirty="0"/>
          </a:p>
          <a:p>
            <a:pPr algn="ctr"/>
            <a:endParaRPr lang="en-CA" sz="1270" dirty="0"/>
          </a:p>
        </p:txBody>
      </p:sp>
      <p:sp>
        <p:nvSpPr>
          <p:cNvPr id="7" name="AutoShape 5"/>
          <p:cNvSpPr>
            <a:spLocks noChangeArrowheads="1"/>
          </p:cNvSpPr>
          <p:nvPr/>
        </p:nvSpPr>
        <p:spPr bwMode="auto">
          <a:xfrm>
            <a:off x="5521380" y="5160590"/>
            <a:ext cx="833700" cy="567765"/>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12" name="Group 6"/>
          <p:cNvGrpSpPr>
            <a:grpSpLocks/>
          </p:cNvGrpSpPr>
          <p:nvPr/>
        </p:nvGrpSpPr>
        <p:grpSpPr bwMode="auto">
          <a:xfrm>
            <a:off x="8059046" y="5420158"/>
            <a:ext cx="1214047" cy="519894"/>
            <a:chOff x="4064" y="3732"/>
            <a:chExt cx="843" cy="361"/>
          </a:xfrm>
        </p:grpSpPr>
        <p:grpSp>
          <p:nvGrpSpPr>
            <p:cNvPr id="13" name="Group 7"/>
            <p:cNvGrpSpPr>
              <a:grpSpLocks/>
            </p:cNvGrpSpPr>
            <p:nvPr/>
          </p:nvGrpSpPr>
          <p:grpSpPr bwMode="auto">
            <a:xfrm>
              <a:off x="4261" y="3865"/>
              <a:ext cx="82" cy="183"/>
              <a:chOff x="4261" y="3865"/>
              <a:chExt cx="82" cy="183"/>
            </a:xfrm>
          </p:grpSpPr>
          <p:sp>
            <p:nvSpPr>
              <p:cNvPr id="15" name="Oval 8"/>
              <p:cNvSpPr>
                <a:spLocks noChangeArrowheads="1"/>
              </p:cNvSpPr>
              <p:nvPr/>
            </p:nvSpPr>
            <p:spPr bwMode="auto">
              <a:xfrm>
                <a:off x="4279" y="3865"/>
                <a:ext cx="47" cy="47"/>
              </a:xfrm>
              <a:prstGeom prst="ellipse">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16" name="AutoShape 9"/>
              <p:cNvCxnSpPr>
                <a:cxnSpLocks noChangeShapeType="1"/>
                <a:stCxn id="15" idx="4"/>
                <a:endCxn id="17" idx="4"/>
              </p:cNvCxnSpPr>
              <p:nvPr/>
            </p:nvCxnSpPr>
            <p:spPr bwMode="auto">
              <a:xfrm>
                <a:off x="4303" y="3913"/>
                <a:ext cx="0" cy="135"/>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Oval 10"/>
              <p:cNvSpPr>
                <a:spLocks noChangeArrowheads="1"/>
              </p:cNvSpPr>
              <p:nvPr/>
            </p:nvSpPr>
            <p:spPr bwMode="auto">
              <a:xfrm>
                <a:off x="4261" y="3966"/>
                <a:ext cx="82" cy="82"/>
              </a:xfrm>
              <a:prstGeom prst="ellipse">
                <a:avLst/>
              </a:prstGeom>
              <a:noFill/>
              <a:ln w="72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18" name="AutoShape 11"/>
              <p:cNvCxnSpPr>
                <a:cxnSpLocks noChangeShapeType="1"/>
                <a:stCxn id="17" idx="2"/>
                <a:endCxn id="17" idx="6"/>
              </p:cNvCxnSpPr>
              <p:nvPr/>
            </p:nvCxnSpPr>
            <p:spPr bwMode="auto">
              <a:xfrm>
                <a:off x="4261" y="4007"/>
                <a:ext cx="82" cy="0"/>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4" name="Text Box 12"/>
            <p:cNvSpPr txBox="1">
              <a:spLocks noChangeArrowheads="1"/>
            </p:cNvSpPr>
            <p:nvPr/>
          </p:nvSpPr>
          <p:spPr bwMode="auto">
            <a:xfrm>
              <a:off x="4064" y="3732"/>
              <a:ext cx="84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3200" dirty="0"/>
                <a:t>{</a:t>
              </a:r>
              <a:r>
                <a:rPr lang="en-CA" sz="2400" dirty="0"/>
                <a:t>   ,</a:t>
              </a:r>
              <a:r>
                <a:rPr lang="en-CA" sz="2400" i="1" dirty="0"/>
                <a:t>H</a:t>
              </a:r>
              <a:r>
                <a:rPr lang="en-CA" sz="2400" dirty="0"/>
                <a:t>,</a:t>
              </a:r>
              <a:r>
                <a:rPr lang="en-CA" sz="2400" i="1" dirty="0">
                  <a:solidFill>
                    <a:srgbClr val="FF0000"/>
                  </a:solidFill>
                </a:rPr>
                <a:t>T</a:t>
              </a:r>
              <a:r>
                <a:rPr lang="en-CA" sz="3200" dirty="0"/>
                <a:t>}</a:t>
              </a:r>
            </a:p>
          </p:txBody>
        </p:sp>
      </p:grpSp>
      <p:grpSp>
        <p:nvGrpSpPr>
          <p:cNvPr id="19" name="Group 6"/>
          <p:cNvGrpSpPr>
            <a:grpSpLocks/>
          </p:cNvGrpSpPr>
          <p:nvPr/>
        </p:nvGrpSpPr>
        <p:grpSpPr bwMode="auto">
          <a:xfrm>
            <a:off x="6525165" y="1325579"/>
            <a:ext cx="4266841" cy="1670259"/>
            <a:chOff x="3456" y="1205"/>
            <a:chExt cx="1983" cy="735"/>
          </a:xfrm>
          <a:solidFill>
            <a:schemeClr val="bg1"/>
          </a:solidFill>
        </p:grpSpPr>
        <p:sp>
          <p:nvSpPr>
            <p:cNvPr id="20" name="AutoShape 7"/>
            <p:cNvSpPr>
              <a:spLocks noChangeArrowheads="1"/>
            </p:cNvSpPr>
            <p:nvPr/>
          </p:nvSpPr>
          <p:spPr bwMode="auto">
            <a:xfrm>
              <a:off x="3456" y="1205"/>
              <a:ext cx="1983" cy="735"/>
            </a:xfrm>
            <a:prstGeom prst="roundRect">
              <a:avLst>
                <a:gd name="adj" fmla="val 16667"/>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21" name="Group 8"/>
            <p:cNvGrpSpPr>
              <a:grpSpLocks/>
            </p:cNvGrpSpPr>
            <p:nvPr/>
          </p:nvGrpSpPr>
          <p:grpSpPr bwMode="auto">
            <a:xfrm>
              <a:off x="3559" y="1285"/>
              <a:ext cx="1777" cy="575"/>
              <a:chOff x="3559" y="1285"/>
              <a:chExt cx="1777" cy="575"/>
            </a:xfrm>
            <a:grpFill/>
          </p:grpSpPr>
          <p:sp>
            <p:nvSpPr>
              <p:cNvPr id="22" name="Line 9"/>
              <p:cNvSpPr>
                <a:spLocks noChangeShapeType="1"/>
              </p:cNvSpPr>
              <p:nvPr/>
            </p:nvSpPr>
            <p:spPr bwMode="auto">
              <a:xfrm>
                <a:off x="3567" y="1382"/>
                <a:ext cx="1766"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3" name="Line 10"/>
              <p:cNvSpPr>
                <a:spLocks noChangeShapeType="1"/>
              </p:cNvSpPr>
              <p:nvPr/>
            </p:nvSpPr>
            <p:spPr bwMode="auto">
              <a:xfrm>
                <a:off x="3562" y="1568"/>
                <a:ext cx="1774"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4" name="Oval 11"/>
              <p:cNvSpPr>
                <a:spLocks noChangeArrowheads="1"/>
              </p:cNvSpPr>
              <p:nvPr/>
            </p:nvSpPr>
            <p:spPr bwMode="auto">
              <a:xfrm>
                <a:off x="399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5" name="AutoShape 12"/>
              <p:cNvCxnSpPr>
                <a:cxnSpLocks noChangeShapeType="1"/>
                <a:stCxn id="24" idx="4"/>
                <a:endCxn id="28" idx="4"/>
              </p:cNvCxnSpPr>
              <p:nvPr/>
            </p:nvCxnSpPr>
            <p:spPr bwMode="auto">
              <a:xfrm>
                <a:off x="401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Oval 13"/>
              <p:cNvSpPr>
                <a:spLocks noChangeArrowheads="1"/>
              </p:cNvSpPr>
              <p:nvPr/>
            </p:nvSpPr>
            <p:spPr bwMode="auto">
              <a:xfrm>
                <a:off x="484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7" name="AutoShape 14"/>
              <p:cNvCxnSpPr>
                <a:cxnSpLocks noChangeShapeType="1"/>
                <a:stCxn id="26" idx="4"/>
                <a:endCxn id="29" idx="4"/>
              </p:cNvCxnSpPr>
              <p:nvPr/>
            </p:nvCxnSpPr>
            <p:spPr bwMode="auto">
              <a:xfrm>
                <a:off x="486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Oval 15"/>
              <p:cNvSpPr>
                <a:spLocks noChangeArrowheads="1"/>
              </p:cNvSpPr>
              <p:nvPr/>
            </p:nvSpPr>
            <p:spPr bwMode="auto">
              <a:xfrm>
                <a:off x="3977"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29" name="Oval 16"/>
              <p:cNvSpPr>
                <a:spLocks noChangeArrowheads="1"/>
              </p:cNvSpPr>
              <p:nvPr/>
            </p:nvSpPr>
            <p:spPr bwMode="auto">
              <a:xfrm>
                <a:off x="4829"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30" name="Line 17"/>
              <p:cNvSpPr>
                <a:spLocks noChangeShapeType="1"/>
              </p:cNvSpPr>
              <p:nvPr/>
            </p:nvSpPr>
            <p:spPr bwMode="auto">
              <a:xfrm>
                <a:off x="3559" y="1750"/>
                <a:ext cx="1777"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31" name="Oval 18"/>
              <p:cNvSpPr>
                <a:spLocks noChangeArrowheads="1"/>
              </p:cNvSpPr>
              <p:nvPr/>
            </p:nvSpPr>
            <p:spPr bwMode="auto">
              <a:xfrm>
                <a:off x="4142"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2" name="AutoShape 19"/>
              <p:cNvCxnSpPr>
                <a:cxnSpLocks noChangeShapeType="1"/>
                <a:stCxn id="31" idx="4"/>
                <a:endCxn id="33" idx="4"/>
              </p:cNvCxnSpPr>
              <p:nvPr/>
            </p:nvCxnSpPr>
            <p:spPr bwMode="auto">
              <a:xfrm>
                <a:off x="4166"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Oval 20"/>
              <p:cNvSpPr>
                <a:spLocks noChangeArrowheads="1"/>
              </p:cNvSpPr>
              <p:nvPr/>
            </p:nvSpPr>
            <p:spPr bwMode="auto">
              <a:xfrm>
                <a:off x="4124"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4" name="Group 21"/>
              <p:cNvGrpSpPr>
                <a:grpSpLocks/>
              </p:cNvGrpSpPr>
              <p:nvPr/>
            </p:nvGrpSpPr>
            <p:grpSpPr bwMode="auto">
              <a:xfrm>
                <a:off x="3654" y="1647"/>
                <a:ext cx="258" cy="213"/>
                <a:chOff x="3654" y="1647"/>
                <a:chExt cx="258" cy="213"/>
              </a:xfrm>
              <a:grpFill/>
            </p:grpSpPr>
            <p:sp>
              <p:nvSpPr>
                <p:cNvPr id="47" name="Rectangle 22"/>
                <p:cNvSpPr>
                  <a:spLocks noChangeArrowheads="1"/>
                </p:cNvSpPr>
                <p:nvPr/>
              </p:nvSpPr>
              <p:spPr bwMode="auto">
                <a:xfrm>
                  <a:off x="3654" y="164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5" name="Oval 24"/>
              <p:cNvSpPr>
                <a:spLocks noChangeArrowheads="1"/>
              </p:cNvSpPr>
              <p:nvPr/>
            </p:nvSpPr>
            <p:spPr bwMode="auto">
              <a:xfrm>
                <a:off x="4686"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6" name="AutoShape 25"/>
              <p:cNvCxnSpPr>
                <a:cxnSpLocks noChangeShapeType="1"/>
                <a:stCxn id="35" idx="4"/>
                <a:endCxn id="37" idx="4"/>
              </p:cNvCxnSpPr>
              <p:nvPr/>
            </p:nvCxnSpPr>
            <p:spPr bwMode="auto">
              <a:xfrm>
                <a:off x="4710"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Oval 26"/>
              <p:cNvSpPr>
                <a:spLocks noChangeArrowheads="1"/>
              </p:cNvSpPr>
              <p:nvPr/>
            </p:nvSpPr>
            <p:spPr bwMode="auto">
              <a:xfrm>
                <a:off x="4669"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8" name="Group 27"/>
              <p:cNvGrpSpPr>
                <a:grpSpLocks/>
              </p:cNvGrpSpPr>
              <p:nvPr/>
            </p:nvGrpSpPr>
            <p:grpSpPr bwMode="auto">
              <a:xfrm>
                <a:off x="4312" y="1648"/>
                <a:ext cx="258" cy="213"/>
                <a:chOff x="4312" y="1648"/>
                <a:chExt cx="258" cy="213"/>
              </a:xfrm>
              <a:grpFill/>
            </p:grpSpPr>
            <p:sp>
              <p:nvSpPr>
                <p:cNvPr id="45" name="Rectangle 28"/>
                <p:cNvSpPr>
                  <a:spLocks noChangeArrowheads="1"/>
                </p:cNvSpPr>
                <p:nvPr/>
              </p:nvSpPr>
              <p:spPr bwMode="auto">
                <a:xfrm>
                  <a:off x="4312" y="1648"/>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6"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9" name="Group 30"/>
              <p:cNvGrpSpPr>
                <a:grpSpLocks/>
              </p:cNvGrpSpPr>
              <p:nvPr/>
            </p:nvGrpSpPr>
            <p:grpSpPr bwMode="auto">
              <a:xfrm>
                <a:off x="4313" y="1285"/>
                <a:ext cx="258" cy="213"/>
                <a:chOff x="4313" y="1285"/>
                <a:chExt cx="258" cy="213"/>
              </a:xfrm>
              <a:grpFill/>
            </p:grpSpPr>
            <p:sp>
              <p:nvSpPr>
                <p:cNvPr id="43" name="Rectangle 31"/>
                <p:cNvSpPr>
                  <a:spLocks noChangeArrowheads="1"/>
                </p:cNvSpPr>
                <p:nvPr/>
              </p:nvSpPr>
              <p:spPr bwMode="auto">
                <a:xfrm>
                  <a:off x="4313" y="1285"/>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4"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 y="1301"/>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0" name="Group 33"/>
              <p:cNvGrpSpPr>
                <a:grpSpLocks/>
              </p:cNvGrpSpPr>
              <p:nvPr/>
            </p:nvGrpSpPr>
            <p:grpSpPr bwMode="auto">
              <a:xfrm>
                <a:off x="4970" y="1467"/>
                <a:ext cx="258" cy="213"/>
                <a:chOff x="4970" y="1467"/>
                <a:chExt cx="258" cy="213"/>
              </a:xfrm>
              <a:grpFill/>
            </p:grpSpPr>
            <p:sp>
              <p:nvSpPr>
                <p:cNvPr id="41" name="Rectangle 34"/>
                <p:cNvSpPr>
                  <a:spLocks noChangeArrowheads="1"/>
                </p:cNvSpPr>
                <p:nvPr/>
              </p:nvSpPr>
              <p:spPr bwMode="auto">
                <a:xfrm>
                  <a:off x="4970" y="146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2"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 y="1483"/>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sp>
        <p:nvSpPr>
          <p:cNvPr id="49" name="AutoShape 43"/>
          <p:cNvSpPr>
            <a:spLocks noChangeArrowheads="1"/>
          </p:cNvSpPr>
          <p:nvPr/>
        </p:nvSpPr>
        <p:spPr bwMode="auto">
          <a:xfrm rot="10800000">
            <a:off x="5519937" y="1934335"/>
            <a:ext cx="889847" cy="599931"/>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0" name="AutoShape 44"/>
          <p:cNvSpPr>
            <a:spLocks noChangeArrowheads="1"/>
          </p:cNvSpPr>
          <p:nvPr/>
        </p:nvSpPr>
        <p:spPr bwMode="auto">
          <a:xfrm>
            <a:off x="6560574" y="3213269"/>
            <a:ext cx="4264517" cy="1089058"/>
          </a:xfrm>
          <a:prstGeom prst="roundRect">
            <a:avLst>
              <a:gd name="adj" fmla="val 16667"/>
            </a:avLst>
          </a:prstGeom>
          <a:solidFill>
            <a:srgbClr val="FFCCCC"/>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5" name="Text Box 49"/>
          <p:cNvSpPr txBox="1">
            <a:spLocks noChangeArrowheads="1"/>
          </p:cNvSpPr>
          <p:nvPr/>
        </p:nvSpPr>
        <p:spPr bwMode="auto">
          <a:xfrm>
            <a:off x="7251584" y="3456653"/>
            <a:ext cx="2927557" cy="591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9pPr>
          </a:lstStyle>
          <a:p>
            <a:r>
              <a:rPr lang="en-CA" sz="2000" dirty="0">
                <a:latin typeface="MathJax_AMS" charset="0"/>
                <a:ea typeface="MathJax_AMS" charset="0"/>
                <a:cs typeface="MathJax_AMS" charset="0"/>
              </a:rPr>
              <a:t>≈</a:t>
            </a:r>
            <a:r>
              <a:rPr lang="en-CA" sz="2000" dirty="0"/>
              <a:t> </a:t>
            </a:r>
            <a:r>
              <a:rPr lang="en-CA" sz="2000" i="1" dirty="0"/>
              <a:t>HTHTHTHTHTHTHTH</a:t>
            </a:r>
          </a:p>
          <a:p>
            <a:r>
              <a:rPr lang="en-CA" sz="2000" i="1" dirty="0"/>
              <a:t>   THTHTHTHTHTHTH...</a:t>
            </a:r>
          </a:p>
        </p:txBody>
      </p:sp>
      <p:pic>
        <p:nvPicPr>
          <p:cNvPr id="56"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422" y="3420981"/>
            <a:ext cx="383004" cy="409043"/>
          </a:xfrm>
          <a:prstGeom prst="rect">
            <a:avLst/>
          </a:pr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 name="AutoShape 2"/>
          <p:cNvSpPr>
            <a:spLocks noChangeArrowheads="1"/>
          </p:cNvSpPr>
          <p:nvPr/>
        </p:nvSpPr>
        <p:spPr bwMode="auto">
          <a:xfrm rot="16200000">
            <a:off x="8532043" y="3012553"/>
            <a:ext cx="310055" cy="171087"/>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8" name="AutoShape 2"/>
          <p:cNvSpPr>
            <a:spLocks noChangeArrowheads="1"/>
          </p:cNvSpPr>
          <p:nvPr/>
        </p:nvSpPr>
        <p:spPr bwMode="auto">
          <a:xfrm rot="16200000">
            <a:off x="8560334" y="4385978"/>
            <a:ext cx="310055" cy="171087"/>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pic>
        <p:nvPicPr>
          <p:cNvPr id="5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8689" y="4047789"/>
            <a:ext cx="2309363" cy="2538806"/>
          </a:xfrm>
          <a:prstGeom prst="rect">
            <a:avLst/>
          </a:prstGeom>
          <a:noFill/>
          <a:ln w="7200" cap="flat">
            <a:solidFill>
              <a:srgbClr val="FF0000">
                <a:alpha val="50000"/>
              </a:srgbClr>
            </a:solidFill>
            <a:round/>
            <a:headEnd/>
            <a:tailEnd/>
          </a:ln>
          <a:effectLst>
            <a:outerShdw dist="101823" dir="8100000" algn="ctr" rotWithShape="0">
              <a:srgbClr val="B3B3B3">
                <a:alpha val="50027"/>
              </a:srgbClr>
            </a:outerShdw>
          </a:effectLst>
          <a:extLst>
            <a:ext uri="{909E8E84-426E-40DD-AFC4-6F175D3DCCD1}">
              <a14:hiddenFill xmlns:a14="http://schemas.microsoft.com/office/drawing/2010/main">
                <a:solidFill>
                  <a:srgbClr val="FFFFFF"/>
                </a:solidFill>
              </a14:hiddenFill>
            </a:ext>
          </a:extLst>
        </p:spPr>
      </p:pic>
      <p:sp>
        <p:nvSpPr>
          <p:cNvPr id="52" name="Line 11"/>
          <p:cNvSpPr>
            <a:spLocks noChangeShapeType="1"/>
          </p:cNvSpPr>
          <p:nvPr/>
        </p:nvSpPr>
        <p:spPr bwMode="auto">
          <a:xfrm flipV="1">
            <a:off x="9039229" y="4141358"/>
            <a:ext cx="880468" cy="1479261"/>
          </a:xfrm>
          <a:prstGeom prst="line">
            <a:avLst/>
          </a:prstGeom>
          <a:noFill/>
          <a:ln w="9525"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53" name="Line 12"/>
          <p:cNvSpPr>
            <a:spLocks noChangeShapeType="1"/>
          </p:cNvSpPr>
          <p:nvPr/>
        </p:nvSpPr>
        <p:spPr bwMode="auto">
          <a:xfrm>
            <a:off x="9050031" y="5830140"/>
            <a:ext cx="732823" cy="596647"/>
          </a:xfrm>
          <a:prstGeom prst="line">
            <a:avLst/>
          </a:prstGeom>
          <a:noFill/>
          <a:ln w="9525"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59" name="TextBox 58"/>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729575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980049" y="273629"/>
            <a:ext cx="8229024" cy="1144921"/>
          </a:xfrm>
          <a:ln/>
        </p:spPr>
        <p:txBody>
          <a:bodyPr vert="horz" lIns="91440" tIns="30176" rIns="91440" bIns="45720" rtlCol="0" anchor="ctr">
            <a:normAutofit/>
          </a:bodyPr>
          <a:lstStyle/>
          <a:p>
            <a:pPr algn="ct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dirty="0">
                <a:solidFill>
                  <a:schemeClr val="bg1"/>
                </a:solidFill>
              </a:rPr>
              <a:t>Quantum compiling</a:t>
            </a:r>
          </a:p>
        </p:txBody>
      </p:sp>
      <p:sp>
        <p:nvSpPr>
          <p:cNvPr id="5122" name="AutoShape 2"/>
          <p:cNvSpPr>
            <a:spLocks noChangeArrowheads="1"/>
          </p:cNvSpPr>
          <p:nvPr/>
        </p:nvSpPr>
        <p:spPr bwMode="auto">
          <a:xfrm rot="16200000">
            <a:off x="2478131" y="3565976"/>
            <a:ext cx="1485543" cy="380200"/>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123" name="AutoShape 3"/>
          <p:cNvSpPr>
            <a:spLocks noChangeArrowheads="1"/>
          </p:cNvSpPr>
          <p:nvPr/>
        </p:nvSpPr>
        <p:spPr bwMode="auto">
          <a:xfrm>
            <a:off x="1104763" y="4573127"/>
            <a:ext cx="4266841" cy="1582860"/>
          </a:xfrm>
          <a:prstGeom prst="roundRect">
            <a:avLst>
              <a:gd name="adj" fmla="val 16667"/>
            </a:avLst>
          </a:prstGeom>
          <a:solidFill>
            <a:srgbClr val="FFCC99"/>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computer</a:t>
            </a:r>
          </a:p>
        </p:txBody>
      </p:sp>
      <p:sp>
        <p:nvSpPr>
          <p:cNvPr id="5124" name="AutoShape 4"/>
          <p:cNvSpPr>
            <a:spLocks noChangeArrowheads="1"/>
          </p:cNvSpPr>
          <p:nvPr/>
        </p:nvSpPr>
        <p:spPr bwMode="auto">
          <a:xfrm>
            <a:off x="1104763" y="1344169"/>
            <a:ext cx="4232278" cy="1570038"/>
          </a:xfrm>
          <a:prstGeom prst="roundRect">
            <a:avLst>
              <a:gd name="adj" fmla="val 16667"/>
            </a:avLst>
          </a:prstGeom>
          <a:solidFill>
            <a:srgbClr val="66FF66"/>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algorithm</a:t>
            </a:r>
          </a:p>
        </p:txBody>
      </p:sp>
      <p:sp>
        <p:nvSpPr>
          <p:cNvPr id="6" name="AutoShape 4"/>
          <p:cNvSpPr>
            <a:spLocks noChangeArrowheads="1"/>
          </p:cNvSpPr>
          <p:nvPr/>
        </p:nvSpPr>
        <p:spPr bwMode="auto">
          <a:xfrm>
            <a:off x="6525165" y="4573127"/>
            <a:ext cx="4266841" cy="1582860"/>
          </a:xfrm>
          <a:prstGeom prst="roundRect">
            <a:avLst>
              <a:gd name="adj" fmla="val 16667"/>
            </a:avLst>
          </a:prstGeom>
          <a:solidFill>
            <a:schemeClr val="bg1"/>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Error correction</a:t>
            </a:r>
          </a:p>
          <a:p>
            <a:pPr algn="ctr"/>
            <a:endParaRPr lang="en-CA" sz="1270" dirty="0"/>
          </a:p>
          <a:p>
            <a:pPr algn="ctr"/>
            <a:endParaRPr lang="en-CA" sz="1270" dirty="0"/>
          </a:p>
        </p:txBody>
      </p:sp>
      <p:sp>
        <p:nvSpPr>
          <p:cNvPr id="7" name="AutoShape 5"/>
          <p:cNvSpPr>
            <a:spLocks noChangeArrowheads="1"/>
          </p:cNvSpPr>
          <p:nvPr/>
        </p:nvSpPr>
        <p:spPr bwMode="auto">
          <a:xfrm>
            <a:off x="5521380" y="5160590"/>
            <a:ext cx="833700" cy="567765"/>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12" name="Group 6"/>
          <p:cNvGrpSpPr>
            <a:grpSpLocks/>
          </p:cNvGrpSpPr>
          <p:nvPr/>
        </p:nvGrpSpPr>
        <p:grpSpPr bwMode="auto">
          <a:xfrm>
            <a:off x="8059046" y="5420158"/>
            <a:ext cx="1214047" cy="519894"/>
            <a:chOff x="4064" y="3732"/>
            <a:chExt cx="843" cy="361"/>
          </a:xfrm>
        </p:grpSpPr>
        <p:grpSp>
          <p:nvGrpSpPr>
            <p:cNvPr id="13" name="Group 7"/>
            <p:cNvGrpSpPr>
              <a:grpSpLocks/>
            </p:cNvGrpSpPr>
            <p:nvPr/>
          </p:nvGrpSpPr>
          <p:grpSpPr bwMode="auto">
            <a:xfrm>
              <a:off x="4261" y="3865"/>
              <a:ext cx="82" cy="183"/>
              <a:chOff x="4261" y="3865"/>
              <a:chExt cx="82" cy="183"/>
            </a:xfrm>
          </p:grpSpPr>
          <p:sp>
            <p:nvSpPr>
              <p:cNvPr id="15" name="Oval 8"/>
              <p:cNvSpPr>
                <a:spLocks noChangeArrowheads="1"/>
              </p:cNvSpPr>
              <p:nvPr/>
            </p:nvSpPr>
            <p:spPr bwMode="auto">
              <a:xfrm>
                <a:off x="4279" y="3865"/>
                <a:ext cx="47" cy="47"/>
              </a:xfrm>
              <a:prstGeom prst="ellipse">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16" name="AutoShape 9"/>
              <p:cNvCxnSpPr>
                <a:cxnSpLocks noChangeShapeType="1"/>
                <a:stCxn id="15" idx="4"/>
                <a:endCxn id="17" idx="4"/>
              </p:cNvCxnSpPr>
              <p:nvPr/>
            </p:nvCxnSpPr>
            <p:spPr bwMode="auto">
              <a:xfrm>
                <a:off x="4303" y="3913"/>
                <a:ext cx="0" cy="135"/>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Oval 10"/>
              <p:cNvSpPr>
                <a:spLocks noChangeArrowheads="1"/>
              </p:cNvSpPr>
              <p:nvPr/>
            </p:nvSpPr>
            <p:spPr bwMode="auto">
              <a:xfrm>
                <a:off x="4261" y="3966"/>
                <a:ext cx="82" cy="82"/>
              </a:xfrm>
              <a:prstGeom prst="ellipse">
                <a:avLst/>
              </a:prstGeom>
              <a:noFill/>
              <a:ln w="72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18" name="AutoShape 11"/>
              <p:cNvCxnSpPr>
                <a:cxnSpLocks noChangeShapeType="1"/>
                <a:stCxn id="17" idx="2"/>
                <a:endCxn id="17" idx="6"/>
              </p:cNvCxnSpPr>
              <p:nvPr/>
            </p:nvCxnSpPr>
            <p:spPr bwMode="auto">
              <a:xfrm>
                <a:off x="4261" y="4007"/>
                <a:ext cx="82" cy="0"/>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4" name="Text Box 12"/>
            <p:cNvSpPr txBox="1">
              <a:spLocks noChangeArrowheads="1"/>
            </p:cNvSpPr>
            <p:nvPr/>
          </p:nvSpPr>
          <p:spPr bwMode="auto">
            <a:xfrm>
              <a:off x="4064" y="3732"/>
              <a:ext cx="84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3200" dirty="0"/>
                <a:t>{</a:t>
              </a:r>
              <a:r>
                <a:rPr lang="en-CA" sz="2400" dirty="0"/>
                <a:t>   ,</a:t>
              </a:r>
              <a:r>
                <a:rPr lang="en-CA" sz="2400" i="1" dirty="0"/>
                <a:t>H</a:t>
              </a:r>
              <a:r>
                <a:rPr lang="en-CA" sz="2400" dirty="0"/>
                <a:t>,</a:t>
              </a:r>
              <a:r>
                <a:rPr lang="en-CA" sz="2400" i="1" dirty="0">
                  <a:solidFill>
                    <a:srgbClr val="FF0000"/>
                  </a:solidFill>
                </a:rPr>
                <a:t>T</a:t>
              </a:r>
              <a:r>
                <a:rPr lang="en-CA" sz="3200" dirty="0"/>
                <a:t>}</a:t>
              </a:r>
            </a:p>
          </p:txBody>
        </p:sp>
      </p:grpSp>
      <p:grpSp>
        <p:nvGrpSpPr>
          <p:cNvPr id="19" name="Group 6"/>
          <p:cNvGrpSpPr>
            <a:grpSpLocks/>
          </p:cNvGrpSpPr>
          <p:nvPr/>
        </p:nvGrpSpPr>
        <p:grpSpPr bwMode="auto">
          <a:xfrm>
            <a:off x="6525165" y="1325579"/>
            <a:ext cx="4266841" cy="1670259"/>
            <a:chOff x="3456" y="1205"/>
            <a:chExt cx="1983" cy="735"/>
          </a:xfrm>
          <a:solidFill>
            <a:schemeClr val="bg1"/>
          </a:solidFill>
        </p:grpSpPr>
        <p:sp>
          <p:nvSpPr>
            <p:cNvPr id="20" name="AutoShape 7"/>
            <p:cNvSpPr>
              <a:spLocks noChangeArrowheads="1"/>
            </p:cNvSpPr>
            <p:nvPr/>
          </p:nvSpPr>
          <p:spPr bwMode="auto">
            <a:xfrm>
              <a:off x="3456" y="1205"/>
              <a:ext cx="1983" cy="735"/>
            </a:xfrm>
            <a:prstGeom prst="roundRect">
              <a:avLst>
                <a:gd name="adj" fmla="val 16667"/>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21" name="Group 8"/>
            <p:cNvGrpSpPr>
              <a:grpSpLocks/>
            </p:cNvGrpSpPr>
            <p:nvPr/>
          </p:nvGrpSpPr>
          <p:grpSpPr bwMode="auto">
            <a:xfrm>
              <a:off x="3559" y="1285"/>
              <a:ext cx="1777" cy="575"/>
              <a:chOff x="3559" y="1285"/>
              <a:chExt cx="1777" cy="575"/>
            </a:xfrm>
            <a:grpFill/>
          </p:grpSpPr>
          <p:sp>
            <p:nvSpPr>
              <p:cNvPr id="22" name="Line 9"/>
              <p:cNvSpPr>
                <a:spLocks noChangeShapeType="1"/>
              </p:cNvSpPr>
              <p:nvPr/>
            </p:nvSpPr>
            <p:spPr bwMode="auto">
              <a:xfrm>
                <a:off x="3567" y="1382"/>
                <a:ext cx="1766"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3" name="Line 10"/>
              <p:cNvSpPr>
                <a:spLocks noChangeShapeType="1"/>
              </p:cNvSpPr>
              <p:nvPr/>
            </p:nvSpPr>
            <p:spPr bwMode="auto">
              <a:xfrm>
                <a:off x="3562" y="1568"/>
                <a:ext cx="1774"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4" name="Oval 11"/>
              <p:cNvSpPr>
                <a:spLocks noChangeArrowheads="1"/>
              </p:cNvSpPr>
              <p:nvPr/>
            </p:nvSpPr>
            <p:spPr bwMode="auto">
              <a:xfrm>
                <a:off x="399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5" name="AutoShape 12"/>
              <p:cNvCxnSpPr>
                <a:cxnSpLocks noChangeShapeType="1"/>
                <a:stCxn id="24" idx="4"/>
                <a:endCxn id="28" idx="4"/>
              </p:cNvCxnSpPr>
              <p:nvPr/>
            </p:nvCxnSpPr>
            <p:spPr bwMode="auto">
              <a:xfrm>
                <a:off x="401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Oval 13"/>
              <p:cNvSpPr>
                <a:spLocks noChangeArrowheads="1"/>
              </p:cNvSpPr>
              <p:nvPr/>
            </p:nvSpPr>
            <p:spPr bwMode="auto">
              <a:xfrm>
                <a:off x="484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7" name="AutoShape 14"/>
              <p:cNvCxnSpPr>
                <a:cxnSpLocks noChangeShapeType="1"/>
                <a:stCxn id="26" idx="4"/>
                <a:endCxn id="29" idx="4"/>
              </p:cNvCxnSpPr>
              <p:nvPr/>
            </p:nvCxnSpPr>
            <p:spPr bwMode="auto">
              <a:xfrm>
                <a:off x="486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Oval 15"/>
              <p:cNvSpPr>
                <a:spLocks noChangeArrowheads="1"/>
              </p:cNvSpPr>
              <p:nvPr/>
            </p:nvSpPr>
            <p:spPr bwMode="auto">
              <a:xfrm>
                <a:off x="3977"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29" name="Oval 16"/>
              <p:cNvSpPr>
                <a:spLocks noChangeArrowheads="1"/>
              </p:cNvSpPr>
              <p:nvPr/>
            </p:nvSpPr>
            <p:spPr bwMode="auto">
              <a:xfrm>
                <a:off x="4829"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30" name="Line 17"/>
              <p:cNvSpPr>
                <a:spLocks noChangeShapeType="1"/>
              </p:cNvSpPr>
              <p:nvPr/>
            </p:nvSpPr>
            <p:spPr bwMode="auto">
              <a:xfrm>
                <a:off x="3559" y="1750"/>
                <a:ext cx="1777"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31" name="Oval 18"/>
              <p:cNvSpPr>
                <a:spLocks noChangeArrowheads="1"/>
              </p:cNvSpPr>
              <p:nvPr/>
            </p:nvSpPr>
            <p:spPr bwMode="auto">
              <a:xfrm>
                <a:off x="4142"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2" name="AutoShape 19"/>
              <p:cNvCxnSpPr>
                <a:cxnSpLocks noChangeShapeType="1"/>
                <a:stCxn id="31" idx="4"/>
                <a:endCxn id="33" idx="4"/>
              </p:cNvCxnSpPr>
              <p:nvPr/>
            </p:nvCxnSpPr>
            <p:spPr bwMode="auto">
              <a:xfrm>
                <a:off x="4166"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Oval 20"/>
              <p:cNvSpPr>
                <a:spLocks noChangeArrowheads="1"/>
              </p:cNvSpPr>
              <p:nvPr/>
            </p:nvSpPr>
            <p:spPr bwMode="auto">
              <a:xfrm>
                <a:off x="4124"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4" name="Group 21"/>
              <p:cNvGrpSpPr>
                <a:grpSpLocks/>
              </p:cNvGrpSpPr>
              <p:nvPr/>
            </p:nvGrpSpPr>
            <p:grpSpPr bwMode="auto">
              <a:xfrm>
                <a:off x="3654" y="1647"/>
                <a:ext cx="258" cy="213"/>
                <a:chOff x="3654" y="1647"/>
                <a:chExt cx="258" cy="213"/>
              </a:xfrm>
              <a:grpFill/>
            </p:grpSpPr>
            <p:sp>
              <p:nvSpPr>
                <p:cNvPr id="47" name="Rectangle 22"/>
                <p:cNvSpPr>
                  <a:spLocks noChangeArrowheads="1"/>
                </p:cNvSpPr>
                <p:nvPr/>
              </p:nvSpPr>
              <p:spPr bwMode="auto">
                <a:xfrm>
                  <a:off x="3654" y="164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5" name="Oval 24"/>
              <p:cNvSpPr>
                <a:spLocks noChangeArrowheads="1"/>
              </p:cNvSpPr>
              <p:nvPr/>
            </p:nvSpPr>
            <p:spPr bwMode="auto">
              <a:xfrm>
                <a:off x="4686"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6" name="AutoShape 25"/>
              <p:cNvCxnSpPr>
                <a:cxnSpLocks noChangeShapeType="1"/>
                <a:stCxn id="35" idx="4"/>
                <a:endCxn id="37" idx="4"/>
              </p:cNvCxnSpPr>
              <p:nvPr/>
            </p:nvCxnSpPr>
            <p:spPr bwMode="auto">
              <a:xfrm>
                <a:off x="4710"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Oval 26"/>
              <p:cNvSpPr>
                <a:spLocks noChangeArrowheads="1"/>
              </p:cNvSpPr>
              <p:nvPr/>
            </p:nvSpPr>
            <p:spPr bwMode="auto">
              <a:xfrm>
                <a:off x="4669"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8" name="Group 27"/>
              <p:cNvGrpSpPr>
                <a:grpSpLocks/>
              </p:cNvGrpSpPr>
              <p:nvPr/>
            </p:nvGrpSpPr>
            <p:grpSpPr bwMode="auto">
              <a:xfrm>
                <a:off x="4312" y="1648"/>
                <a:ext cx="258" cy="213"/>
                <a:chOff x="4312" y="1648"/>
                <a:chExt cx="258" cy="213"/>
              </a:xfrm>
              <a:grpFill/>
            </p:grpSpPr>
            <p:sp>
              <p:nvSpPr>
                <p:cNvPr id="45" name="Rectangle 28"/>
                <p:cNvSpPr>
                  <a:spLocks noChangeArrowheads="1"/>
                </p:cNvSpPr>
                <p:nvPr/>
              </p:nvSpPr>
              <p:spPr bwMode="auto">
                <a:xfrm>
                  <a:off x="4312" y="1648"/>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6"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9" name="Group 30"/>
              <p:cNvGrpSpPr>
                <a:grpSpLocks/>
              </p:cNvGrpSpPr>
              <p:nvPr/>
            </p:nvGrpSpPr>
            <p:grpSpPr bwMode="auto">
              <a:xfrm>
                <a:off x="4313" y="1285"/>
                <a:ext cx="258" cy="213"/>
                <a:chOff x="4313" y="1285"/>
                <a:chExt cx="258" cy="213"/>
              </a:xfrm>
              <a:grpFill/>
            </p:grpSpPr>
            <p:sp>
              <p:nvSpPr>
                <p:cNvPr id="43" name="Rectangle 31"/>
                <p:cNvSpPr>
                  <a:spLocks noChangeArrowheads="1"/>
                </p:cNvSpPr>
                <p:nvPr/>
              </p:nvSpPr>
              <p:spPr bwMode="auto">
                <a:xfrm>
                  <a:off x="4313" y="1285"/>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4"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 y="1301"/>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0" name="Group 33"/>
              <p:cNvGrpSpPr>
                <a:grpSpLocks/>
              </p:cNvGrpSpPr>
              <p:nvPr/>
            </p:nvGrpSpPr>
            <p:grpSpPr bwMode="auto">
              <a:xfrm>
                <a:off x="4970" y="1467"/>
                <a:ext cx="258" cy="213"/>
                <a:chOff x="4970" y="1467"/>
                <a:chExt cx="258" cy="213"/>
              </a:xfrm>
              <a:grpFill/>
            </p:grpSpPr>
            <p:sp>
              <p:nvSpPr>
                <p:cNvPr id="41" name="Rectangle 34"/>
                <p:cNvSpPr>
                  <a:spLocks noChangeArrowheads="1"/>
                </p:cNvSpPr>
                <p:nvPr/>
              </p:nvSpPr>
              <p:spPr bwMode="auto">
                <a:xfrm>
                  <a:off x="4970" y="146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2"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 y="1483"/>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sp>
        <p:nvSpPr>
          <p:cNvPr id="49" name="AutoShape 43"/>
          <p:cNvSpPr>
            <a:spLocks noChangeArrowheads="1"/>
          </p:cNvSpPr>
          <p:nvPr/>
        </p:nvSpPr>
        <p:spPr bwMode="auto">
          <a:xfrm rot="10800000">
            <a:off x="5519937" y="1934335"/>
            <a:ext cx="889847" cy="599931"/>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0" name="AutoShape 44"/>
          <p:cNvSpPr>
            <a:spLocks noChangeArrowheads="1"/>
          </p:cNvSpPr>
          <p:nvPr/>
        </p:nvSpPr>
        <p:spPr bwMode="auto">
          <a:xfrm>
            <a:off x="6560574" y="3213269"/>
            <a:ext cx="4264517" cy="1089058"/>
          </a:xfrm>
          <a:prstGeom prst="roundRect">
            <a:avLst>
              <a:gd name="adj" fmla="val 16667"/>
            </a:avLst>
          </a:prstGeom>
          <a:solidFill>
            <a:srgbClr val="FFCCCC"/>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5" name="Text Box 49"/>
          <p:cNvSpPr txBox="1">
            <a:spLocks noChangeArrowheads="1"/>
          </p:cNvSpPr>
          <p:nvPr/>
        </p:nvSpPr>
        <p:spPr bwMode="auto">
          <a:xfrm>
            <a:off x="7251584" y="3456653"/>
            <a:ext cx="2927557" cy="591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9pPr>
          </a:lstStyle>
          <a:p>
            <a:r>
              <a:rPr lang="en-CA" sz="2000" dirty="0">
                <a:latin typeface="MathJax_AMS" charset="0"/>
                <a:ea typeface="MathJax_AMS" charset="0"/>
                <a:cs typeface="MathJax_AMS" charset="0"/>
              </a:rPr>
              <a:t>≈</a:t>
            </a:r>
            <a:r>
              <a:rPr lang="en-CA" sz="2000" dirty="0"/>
              <a:t> </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p>
          <a:p>
            <a:r>
              <a:rPr lang="en-CA" sz="2000" i="1" dirty="0"/>
              <a:t>   </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p>
        </p:txBody>
      </p:sp>
      <p:pic>
        <p:nvPicPr>
          <p:cNvPr id="56"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422" y="3420981"/>
            <a:ext cx="383004" cy="409043"/>
          </a:xfrm>
          <a:prstGeom prst="rect">
            <a:avLst/>
          </a:pr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 name="AutoShape 2"/>
          <p:cNvSpPr>
            <a:spLocks noChangeArrowheads="1"/>
          </p:cNvSpPr>
          <p:nvPr/>
        </p:nvSpPr>
        <p:spPr bwMode="auto">
          <a:xfrm rot="16200000">
            <a:off x="8532043" y="3012553"/>
            <a:ext cx="310055" cy="171087"/>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8" name="AutoShape 2"/>
          <p:cNvSpPr>
            <a:spLocks noChangeArrowheads="1"/>
          </p:cNvSpPr>
          <p:nvPr/>
        </p:nvSpPr>
        <p:spPr bwMode="auto">
          <a:xfrm rot="16200000">
            <a:off x="8560334" y="4385978"/>
            <a:ext cx="310055" cy="171087"/>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2" name="TextBox 51"/>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664506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980049" y="273629"/>
            <a:ext cx="8229024" cy="1144921"/>
          </a:xfrm>
          <a:ln/>
        </p:spPr>
        <p:txBody>
          <a:bodyPr vert="horz" lIns="91440" tIns="30176" rIns="91440" bIns="45720" rtlCol="0" anchor="ctr">
            <a:normAutofit/>
          </a:bodyPr>
          <a:lstStyle/>
          <a:p>
            <a:pPr algn="ct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dirty="0">
                <a:solidFill>
                  <a:schemeClr val="bg1"/>
                </a:solidFill>
              </a:rPr>
              <a:t>Quantum compiling</a:t>
            </a:r>
          </a:p>
        </p:txBody>
      </p:sp>
      <p:sp>
        <p:nvSpPr>
          <p:cNvPr id="5122" name="AutoShape 2"/>
          <p:cNvSpPr>
            <a:spLocks noChangeArrowheads="1"/>
          </p:cNvSpPr>
          <p:nvPr/>
        </p:nvSpPr>
        <p:spPr bwMode="auto">
          <a:xfrm rot="16200000">
            <a:off x="2478131" y="3565976"/>
            <a:ext cx="1485543" cy="380200"/>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123" name="AutoShape 3"/>
          <p:cNvSpPr>
            <a:spLocks noChangeArrowheads="1"/>
          </p:cNvSpPr>
          <p:nvPr/>
        </p:nvSpPr>
        <p:spPr bwMode="auto">
          <a:xfrm>
            <a:off x="1104763" y="4573127"/>
            <a:ext cx="4266841" cy="1582860"/>
          </a:xfrm>
          <a:prstGeom prst="roundRect">
            <a:avLst>
              <a:gd name="adj" fmla="val 16667"/>
            </a:avLst>
          </a:prstGeom>
          <a:solidFill>
            <a:srgbClr val="FFCC99"/>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computer</a:t>
            </a:r>
          </a:p>
        </p:txBody>
      </p:sp>
      <p:sp>
        <p:nvSpPr>
          <p:cNvPr id="5124" name="AutoShape 4"/>
          <p:cNvSpPr>
            <a:spLocks noChangeArrowheads="1"/>
          </p:cNvSpPr>
          <p:nvPr/>
        </p:nvSpPr>
        <p:spPr bwMode="auto">
          <a:xfrm>
            <a:off x="1104763" y="1344169"/>
            <a:ext cx="4232278" cy="1570038"/>
          </a:xfrm>
          <a:prstGeom prst="roundRect">
            <a:avLst>
              <a:gd name="adj" fmla="val 16667"/>
            </a:avLst>
          </a:prstGeom>
          <a:solidFill>
            <a:srgbClr val="66FF66"/>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Quantum algorithm</a:t>
            </a:r>
          </a:p>
        </p:txBody>
      </p:sp>
      <p:sp>
        <p:nvSpPr>
          <p:cNvPr id="6" name="AutoShape 4"/>
          <p:cNvSpPr>
            <a:spLocks noChangeArrowheads="1"/>
          </p:cNvSpPr>
          <p:nvPr/>
        </p:nvSpPr>
        <p:spPr bwMode="auto">
          <a:xfrm>
            <a:off x="6525165" y="4573127"/>
            <a:ext cx="4266841" cy="1582860"/>
          </a:xfrm>
          <a:prstGeom prst="roundRect">
            <a:avLst>
              <a:gd name="adj" fmla="val 16667"/>
            </a:avLst>
          </a:prstGeom>
          <a:solidFill>
            <a:schemeClr val="bg1"/>
          </a:solidFill>
          <a:ln w="9525" cap="flat">
            <a:solidFill>
              <a:srgbClr val="808080"/>
            </a:solidFill>
            <a:round/>
            <a:headEnd/>
            <a:tailEnd/>
          </a:ln>
          <a:effectLs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2800" dirty="0"/>
              <a:t>Error correction</a:t>
            </a:r>
          </a:p>
          <a:p>
            <a:pPr algn="ctr"/>
            <a:endParaRPr lang="en-CA" sz="1270" dirty="0"/>
          </a:p>
          <a:p>
            <a:pPr algn="ctr"/>
            <a:endParaRPr lang="en-CA" sz="1270" dirty="0"/>
          </a:p>
        </p:txBody>
      </p:sp>
      <p:sp>
        <p:nvSpPr>
          <p:cNvPr id="7" name="AutoShape 5"/>
          <p:cNvSpPr>
            <a:spLocks noChangeArrowheads="1"/>
          </p:cNvSpPr>
          <p:nvPr/>
        </p:nvSpPr>
        <p:spPr bwMode="auto">
          <a:xfrm>
            <a:off x="5521380" y="5160590"/>
            <a:ext cx="833700" cy="567765"/>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grpSp>
        <p:nvGrpSpPr>
          <p:cNvPr id="12" name="Group 6"/>
          <p:cNvGrpSpPr>
            <a:grpSpLocks/>
          </p:cNvGrpSpPr>
          <p:nvPr/>
        </p:nvGrpSpPr>
        <p:grpSpPr bwMode="auto">
          <a:xfrm>
            <a:off x="8059046" y="5420158"/>
            <a:ext cx="1214047" cy="519894"/>
            <a:chOff x="4064" y="3732"/>
            <a:chExt cx="843" cy="361"/>
          </a:xfrm>
        </p:grpSpPr>
        <p:grpSp>
          <p:nvGrpSpPr>
            <p:cNvPr id="13" name="Group 7"/>
            <p:cNvGrpSpPr>
              <a:grpSpLocks/>
            </p:cNvGrpSpPr>
            <p:nvPr/>
          </p:nvGrpSpPr>
          <p:grpSpPr bwMode="auto">
            <a:xfrm>
              <a:off x="4261" y="3865"/>
              <a:ext cx="82" cy="183"/>
              <a:chOff x="4261" y="3865"/>
              <a:chExt cx="82" cy="183"/>
            </a:xfrm>
          </p:grpSpPr>
          <p:sp>
            <p:nvSpPr>
              <p:cNvPr id="15" name="Oval 8"/>
              <p:cNvSpPr>
                <a:spLocks noChangeArrowheads="1"/>
              </p:cNvSpPr>
              <p:nvPr/>
            </p:nvSpPr>
            <p:spPr bwMode="auto">
              <a:xfrm>
                <a:off x="4279" y="3865"/>
                <a:ext cx="47" cy="47"/>
              </a:xfrm>
              <a:prstGeom prst="ellipse">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16" name="AutoShape 9"/>
              <p:cNvCxnSpPr>
                <a:cxnSpLocks noChangeShapeType="1"/>
                <a:stCxn id="15" idx="4"/>
                <a:endCxn id="17" idx="4"/>
              </p:cNvCxnSpPr>
              <p:nvPr/>
            </p:nvCxnSpPr>
            <p:spPr bwMode="auto">
              <a:xfrm>
                <a:off x="4303" y="3913"/>
                <a:ext cx="0" cy="135"/>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Oval 10"/>
              <p:cNvSpPr>
                <a:spLocks noChangeArrowheads="1"/>
              </p:cNvSpPr>
              <p:nvPr/>
            </p:nvSpPr>
            <p:spPr bwMode="auto">
              <a:xfrm>
                <a:off x="4261" y="3966"/>
                <a:ext cx="82" cy="82"/>
              </a:xfrm>
              <a:prstGeom prst="ellipse">
                <a:avLst/>
              </a:prstGeom>
              <a:noFill/>
              <a:ln w="72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18" name="AutoShape 11"/>
              <p:cNvCxnSpPr>
                <a:cxnSpLocks noChangeShapeType="1"/>
                <a:stCxn id="17" idx="2"/>
                <a:endCxn id="17" idx="6"/>
              </p:cNvCxnSpPr>
              <p:nvPr/>
            </p:nvCxnSpPr>
            <p:spPr bwMode="auto">
              <a:xfrm>
                <a:off x="4261" y="4007"/>
                <a:ext cx="82" cy="0"/>
              </a:xfrm>
              <a:prstGeom prst="straightConnector1">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4" name="Text Box 12"/>
            <p:cNvSpPr txBox="1">
              <a:spLocks noChangeArrowheads="1"/>
            </p:cNvSpPr>
            <p:nvPr/>
          </p:nvSpPr>
          <p:spPr bwMode="auto">
            <a:xfrm>
              <a:off x="4064" y="3732"/>
              <a:ext cx="84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3200" dirty="0"/>
                <a:t>{</a:t>
              </a:r>
              <a:r>
                <a:rPr lang="en-CA" sz="2400" dirty="0"/>
                <a:t>   ,</a:t>
              </a:r>
              <a:r>
                <a:rPr lang="en-CA" sz="2400" i="1" dirty="0"/>
                <a:t>H</a:t>
              </a:r>
              <a:r>
                <a:rPr lang="en-CA" sz="2400" dirty="0"/>
                <a:t>,</a:t>
              </a:r>
              <a:r>
                <a:rPr lang="en-CA" sz="2400" i="1" dirty="0">
                  <a:solidFill>
                    <a:srgbClr val="FF0000"/>
                  </a:solidFill>
                </a:rPr>
                <a:t>T</a:t>
              </a:r>
              <a:r>
                <a:rPr lang="en-CA" sz="3200" dirty="0"/>
                <a:t>}</a:t>
              </a:r>
            </a:p>
          </p:txBody>
        </p:sp>
      </p:grpSp>
      <p:grpSp>
        <p:nvGrpSpPr>
          <p:cNvPr id="19" name="Group 6"/>
          <p:cNvGrpSpPr>
            <a:grpSpLocks/>
          </p:cNvGrpSpPr>
          <p:nvPr/>
        </p:nvGrpSpPr>
        <p:grpSpPr bwMode="auto">
          <a:xfrm>
            <a:off x="6525165" y="1325579"/>
            <a:ext cx="4266841" cy="1670259"/>
            <a:chOff x="3456" y="1205"/>
            <a:chExt cx="1983" cy="735"/>
          </a:xfrm>
          <a:solidFill>
            <a:schemeClr val="bg1"/>
          </a:solidFill>
        </p:grpSpPr>
        <p:sp>
          <p:nvSpPr>
            <p:cNvPr id="20" name="AutoShape 7"/>
            <p:cNvSpPr>
              <a:spLocks noChangeArrowheads="1"/>
            </p:cNvSpPr>
            <p:nvPr/>
          </p:nvSpPr>
          <p:spPr bwMode="auto">
            <a:xfrm>
              <a:off x="3456" y="1205"/>
              <a:ext cx="1983" cy="735"/>
            </a:xfrm>
            <a:prstGeom prst="roundRect">
              <a:avLst>
                <a:gd name="adj" fmla="val 16667"/>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21" name="Group 8"/>
            <p:cNvGrpSpPr>
              <a:grpSpLocks/>
            </p:cNvGrpSpPr>
            <p:nvPr/>
          </p:nvGrpSpPr>
          <p:grpSpPr bwMode="auto">
            <a:xfrm>
              <a:off x="3559" y="1285"/>
              <a:ext cx="1777" cy="575"/>
              <a:chOff x="3559" y="1285"/>
              <a:chExt cx="1777" cy="575"/>
            </a:xfrm>
            <a:grpFill/>
          </p:grpSpPr>
          <p:sp>
            <p:nvSpPr>
              <p:cNvPr id="22" name="Line 9"/>
              <p:cNvSpPr>
                <a:spLocks noChangeShapeType="1"/>
              </p:cNvSpPr>
              <p:nvPr/>
            </p:nvSpPr>
            <p:spPr bwMode="auto">
              <a:xfrm>
                <a:off x="3567" y="1382"/>
                <a:ext cx="1766"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3" name="Line 10"/>
              <p:cNvSpPr>
                <a:spLocks noChangeShapeType="1"/>
              </p:cNvSpPr>
              <p:nvPr/>
            </p:nvSpPr>
            <p:spPr bwMode="auto">
              <a:xfrm>
                <a:off x="3562" y="1568"/>
                <a:ext cx="1774"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24" name="Oval 11"/>
              <p:cNvSpPr>
                <a:spLocks noChangeArrowheads="1"/>
              </p:cNvSpPr>
              <p:nvPr/>
            </p:nvSpPr>
            <p:spPr bwMode="auto">
              <a:xfrm>
                <a:off x="399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5" name="AutoShape 12"/>
              <p:cNvCxnSpPr>
                <a:cxnSpLocks noChangeShapeType="1"/>
                <a:stCxn id="24" idx="4"/>
                <a:endCxn id="28" idx="4"/>
              </p:cNvCxnSpPr>
              <p:nvPr/>
            </p:nvCxnSpPr>
            <p:spPr bwMode="auto">
              <a:xfrm>
                <a:off x="401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Oval 13"/>
              <p:cNvSpPr>
                <a:spLocks noChangeArrowheads="1"/>
              </p:cNvSpPr>
              <p:nvPr/>
            </p:nvSpPr>
            <p:spPr bwMode="auto">
              <a:xfrm>
                <a:off x="4845" y="1358"/>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27" name="AutoShape 14"/>
              <p:cNvCxnSpPr>
                <a:cxnSpLocks noChangeShapeType="1"/>
                <a:stCxn id="26" idx="4"/>
                <a:endCxn id="29" idx="4"/>
              </p:cNvCxnSpPr>
              <p:nvPr/>
            </p:nvCxnSpPr>
            <p:spPr bwMode="auto">
              <a:xfrm>
                <a:off x="4869" y="1406"/>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Oval 15"/>
              <p:cNvSpPr>
                <a:spLocks noChangeArrowheads="1"/>
              </p:cNvSpPr>
              <p:nvPr/>
            </p:nvSpPr>
            <p:spPr bwMode="auto">
              <a:xfrm>
                <a:off x="3977"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29" name="Oval 16"/>
              <p:cNvSpPr>
                <a:spLocks noChangeArrowheads="1"/>
              </p:cNvSpPr>
              <p:nvPr/>
            </p:nvSpPr>
            <p:spPr bwMode="auto">
              <a:xfrm>
                <a:off x="4829" y="1526"/>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30" name="Line 17"/>
              <p:cNvSpPr>
                <a:spLocks noChangeShapeType="1"/>
              </p:cNvSpPr>
              <p:nvPr/>
            </p:nvSpPr>
            <p:spPr bwMode="auto">
              <a:xfrm>
                <a:off x="3559" y="1750"/>
                <a:ext cx="1777" cy="0"/>
              </a:xfrm>
              <a:prstGeom prst="lin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sp>
            <p:nvSpPr>
              <p:cNvPr id="31" name="Oval 18"/>
              <p:cNvSpPr>
                <a:spLocks noChangeArrowheads="1"/>
              </p:cNvSpPr>
              <p:nvPr/>
            </p:nvSpPr>
            <p:spPr bwMode="auto">
              <a:xfrm>
                <a:off x="4142"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2" name="AutoShape 19"/>
              <p:cNvCxnSpPr>
                <a:cxnSpLocks noChangeShapeType="1"/>
                <a:stCxn id="31" idx="4"/>
                <a:endCxn id="33" idx="4"/>
              </p:cNvCxnSpPr>
              <p:nvPr/>
            </p:nvCxnSpPr>
            <p:spPr bwMode="auto">
              <a:xfrm>
                <a:off x="4166"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Oval 20"/>
              <p:cNvSpPr>
                <a:spLocks noChangeArrowheads="1"/>
              </p:cNvSpPr>
              <p:nvPr/>
            </p:nvSpPr>
            <p:spPr bwMode="auto">
              <a:xfrm>
                <a:off x="4124"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4" name="Group 21"/>
              <p:cNvGrpSpPr>
                <a:grpSpLocks/>
              </p:cNvGrpSpPr>
              <p:nvPr/>
            </p:nvGrpSpPr>
            <p:grpSpPr bwMode="auto">
              <a:xfrm>
                <a:off x="3654" y="1647"/>
                <a:ext cx="258" cy="213"/>
                <a:chOff x="3654" y="1647"/>
                <a:chExt cx="258" cy="213"/>
              </a:xfrm>
              <a:grpFill/>
            </p:grpSpPr>
            <p:sp>
              <p:nvSpPr>
                <p:cNvPr id="47" name="Rectangle 22"/>
                <p:cNvSpPr>
                  <a:spLocks noChangeArrowheads="1"/>
                </p:cNvSpPr>
                <p:nvPr/>
              </p:nvSpPr>
              <p:spPr bwMode="auto">
                <a:xfrm>
                  <a:off x="3654" y="164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8"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5" name="Oval 24"/>
              <p:cNvSpPr>
                <a:spLocks noChangeArrowheads="1"/>
              </p:cNvSpPr>
              <p:nvPr/>
            </p:nvSpPr>
            <p:spPr bwMode="auto">
              <a:xfrm>
                <a:off x="4686" y="1542"/>
                <a:ext cx="47" cy="47"/>
              </a:xfrm>
              <a:prstGeom prst="ellipse">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cxnSp>
            <p:nvCxnSpPr>
              <p:cNvPr id="36" name="AutoShape 25"/>
              <p:cNvCxnSpPr>
                <a:cxnSpLocks noChangeShapeType="1"/>
                <a:stCxn id="35" idx="4"/>
                <a:endCxn id="37" idx="4"/>
              </p:cNvCxnSpPr>
              <p:nvPr/>
            </p:nvCxnSpPr>
            <p:spPr bwMode="auto">
              <a:xfrm>
                <a:off x="4710" y="1590"/>
                <a:ext cx="0" cy="203"/>
              </a:xfrm>
              <a:prstGeom prst="straightConnector1">
                <a:avLst/>
              </a:prstGeom>
              <a:grp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Oval 26"/>
              <p:cNvSpPr>
                <a:spLocks noChangeArrowheads="1"/>
              </p:cNvSpPr>
              <p:nvPr/>
            </p:nvSpPr>
            <p:spPr bwMode="auto">
              <a:xfrm>
                <a:off x="4669" y="1711"/>
                <a:ext cx="82" cy="82"/>
              </a:xfrm>
              <a:prstGeom prst="ellipse">
                <a:avLst/>
              </a:prstGeom>
              <a:grpFill/>
              <a:ln w="72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grpSp>
            <p:nvGrpSpPr>
              <p:cNvPr id="38" name="Group 27"/>
              <p:cNvGrpSpPr>
                <a:grpSpLocks/>
              </p:cNvGrpSpPr>
              <p:nvPr/>
            </p:nvGrpSpPr>
            <p:grpSpPr bwMode="auto">
              <a:xfrm>
                <a:off x="4312" y="1648"/>
                <a:ext cx="258" cy="213"/>
                <a:chOff x="4312" y="1648"/>
                <a:chExt cx="258" cy="213"/>
              </a:xfrm>
              <a:grpFill/>
            </p:grpSpPr>
            <p:sp>
              <p:nvSpPr>
                <p:cNvPr id="45" name="Rectangle 28"/>
                <p:cNvSpPr>
                  <a:spLocks noChangeArrowheads="1"/>
                </p:cNvSpPr>
                <p:nvPr/>
              </p:nvSpPr>
              <p:spPr bwMode="auto">
                <a:xfrm>
                  <a:off x="4312" y="1648"/>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6"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 y="1664"/>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9" name="Group 30"/>
              <p:cNvGrpSpPr>
                <a:grpSpLocks/>
              </p:cNvGrpSpPr>
              <p:nvPr/>
            </p:nvGrpSpPr>
            <p:grpSpPr bwMode="auto">
              <a:xfrm>
                <a:off x="4313" y="1285"/>
                <a:ext cx="258" cy="213"/>
                <a:chOff x="4313" y="1285"/>
                <a:chExt cx="258" cy="213"/>
              </a:xfrm>
              <a:grpFill/>
            </p:grpSpPr>
            <p:sp>
              <p:nvSpPr>
                <p:cNvPr id="43" name="Rectangle 31"/>
                <p:cNvSpPr>
                  <a:spLocks noChangeArrowheads="1"/>
                </p:cNvSpPr>
                <p:nvPr/>
              </p:nvSpPr>
              <p:spPr bwMode="auto">
                <a:xfrm>
                  <a:off x="4313" y="1285"/>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4"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8" y="1301"/>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0" name="Group 33"/>
              <p:cNvGrpSpPr>
                <a:grpSpLocks/>
              </p:cNvGrpSpPr>
              <p:nvPr/>
            </p:nvGrpSpPr>
            <p:grpSpPr bwMode="auto">
              <a:xfrm>
                <a:off x="4970" y="1467"/>
                <a:ext cx="258" cy="213"/>
                <a:chOff x="4970" y="1467"/>
                <a:chExt cx="258" cy="213"/>
              </a:xfrm>
              <a:grpFill/>
            </p:grpSpPr>
            <p:sp>
              <p:nvSpPr>
                <p:cNvPr id="41" name="Rectangle 34"/>
                <p:cNvSpPr>
                  <a:spLocks noChangeArrowheads="1"/>
                </p:cNvSpPr>
                <p:nvPr/>
              </p:nvSpPr>
              <p:spPr bwMode="auto">
                <a:xfrm>
                  <a:off x="4970" y="1467"/>
                  <a:ext cx="258" cy="213"/>
                </a:xfrm>
                <a:prstGeom prst="rect">
                  <a:avLst/>
                </a:prstGeom>
                <a:gr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pic>
              <p:nvPicPr>
                <p:cNvPr id="42"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6" y="1483"/>
                  <a:ext cx="178" cy="180"/>
                </a:xfrm>
                <a:prstGeom prst="rect">
                  <a:avLst/>
                </a:pr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sp>
        <p:nvSpPr>
          <p:cNvPr id="49" name="AutoShape 43"/>
          <p:cNvSpPr>
            <a:spLocks noChangeArrowheads="1"/>
          </p:cNvSpPr>
          <p:nvPr/>
        </p:nvSpPr>
        <p:spPr bwMode="auto">
          <a:xfrm rot="10800000">
            <a:off x="5519937" y="1934335"/>
            <a:ext cx="889847" cy="599931"/>
          </a:xfrm>
          <a:prstGeom prst="leftArrow">
            <a:avLst>
              <a:gd name="adj1" fmla="val 50000"/>
              <a:gd name="adj2" fmla="val 54545"/>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0" name="AutoShape 44"/>
          <p:cNvSpPr>
            <a:spLocks noChangeArrowheads="1"/>
          </p:cNvSpPr>
          <p:nvPr/>
        </p:nvSpPr>
        <p:spPr bwMode="auto">
          <a:xfrm>
            <a:off x="6560574" y="3213269"/>
            <a:ext cx="4264517" cy="1089058"/>
          </a:xfrm>
          <a:prstGeom prst="roundRect">
            <a:avLst>
              <a:gd name="adj" fmla="val 16667"/>
            </a:avLst>
          </a:prstGeom>
          <a:solidFill>
            <a:srgbClr val="FFCCCC"/>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5" name="Text Box 49"/>
          <p:cNvSpPr txBox="1">
            <a:spLocks noChangeArrowheads="1"/>
          </p:cNvSpPr>
          <p:nvPr/>
        </p:nvSpPr>
        <p:spPr bwMode="auto">
          <a:xfrm>
            <a:off x="7251584" y="3456653"/>
            <a:ext cx="2927557" cy="591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9pPr>
          </a:lstStyle>
          <a:p>
            <a:r>
              <a:rPr lang="en-CA" sz="2000" dirty="0">
                <a:latin typeface="MathJax_AMS" charset="0"/>
                <a:ea typeface="MathJax_AMS" charset="0"/>
                <a:cs typeface="MathJax_AMS" charset="0"/>
              </a:rPr>
              <a:t>≈</a:t>
            </a:r>
            <a:r>
              <a:rPr lang="en-CA" sz="2000" dirty="0"/>
              <a:t> </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p>
          <a:p>
            <a:r>
              <a:rPr lang="en-CA" sz="2000" i="1" dirty="0"/>
              <a:t>   </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r>
              <a:rPr lang="en-CA" sz="2000" i="1" dirty="0">
                <a:solidFill>
                  <a:srgbClr val="FF0000"/>
                </a:solidFill>
              </a:rPr>
              <a:t>T</a:t>
            </a:r>
            <a:r>
              <a:rPr lang="en-CA" sz="2000" i="1" dirty="0"/>
              <a:t>H...</a:t>
            </a:r>
          </a:p>
        </p:txBody>
      </p:sp>
      <p:pic>
        <p:nvPicPr>
          <p:cNvPr id="56"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5422" y="3420981"/>
            <a:ext cx="383004" cy="409043"/>
          </a:xfrm>
          <a:prstGeom prst="rect">
            <a:avLst/>
          </a:prstGeom>
          <a:solidFill>
            <a:schemeClr val="bg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 name="AutoShape 2"/>
          <p:cNvSpPr>
            <a:spLocks noChangeArrowheads="1"/>
          </p:cNvSpPr>
          <p:nvPr/>
        </p:nvSpPr>
        <p:spPr bwMode="auto">
          <a:xfrm rot="16200000">
            <a:off x="8532043" y="3012553"/>
            <a:ext cx="310055" cy="171087"/>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8" name="AutoShape 2"/>
          <p:cNvSpPr>
            <a:spLocks noChangeArrowheads="1"/>
          </p:cNvSpPr>
          <p:nvPr/>
        </p:nvSpPr>
        <p:spPr bwMode="auto">
          <a:xfrm rot="16200000">
            <a:off x="8560334" y="4385978"/>
            <a:ext cx="310055" cy="171087"/>
          </a:xfrm>
          <a:prstGeom prst="leftArrow">
            <a:avLst>
              <a:gd name="adj1" fmla="val 50000"/>
              <a:gd name="adj2" fmla="val 112121"/>
            </a:avLst>
          </a:prstGeom>
          <a:solidFill>
            <a:schemeClr val="bg1"/>
          </a:solidFill>
          <a:ln w="9525" cap="flat">
            <a:solidFill>
              <a:srgbClr val="808080"/>
            </a:solidFill>
            <a:round/>
            <a:headEnd/>
            <a:tailEnd/>
          </a:ln>
          <a:effectLst/>
          <a:extLst/>
        </p:spPr>
        <p:txBody>
          <a:bodyPr wrap="none" anchor="ctr"/>
          <a:lstStyle/>
          <a:p>
            <a:endParaRPr lang="en-US" sz="1633">
              <a:solidFill>
                <a:prstClr val="black"/>
              </a:solidFill>
            </a:endParaRPr>
          </a:p>
        </p:txBody>
      </p:sp>
      <p:sp>
        <p:nvSpPr>
          <p:cNvPr id="52" name="AutoShape 48"/>
          <p:cNvSpPr>
            <a:spLocks noChangeArrowheads="1"/>
          </p:cNvSpPr>
          <p:nvPr/>
        </p:nvSpPr>
        <p:spPr bwMode="auto">
          <a:xfrm rot="16200000">
            <a:off x="3055841" y="3496688"/>
            <a:ext cx="1705139" cy="380200"/>
          </a:xfrm>
          <a:prstGeom prst="leftArrow">
            <a:avLst>
              <a:gd name="adj1" fmla="val 50000"/>
              <a:gd name="adj2" fmla="val 112121"/>
            </a:avLst>
          </a:prstGeom>
          <a:noFill/>
          <a:ln w="9525"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3">
              <a:solidFill>
                <a:prstClr val="black"/>
              </a:solidFill>
            </a:endParaRPr>
          </a:p>
        </p:txBody>
      </p:sp>
      <p:sp>
        <p:nvSpPr>
          <p:cNvPr id="53" name="AutoShape 49"/>
          <p:cNvSpPr>
            <a:spLocks noChangeArrowheads="1"/>
          </p:cNvSpPr>
          <p:nvPr/>
        </p:nvSpPr>
        <p:spPr bwMode="auto">
          <a:xfrm>
            <a:off x="2600753" y="4163478"/>
            <a:ext cx="2857260" cy="1059951"/>
          </a:xfrm>
          <a:prstGeom prst="roundRect">
            <a:avLst>
              <a:gd name="adj" fmla="val 16667"/>
            </a:avLst>
          </a:prstGeom>
          <a:noFill/>
          <a:ln w="9525"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0425" rIns="81646" bIns="40823" anchor="ctr"/>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algn="ctr"/>
            <a:r>
              <a:rPr lang="en-CA" sz="1270"/>
              <a:t>Quantum computer</a:t>
            </a:r>
          </a:p>
        </p:txBody>
      </p:sp>
      <p:sp>
        <p:nvSpPr>
          <p:cNvPr id="54" name="Rectangle 50"/>
          <p:cNvSpPr>
            <a:spLocks noChangeArrowheads="1"/>
          </p:cNvSpPr>
          <p:nvPr/>
        </p:nvSpPr>
        <p:spPr bwMode="auto">
          <a:xfrm>
            <a:off x="1769787" y="2254557"/>
            <a:ext cx="4375179" cy="3463564"/>
          </a:xfrm>
          <a:prstGeom prst="rect">
            <a:avLst/>
          </a:prstGeom>
          <a:solidFill>
            <a:srgbClr val="FFFFFF"/>
          </a:solidFill>
          <a:ln w="9525" cap="flat">
            <a:solidFill>
              <a:srgbClr val="808080"/>
            </a:solidFill>
            <a:round/>
            <a:headEnd/>
            <a:tailEnd/>
          </a:ln>
          <a:effectLst>
            <a:outerShdw dist="101823" dir="2700000" algn="ctr" rotWithShape="0">
              <a:srgbClr val="808080"/>
            </a:outerShdw>
          </a:effectLst>
        </p:spPr>
        <p:txBody>
          <a:bodyPr wrap="none" anchor="ctr"/>
          <a:lstStyle/>
          <a:p>
            <a:endParaRPr lang="en-US" sz="1633">
              <a:solidFill>
                <a:prstClr val="black"/>
              </a:solidFill>
            </a:endParaRPr>
          </a:p>
        </p:txBody>
      </p:sp>
      <p:pic>
        <p:nvPicPr>
          <p:cNvPr id="59"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053" y="2875983"/>
            <a:ext cx="3863926" cy="2612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Text Box 52"/>
          <p:cNvSpPr txBox="1">
            <a:spLocks noChangeArrowheads="1"/>
          </p:cNvSpPr>
          <p:nvPr/>
        </p:nvSpPr>
        <p:spPr bwMode="auto">
          <a:xfrm>
            <a:off x="2596434" y="3228820"/>
            <a:ext cx="826647" cy="23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905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1089">
                <a:solidFill>
                  <a:srgbClr val="808019"/>
                </a:solidFill>
              </a:rPr>
              <a:t>worst case</a:t>
            </a:r>
          </a:p>
        </p:txBody>
      </p:sp>
      <p:sp>
        <p:nvSpPr>
          <p:cNvPr id="61" name="Text Box 53"/>
          <p:cNvSpPr txBox="1">
            <a:spLocks noChangeArrowheads="1"/>
          </p:cNvSpPr>
          <p:nvPr/>
        </p:nvSpPr>
        <p:spPr bwMode="auto">
          <a:xfrm>
            <a:off x="4406703" y="3735753"/>
            <a:ext cx="1088754" cy="23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905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1089">
                <a:solidFill>
                  <a:srgbClr val="99284C"/>
                </a:solidFill>
              </a:rPr>
              <a:t>“average” case</a:t>
            </a:r>
          </a:p>
        </p:txBody>
      </p:sp>
      <p:graphicFrame>
        <p:nvGraphicFramePr>
          <p:cNvPr id="62" name="Object 54"/>
          <p:cNvGraphicFramePr>
            <a:graphicFrameLocks noChangeAspect="1"/>
          </p:cNvGraphicFramePr>
          <p:nvPr/>
        </p:nvGraphicFramePr>
        <p:xfrm>
          <a:off x="4827228" y="3247542"/>
          <a:ext cx="803604" cy="165617"/>
        </p:xfrm>
        <a:graphic>
          <a:graphicData uri="http://schemas.openxmlformats.org/presentationml/2006/ole">
            <mc:AlternateContent xmlns:mc="http://schemas.openxmlformats.org/markup-compatibility/2006">
              <mc:Choice xmlns:v="urn:schemas-microsoft-com:vml" Requires="v">
                <p:oleObj spid="_x0000_s17578" r:id="rId6" imgW="885600" imgH="183600" progId="">
                  <p:embed/>
                </p:oleObj>
              </mc:Choice>
              <mc:Fallback>
                <p:oleObj r:id="rId6" imgW="885600" imgH="183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7228" y="3247542"/>
                        <a:ext cx="803604" cy="16561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55"/>
          <p:cNvGraphicFramePr>
            <a:graphicFrameLocks noChangeAspect="1"/>
          </p:cNvGraphicFramePr>
          <p:nvPr/>
        </p:nvGraphicFramePr>
        <p:xfrm>
          <a:off x="5456574" y="4787063"/>
          <a:ext cx="652388" cy="326915"/>
        </p:xfrm>
        <a:graphic>
          <a:graphicData uri="http://schemas.openxmlformats.org/presentationml/2006/ole">
            <mc:AlternateContent xmlns:mc="http://schemas.openxmlformats.org/markup-compatibility/2006">
              <mc:Choice xmlns:v="urn:schemas-microsoft-com:vml" Requires="v">
                <p:oleObj spid="_x0000_s17579" r:id="rId8" imgW="72360" imgH="171000" progId="">
                  <p:embed/>
                </p:oleObj>
              </mc:Choice>
              <mc:Fallback>
                <p:oleObj r:id="rId8" imgW="72360" imgH="1710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6574" y="4787063"/>
                        <a:ext cx="652388" cy="32691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 name="Text Box 56"/>
          <p:cNvSpPr txBox="1">
            <a:spLocks noChangeArrowheads="1"/>
          </p:cNvSpPr>
          <p:nvPr/>
        </p:nvSpPr>
        <p:spPr bwMode="auto">
          <a:xfrm>
            <a:off x="2521546" y="2693083"/>
            <a:ext cx="1098835" cy="23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9053" rIns="81646" bIns="40823"/>
          <a:lstStyle>
            <a:lvl1pPr>
              <a:tabLst>
                <a:tab pos="449263" algn="l"/>
                <a:tab pos="898525"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Lst>
              <a:defRPr sz="1400">
                <a:solidFill>
                  <a:srgbClr val="000000"/>
                </a:solidFill>
                <a:latin typeface="Arial" panose="020B0604020202020204" pitchFamily="34" charset="0"/>
                <a:ea typeface="Droid Sans" charset="0"/>
                <a:cs typeface="Droid Sans" charset="0"/>
              </a:defRPr>
            </a:lvl9pPr>
          </a:lstStyle>
          <a:p>
            <a:r>
              <a:rPr lang="en-CA" sz="1089">
                <a:solidFill>
                  <a:srgbClr val="808019"/>
                </a:solidFill>
              </a:rPr>
              <a:t>[Selinger 2012]</a:t>
            </a:r>
          </a:p>
        </p:txBody>
      </p:sp>
      <p:sp>
        <p:nvSpPr>
          <p:cNvPr id="65" name="Text Box 57"/>
          <p:cNvSpPr txBox="1">
            <a:spLocks noChangeArrowheads="1"/>
          </p:cNvSpPr>
          <p:nvPr/>
        </p:nvSpPr>
        <p:spPr bwMode="auto">
          <a:xfrm>
            <a:off x="3584378" y="2697404"/>
            <a:ext cx="2230794" cy="263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9053" rIns="81646" bIns="40823"/>
          <a:lstStyle>
            <a:lvl1pPr>
              <a:tabLst>
                <a:tab pos="449263" algn="l"/>
                <a:tab pos="898525" algn="l"/>
                <a:tab pos="1347788" algn="l"/>
                <a:tab pos="1797050" algn="l"/>
                <a:tab pos="2246313"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sz="1400">
                <a:solidFill>
                  <a:srgbClr val="000000"/>
                </a:solidFill>
                <a:latin typeface="Arial" panose="020B0604020202020204" pitchFamily="34" charset="0"/>
                <a:ea typeface="Droid Sans" charset="0"/>
                <a:cs typeface="Droid Sans" charset="0"/>
              </a:defRPr>
            </a:lvl9pPr>
          </a:lstStyle>
          <a:p>
            <a:r>
              <a:rPr lang="en-CA" sz="1089">
                <a:solidFill>
                  <a:srgbClr val="99284C"/>
                </a:solidFill>
              </a:rPr>
              <a:t>[Kliuchnikov,Maslov, Mosca 2012]</a:t>
            </a:r>
          </a:p>
        </p:txBody>
      </p:sp>
      <p:graphicFrame>
        <p:nvGraphicFramePr>
          <p:cNvPr id="66" name="Object 58"/>
          <p:cNvGraphicFramePr>
            <a:graphicFrameLocks noChangeAspect="1"/>
          </p:cNvGraphicFramePr>
          <p:nvPr/>
        </p:nvGraphicFramePr>
        <p:xfrm>
          <a:off x="3608859" y="3096326"/>
          <a:ext cx="635107" cy="165618"/>
        </p:xfrm>
        <a:graphic>
          <a:graphicData uri="http://schemas.openxmlformats.org/presentationml/2006/ole">
            <mc:AlternateContent xmlns:mc="http://schemas.openxmlformats.org/markup-compatibility/2006">
              <mc:Choice xmlns:v="urn:schemas-microsoft-com:vml" Requires="v">
                <p:oleObj spid="_x0000_s17580" r:id="rId10" imgW="699840" imgH="183600" progId="">
                  <p:embed/>
                </p:oleObj>
              </mc:Choice>
              <mc:Fallback>
                <p:oleObj r:id="rId10" imgW="699840" imgH="1836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8859" y="3096326"/>
                        <a:ext cx="635107" cy="16561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 name="Line 59"/>
          <p:cNvSpPr>
            <a:spLocks noChangeShapeType="1"/>
          </p:cNvSpPr>
          <p:nvPr/>
        </p:nvSpPr>
        <p:spPr bwMode="auto">
          <a:xfrm flipV="1">
            <a:off x="2486982" y="4225404"/>
            <a:ext cx="3231699" cy="724397"/>
          </a:xfrm>
          <a:prstGeom prst="line">
            <a:avLst/>
          </a:prstGeom>
          <a:noFill/>
          <a:ln w="3600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solidFill>
                <a:prstClr val="black"/>
              </a:solidFill>
            </a:endParaRPr>
          </a:p>
        </p:txBody>
      </p:sp>
      <p:graphicFrame>
        <p:nvGraphicFramePr>
          <p:cNvPr id="68" name="Object 60"/>
          <p:cNvGraphicFramePr>
            <a:graphicFrameLocks noChangeAspect="1"/>
          </p:cNvGraphicFramePr>
          <p:nvPr/>
        </p:nvGraphicFramePr>
        <p:xfrm>
          <a:off x="4773942" y="4271489"/>
          <a:ext cx="802164" cy="165618"/>
        </p:xfrm>
        <a:graphic>
          <a:graphicData uri="http://schemas.openxmlformats.org/presentationml/2006/ole">
            <mc:AlternateContent xmlns:mc="http://schemas.openxmlformats.org/markup-compatibility/2006">
              <mc:Choice xmlns:v="urn:schemas-microsoft-com:vml" Requires="v">
                <p:oleObj spid="_x0000_s17581" r:id="rId12" imgW="884160" imgH="183600" progId="">
                  <p:embed/>
                </p:oleObj>
              </mc:Choice>
              <mc:Fallback>
                <p:oleObj r:id="rId12" imgW="884160" imgH="1836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3942" y="4271489"/>
                        <a:ext cx="802164" cy="16561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 name="Text Box 61"/>
          <p:cNvSpPr txBox="1">
            <a:spLocks noChangeArrowheads="1"/>
          </p:cNvSpPr>
          <p:nvPr/>
        </p:nvSpPr>
        <p:spPr bwMode="auto">
          <a:xfrm>
            <a:off x="3842164" y="4599844"/>
            <a:ext cx="1735383" cy="263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0425" rIns="81646" bIns="40823"/>
          <a:lstStyle>
            <a:lvl1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9pPr>
          </a:lstStyle>
          <a:p>
            <a:r>
              <a:rPr lang="en-CA" sz="1270" b="1"/>
              <a:t>repeat-until-success</a:t>
            </a:r>
          </a:p>
        </p:txBody>
      </p:sp>
      <p:sp>
        <p:nvSpPr>
          <p:cNvPr id="70" name="Text Box 62"/>
          <p:cNvSpPr txBox="1">
            <a:spLocks noChangeArrowheads="1"/>
          </p:cNvSpPr>
          <p:nvPr/>
        </p:nvSpPr>
        <p:spPr bwMode="auto">
          <a:xfrm>
            <a:off x="3303547" y="2298482"/>
            <a:ext cx="1463194"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3167" rIns="81646" bIns="40823"/>
          <a:lstStyle>
            <a:lvl1pPr>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9pPr>
          </a:lstStyle>
          <a:p>
            <a:r>
              <a:rPr lang="en-CA" sz="1633" u="sng"/>
              <a:t>Axial rotations</a:t>
            </a:r>
          </a:p>
        </p:txBody>
      </p:sp>
      <p:sp>
        <p:nvSpPr>
          <p:cNvPr id="71" name="TextBox 70"/>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22726796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09599" y="1042416"/>
                <a:ext cx="8097713" cy="5596440"/>
              </a:xfrm>
            </p:spPr>
            <p:txBody>
              <a:bodyPr>
                <a:normAutofit lnSpcReduction="10000"/>
              </a:bodyPr>
              <a:lstStyle/>
              <a:p>
                <a14:m>
                  <m:oMath xmlns:m="http://schemas.openxmlformats.org/officeDocument/2006/math">
                    <m:r>
                      <a:rPr lang="en-US" b="0" i="1" smtClean="0">
                        <a:solidFill>
                          <a:srgbClr val="FFC000"/>
                        </a:solidFill>
                        <a:latin typeface="Cambria Math" panose="02040503050406030204" pitchFamily="18" charset="0"/>
                      </a:rPr>
                      <m:t>𝑇</m:t>
                    </m:r>
                  </m:oMath>
                </a14:m>
                <a:r>
                  <a:rPr lang="en-US" dirty="0" smtClean="0">
                    <a:solidFill>
                      <a:srgbClr val="FFC000"/>
                    </a:solidFill>
                  </a:rPr>
                  <a:t> + Clifford (</a:t>
                </a:r>
                <a14:m>
                  <m:oMath xmlns:m="http://schemas.openxmlformats.org/officeDocument/2006/math">
                    <m:r>
                      <a:rPr lang="en-US" b="0" i="1" smtClean="0">
                        <a:solidFill>
                          <a:srgbClr val="FFC000"/>
                        </a:solidFill>
                        <a:latin typeface="Cambria Math" panose="02040503050406030204" pitchFamily="18" charset="0"/>
                      </a:rPr>
                      <m:t>𝐻</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𝑋</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𝑌</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𝑍</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𝐼</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𝑆</m:t>
                    </m:r>
                  </m:oMath>
                </a14:m>
                <a:r>
                  <a:rPr lang="en-US" dirty="0" smtClean="0">
                    <a:solidFill>
                      <a:srgbClr val="FFC000"/>
                    </a:solidFill>
                  </a:rPr>
                  <a:t>)</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𝑇</m:t>
                      </m:r>
                      <m:r>
                        <a:rPr lang="en-US" b="0" i="1" smtClean="0">
                          <a:solidFill>
                            <a:schemeClr val="bg1"/>
                          </a:solidFill>
                          <a:latin typeface="Cambria Math" panose="02040503050406030204" pitchFamily="18" charset="0"/>
                        </a:rPr>
                        <m:t>= </m:t>
                      </m:r>
                      <m:d>
                        <m:dPr>
                          <m:begChr m:val="["/>
                          <m:endChr m:val="]"/>
                          <m:ctrlPr>
                            <a:rPr lang="en-US" b="0" i="1" smtClean="0">
                              <a:solidFill>
                                <a:schemeClr val="bg1"/>
                              </a:solidFill>
                              <a:latin typeface="Cambria Math" panose="02040503050406030204" pitchFamily="18" charset="0"/>
                            </a:rPr>
                          </m:ctrlPr>
                        </m:dPr>
                        <m:e>
                          <m:m>
                            <m:mPr>
                              <m:mcs>
                                <m:mc>
                                  <m:mcPr>
                                    <m:count m:val="2"/>
                                    <m:mcJc m:val="center"/>
                                  </m:mcPr>
                                </m:mc>
                              </m:mcs>
                              <m:ctrlPr>
                                <a:rPr lang="en-US" b="0" i="1" smtClean="0">
                                  <a:solidFill>
                                    <a:schemeClr val="bg1"/>
                                  </a:solidFill>
                                  <a:latin typeface="Cambria Math" panose="02040503050406030204" pitchFamily="18" charset="0"/>
                                </a:rPr>
                              </m:ctrlPr>
                            </m:mPr>
                            <m:mr>
                              <m:e>
                                <m:r>
                                  <m:rPr>
                                    <m:brk m:alnAt="7"/>
                                  </m:rPr>
                                  <a:rPr lang="en-US" b="0" i="1" smtClean="0">
                                    <a:solidFill>
                                      <a:schemeClr val="bg1"/>
                                    </a:solidFill>
                                    <a:latin typeface="Cambria Math" panose="02040503050406030204" pitchFamily="18" charset="0"/>
                                  </a:rPr>
                                  <m:t>1</m:t>
                                </m:r>
                              </m:e>
                              <m:e>
                                <m:r>
                                  <a:rPr lang="en-US" b="0" i="1" smtClean="0">
                                    <a:solidFill>
                                      <a:schemeClr val="bg1"/>
                                    </a:solidFill>
                                    <a:latin typeface="Cambria Math" panose="02040503050406030204" pitchFamily="18" charset="0"/>
                                  </a:rPr>
                                  <m:t>0</m:t>
                                </m:r>
                              </m:e>
                            </m:mr>
                            <m:mr>
                              <m:e>
                                <m:r>
                                  <a:rPr lang="en-US" b="0" i="1" smtClean="0">
                                    <a:solidFill>
                                      <a:schemeClr val="bg1"/>
                                    </a:solidFill>
                                    <a:latin typeface="Cambria Math" panose="02040503050406030204" pitchFamily="18" charset="0"/>
                                  </a:rPr>
                                  <m:t>0</m:t>
                                </m:r>
                              </m:e>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𝑒</m:t>
                                    </m:r>
                                  </m:e>
                                  <m:sup>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𝜋</m:t>
                                    </m:r>
                                    <m:r>
                                      <a:rPr lang="en-US" b="0" i="1" smtClean="0">
                                        <a:solidFill>
                                          <a:schemeClr val="bg1"/>
                                        </a:solidFill>
                                        <a:latin typeface="Cambria Math" panose="02040503050406030204" pitchFamily="18" charset="0"/>
                                      </a:rPr>
                                      <m:t>/4</m:t>
                                    </m:r>
                                  </m:sup>
                                </m:sSup>
                              </m:e>
                            </m:mr>
                          </m:m>
                        </m:e>
                      </m:d>
                    </m:oMath>
                  </m:oMathPara>
                </a14:m>
                <a:endParaRPr lang="en-US" dirty="0" smtClean="0">
                  <a:solidFill>
                    <a:schemeClr val="bg1"/>
                  </a:solidFill>
                </a:endParaRPr>
              </a:p>
              <a:p>
                <a:pPr marL="0" indent="0">
                  <a:buNone/>
                </a:pPr>
                <a:endParaRPr lang="en-US" dirty="0" smtClean="0">
                  <a:solidFill>
                    <a:schemeClr val="bg1"/>
                  </a:solidFill>
                </a:endParaRPr>
              </a:p>
              <a:p>
                <a14:m>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𝑉</m:t>
                        </m:r>
                      </m:e>
                      <m:sub>
                        <m:r>
                          <a:rPr lang="en-US" b="0" i="1" smtClean="0">
                            <a:solidFill>
                              <a:srgbClr val="FFC000"/>
                            </a:solidFill>
                            <a:latin typeface="Cambria Math" panose="02040503050406030204" pitchFamily="18" charset="0"/>
                          </a:rPr>
                          <m:t>3</m:t>
                        </m:r>
                      </m:sub>
                    </m:sSub>
                  </m:oMath>
                </a14:m>
                <a:r>
                  <a:rPr lang="en-US" dirty="0" smtClean="0">
                    <a:solidFill>
                      <a:srgbClr val="FFC000"/>
                    </a:solidFill>
                  </a:rPr>
                  <a:t> + Clifford </a:t>
                </a:r>
                <a:r>
                  <a:rPr lang="en-US" dirty="0">
                    <a:solidFill>
                      <a:srgbClr val="FFC000"/>
                    </a:solidFill>
                  </a:rPr>
                  <a:t>(</a:t>
                </a:r>
                <a14:m>
                  <m:oMath xmlns:m="http://schemas.openxmlformats.org/officeDocument/2006/math">
                    <m:r>
                      <a:rPr lang="en-US" i="1">
                        <a:solidFill>
                          <a:srgbClr val="FFC000"/>
                        </a:solidFill>
                        <a:latin typeface="Cambria Math" panose="02040503050406030204" pitchFamily="18" charset="0"/>
                      </a:rPr>
                      <m:t>𝐻</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𝑋</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𝑌</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𝑍</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𝐼</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𝑆</m:t>
                    </m:r>
                  </m:oMath>
                </a14:m>
                <a:r>
                  <a:rPr lang="en-US" dirty="0" smtClean="0">
                    <a:solidFill>
                      <a:srgbClr val="FFC000"/>
                    </a:solidFill>
                  </a:rPr>
                  <a: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𝑉</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1</m:t>
                          </m:r>
                        </m:num>
                        <m:den>
                          <m:rad>
                            <m:radPr>
                              <m:degHide m:val="on"/>
                              <m:ctrlPr>
                                <a:rPr lang="en-US" b="0" i="1" smtClean="0">
                                  <a:solidFill>
                                    <a:schemeClr val="bg1"/>
                                  </a:solidFill>
                                  <a:latin typeface="Cambria Math" panose="02040503050406030204" pitchFamily="18" charset="0"/>
                                </a:rPr>
                              </m:ctrlPr>
                            </m:radPr>
                            <m:deg/>
                            <m:e>
                              <m:r>
                                <a:rPr lang="en-US" b="0" i="1" smtClean="0">
                                  <a:solidFill>
                                    <a:schemeClr val="bg1"/>
                                  </a:solidFill>
                                  <a:latin typeface="Cambria Math" panose="02040503050406030204" pitchFamily="18" charset="0"/>
                                </a:rPr>
                                <m:t>5</m:t>
                              </m:r>
                            </m:e>
                          </m:rad>
                        </m:den>
                      </m:f>
                      <m:d>
                        <m:dPr>
                          <m:begChr m:val="["/>
                          <m:endChr m:val="]"/>
                          <m:ctrlPr>
                            <a:rPr lang="en-US" b="0" i="1" smtClean="0">
                              <a:solidFill>
                                <a:schemeClr val="bg1"/>
                              </a:solidFill>
                              <a:latin typeface="Cambria Math" panose="02040503050406030204" pitchFamily="18" charset="0"/>
                            </a:rPr>
                          </m:ctrlPr>
                        </m:dPr>
                        <m:e>
                          <m:m>
                            <m:mPr>
                              <m:mcs>
                                <m:mc>
                                  <m:mcPr>
                                    <m:count m:val="2"/>
                                    <m:mcJc m:val="center"/>
                                  </m:mcPr>
                                </m:mc>
                              </m:mcs>
                              <m:ctrlPr>
                                <a:rPr lang="en-US" b="0" i="1" smtClean="0">
                                  <a:solidFill>
                                    <a:schemeClr val="bg1"/>
                                  </a:solidFill>
                                  <a:latin typeface="Cambria Math" panose="02040503050406030204" pitchFamily="18" charset="0"/>
                                </a:rPr>
                              </m:ctrlPr>
                            </m:mPr>
                            <m:mr>
                              <m:e>
                                <m:r>
                                  <m:rPr>
                                    <m:brk m:alnAt="7"/>
                                  </m:rPr>
                                  <a:rPr lang="en-US" b="0"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+2</m:t>
                                </m:r>
                                <m:r>
                                  <a:rPr lang="en-US" b="0" i="1" smtClean="0">
                                    <a:solidFill>
                                      <a:schemeClr val="bg1"/>
                                    </a:solidFill>
                                    <a:latin typeface="Cambria Math" panose="02040503050406030204" pitchFamily="18" charset="0"/>
                                  </a:rPr>
                                  <m:t>𝑖</m:t>
                                </m:r>
                              </m:e>
                              <m:e>
                                <m:r>
                                  <a:rPr lang="en-US" b="0" i="1" smtClean="0">
                                    <a:solidFill>
                                      <a:schemeClr val="bg1"/>
                                    </a:solidFill>
                                    <a:latin typeface="Cambria Math" panose="02040503050406030204" pitchFamily="18" charset="0"/>
                                  </a:rPr>
                                  <m:t>0</m:t>
                                </m:r>
                              </m:e>
                            </m:mr>
                            <m:mr>
                              <m:e>
                                <m:r>
                                  <a:rPr lang="en-US" b="0" i="1" smtClean="0">
                                    <a:solidFill>
                                      <a:schemeClr val="bg1"/>
                                    </a:solidFill>
                                    <a:latin typeface="Cambria Math" panose="02040503050406030204" pitchFamily="18" charset="0"/>
                                  </a:rPr>
                                  <m:t>0</m:t>
                                </m:r>
                              </m:e>
                              <m:e>
                                <m:r>
                                  <a:rPr lang="en-US" b="0" i="1" smtClean="0">
                                    <a:solidFill>
                                      <a:schemeClr val="bg1"/>
                                    </a:solidFill>
                                    <a:latin typeface="Cambria Math" panose="02040503050406030204" pitchFamily="18" charset="0"/>
                                  </a:rPr>
                                  <m:t>1−2</m:t>
                                </m:r>
                                <m:r>
                                  <a:rPr lang="en-US" b="0" i="1" smtClean="0">
                                    <a:solidFill>
                                      <a:schemeClr val="bg1"/>
                                    </a:solidFill>
                                    <a:latin typeface="Cambria Math" panose="02040503050406030204" pitchFamily="18" charset="0"/>
                                  </a:rPr>
                                  <m:t>𝑖</m:t>
                                </m:r>
                              </m:e>
                            </m:mr>
                          </m:m>
                        </m:e>
                      </m:d>
                      <m:r>
                        <a:rPr lang="en-US" b="0" i="1" smtClean="0">
                          <a:solidFill>
                            <a:schemeClr val="bg1"/>
                          </a:solidFill>
                          <a:latin typeface="Cambria Math" panose="02040503050406030204" pitchFamily="18" charset="0"/>
                        </a:rPr>
                        <m:t> </m:t>
                      </m:r>
                    </m:oMath>
                  </m:oMathPara>
                </a14:m>
                <a:endParaRPr lang="en-US" b="0" dirty="0" smtClean="0">
                  <a:solidFill>
                    <a:schemeClr val="bg1"/>
                  </a:solidFill>
                </a:endParaRPr>
              </a:p>
              <a:p>
                <a:pPr marL="0" indent="0">
                  <a:buNone/>
                </a:pPr>
                <a:endParaRPr lang="en-US" dirty="0" smtClean="0">
                  <a:solidFill>
                    <a:schemeClr val="bg1"/>
                  </a:solidFill>
                </a:endParaRPr>
              </a:p>
              <a:p>
                <a:r>
                  <a:rPr lang="en-US" dirty="0" smtClean="0">
                    <a:solidFill>
                      <a:srgbClr val="FFC000"/>
                    </a:solidFill>
                  </a:rPr>
                  <a:t>Fibonacci anyon basis:</a:t>
                </a:r>
                <a:endParaRPr lang="en-US" sz="2400" i="1" dirty="0" smtClean="0">
                  <a:solidFill>
                    <a:srgbClr val="FFC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bg1"/>
                              </a:solidFill>
                              <a:latin typeface="Cambria Math" panose="02040503050406030204" pitchFamily="18" charset="0"/>
                            </a:rPr>
                          </m:ctrlPr>
                        </m:sSub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m>
                                <m:mPr>
                                  <m:mcs>
                                    <m:mc>
                                      <m:mcPr>
                                        <m:count m:val="2"/>
                                        <m:mcJc m:val="center"/>
                                      </m:mcPr>
                                    </m:mc>
                                  </m:mcs>
                                  <m:ctrlPr>
                                    <a:rPr lang="en-US" i="1">
                                      <a:solidFill>
                                        <a:schemeClr val="bg1"/>
                                      </a:solidFill>
                                      <a:latin typeface="Cambria Math" panose="02040503050406030204" pitchFamily="18" charset="0"/>
                                    </a:rPr>
                                  </m:ctrlPr>
                                </m:mPr>
                                <m:mr>
                                  <m:e>
                                    <m:r>
                                      <m:rPr>
                                        <m:brk m:alnAt="7"/>
                                      </m:rP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𝜔</m:t>
                                    </m:r>
                                  </m:e>
                                  <m:e>
                                    <m:r>
                                      <a:rPr lang="en-US" i="1">
                                        <a:solidFill>
                                          <a:schemeClr val="bg1"/>
                                        </a:solidFill>
                                        <a:latin typeface="Cambria Math" panose="02040503050406030204" pitchFamily="18" charset="0"/>
                                      </a:rPr>
                                      <m:t>0</m:t>
                                    </m:r>
                                  </m:e>
                                </m:mr>
                                <m:mr>
                                  <m:e>
                                    <m:r>
                                      <a:rPr lang="en-US" i="1">
                                        <a:solidFill>
                                          <a:schemeClr val="bg1"/>
                                        </a:solidFill>
                                        <a:latin typeface="Cambria Math" panose="02040503050406030204" pitchFamily="18" charset="0"/>
                                      </a:rPr>
                                      <m:t>0</m:t>
                                    </m:r>
                                  </m:e>
                                  <m:e>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𝜔</m:t>
                                        </m:r>
                                      </m:e>
                                      <m:sup>
                                        <m:r>
                                          <a:rPr lang="en-US" i="1">
                                            <a:solidFill>
                                              <a:schemeClr val="bg1"/>
                                            </a:solidFill>
                                            <a:latin typeface="Cambria Math" panose="02040503050406030204" pitchFamily="18" charset="0"/>
                                          </a:rPr>
                                          <m:t>3</m:t>
                                        </m:r>
                                      </m:sup>
                                    </m:sSup>
                                  </m:e>
                                </m:mr>
                              </m:m>
                            </m:e>
                          </m:d>
                          <m:r>
                            <a:rPr lang="en-US" i="1">
                              <a:solidFill>
                                <a:schemeClr val="bg1"/>
                              </a:solidFill>
                              <a:latin typeface="Cambria Math" panose="02040503050406030204" pitchFamily="18" charset="0"/>
                            </a:rPr>
                            <m:t>, </m:t>
                          </m:r>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2</m:t>
                          </m:r>
                        </m:sub>
                      </m:sSub>
                      <m:r>
                        <a:rPr lang="en-US" sz="2400" i="1">
                          <a:solidFill>
                            <a:schemeClr val="bg1"/>
                          </a:solidFill>
                          <a:latin typeface="Cambria Math" panose="02040503050406030204" pitchFamily="18" charset="0"/>
                        </a:rPr>
                        <m:t>=</m:t>
                      </m:r>
                      <m:d>
                        <m:dPr>
                          <m:begChr m:val="["/>
                          <m:endChr m:val="]"/>
                          <m:ctrlPr>
                            <a:rPr lang="en-US" sz="2400" i="1">
                              <a:solidFill>
                                <a:schemeClr val="bg1"/>
                              </a:solidFill>
                              <a:latin typeface="Cambria Math" panose="02040503050406030204" pitchFamily="18" charset="0"/>
                            </a:rPr>
                          </m:ctrlPr>
                        </m:dPr>
                        <m:e>
                          <m:m>
                            <m:mPr>
                              <m:mcs>
                                <m:mc>
                                  <m:mcPr>
                                    <m:count m:val="2"/>
                                    <m:mcJc m:val="center"/>
                                  </m:mcPr>
                                </m:mc>
                              </m:mcs>
                              <m:ctrlPr>
                                <a:rPr lang="en-US" sz="2400" i="1">
                                  <a:solidFill>
                                    <a:schemeClr val="bg1"/>
                                  </a:solidFill>
                                  <a:latin typeface="Cambria Math" panose="02040503050406030204" pitchFamily="18" charset="0"/>
                                </a:rPr>
                              </m:ctrlPr>
                            </m:mPr>
                            <m:mr>
                              <m:e>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𝜔</m:t>
                                    </m:r>
                                  </m:e>
                                  <m:sup>
                                    <m:r>
                                      <a:rPr lang="en-US" sz="2400" i="1">
                                        <a:solidFill>
                                          <a:schemeClr val="bg1"/>
                                        </a:solidFill>
                                        <a:latin typeface="Cambria Math" panose="02040503050406030204" pitchFamily="18" charset="0"/>
                                      </a:rPr>
                                      <m:t>4</m:t>
                                    </m:r>
                                  </m:sup>
                                </m:sSup>
                                <m:r>
                                  <a:rPr lang="en-US" sz="2400" i="1">
                                    <a:solidFill>
                                      <a:schemeClr val="bg1"/>
                                    </a:solidFill>
                                    <a:latin typeface="Cambria Math" panose="02040503050406030204" pitchFamily="18" charset="0"/>
                                  </a:rPr>
                                  <m:t>𝜏</m:t>
                                </m:r>
                              </m:e>
                              <m:e>
                                <m:r>
                                  <a:rPr lang="en-US" sz="2400" i="1">
                                    <a:solidFill>
                                      <a:schemeClr val="bg1"/>
                                    </a:solidFill>
                                    <a:latin typeface="Cambria Math" panose="02040503050406030204" pitchFamily="18" charset="0"/>
                                  </a:rPr>
                                  <m:t>−</m:t>
                                </m:r>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𝜔</m:t>
                                    </m:r>
                                  </m:e>
                                  <m:sup>
                                    <m:r>
                                      <a:rPr lang="en-US" sz="2400" i="1">
                                        <a:solidFill>
                                          <a:schemeClr val="bg1"/>
                                        </a:solidFill>
                                        <a:latin typeface="Cambria Math" panose="02040503050406030204" pitchFamily="18" charset="0"/>
                                      </a:rPr>
                                      <m:t>2</m:t>
                                    </m:r>
                                  </m:sup>
                                </m:sSup>
                                <m:rad>
                                  <m:radPr>
                                    <m:degHide m:val="on"/>
                                    <m:ctrlPr>
                                      <a:rPr lang="en-US" sz="2400" i="1">
                                        <a:solidFill>
                                          <a:schemeClr val="bg1"/>
                                        </a:solidFill>
                                        <a:latin typeface="Cambria Math" panose="02040503050406030204" pitchFamily="18" charset="0"/>
                                      </a:rPr>
                                    </m:ctrlPr>
                                  </m:radPr>
                                  <m:deg/>
                                  <m:e>
                                    <m:r>
                                      <a:rPr lang="en-US" sz="2400" i="1">
                                        <a:solidFill>
                                          <a:schemeClr val="bg1"/>
                                        </a:solidFill>
                                        <a:latin typeface="Cambria Math" panose="02040503050406030204" pitchFamily="18" charset="0"/>
                                      </a:rPr>
                                      <m:t>𝜏</m:t>
                                    </m:r>
                                  </m:e>
                                </m:rad>
                              </m:e>
                            </m:mr>
                            <m:mr>
                              <m:e>
                                <m:r>
                                  <a:rPr lang="en-US" sz="2400" i="1">
                                    <a:solidFill>
                                      <a:schemeClr val="bg1"/>
                                    </a:solidFill>
                                    <a:latin typeface="Cambria Math" panose="02040503050406030204" pitchFamily="18" charset="0"/>
                                  </a:rPr>
                                  <m:t>−</m:t>
                                </m:r>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𝜔</m:t>
                                    </m:r>
                                  </m:e>
                                  <m:sup>
                                    <m:r>
                                      <a:rPr lang="en-US" sz="2400" i="1">
                                        <a:solidFill>
                                          <a:schemeClr val="bg1"/>
                                        </a:solidFill>
                                        <a:latin typeface="Cambria Math" panose="02040503050406030204" pitchFamily="18" charset="0"/>
                                      </a:rPr>
                                      <m:t>2</m:t>
                                    </m:r>
                                  </m:sup>
                                </m:sSup>
                                <m:rad>
                                  <m:radPr>
                                    <m:degHide m:val="on"/>
                                    <m:ctrlPr>
                                      <a:rPr lang="en-US" sz="2400" i="1">
                                        <a:solidFill>
                                          <a:schemeClr val="bg1"/>
                                        </a:solidFill>
                                        <a:latin typeface="Cambria Math" panose="02040503050406030204" pitchFamily="18" charset="0"/>
                                      </a:rPr>
                                    </m:ctrlPr>
                                  </m:radPr>
                                  <m:deg/>
                                  <m:e>
                                    <m:r>
                                      <a:rPr lang="en-US" sz="2400" i="1">
                                        <a:solidFill>
                                          <a:schemeClr val="bg1"/>
                                        </a:solidFill>
                                        <a:latin typeface="Cambria Math" panose="02040503050406030204" pitchFamily="18" charset="0"/>
                                      </a:rPr>
                                      <m:t>𝜏</m:t>
                                    </m:r>
                                  </m:e>
                                </m:rad>
                              </m:e>
                              <m:e>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𝜏</m:t>
                                </m:r>
                              </m:e>
                            </m:mr>
                          </m:m>
                        </m:e>
                      </m:d>
                      <m:r>
                        <a:rPr lang="en-US" sz="2400" b="1" i="0" smtClean="0">
                          <a:solidFill>
                            <a:schemeClr val="bg1"/>
                          </a:solidFill>
                          <a:latin typeface="Cambria Math" panose="02040503050406030204" pitchFamily="18" charset="0"/>
                        </a:rPr>
                        <m:t>,</m:t>
                      </m:r>
                    </m:oMath>
                  </m:oMathPara>
                </a14:m>
                <a:endParaRPr lang="en-US" sz="3200" b="1" dirty="0" smtClean="0">
                  <a:solidFill>
                    <a:schemeClr val="bg1"/>
                  </a:solidFill>
                </a:endParaRPr>
              </a:p>
              <a:p>
                <a:pPr marL="0" indent="0">
                  <a:buNone/>
                </a:pPr>
                <a14:m>
                  <m:oMathPara xmlns:m="http://schemas.openxmlformats.org/officeDocument/2006/math">
                    <m:oMathParaPr>
                      <m:jc m:val="centerGroup"/>
                    </m:oMathParaPr>
                    <m:oMath xmlns:m="http://schemas.openxmlformats.org/officeDocument/2006/math">
                      <m:r>
                        <a:rPr lang="en-US" sz="3200" i="1" dirty="0">
                          <a:solidFill>
                            <a:schemeClr val="bg1"/>
                          </a:solidFill>
                          <a:latin typeface="Cambria Math" panose="02040503050406030204" pitchFamily="18" charset="0"/>
                        </a:rPr>
                        <m:t>𝜔</m:t>
                      </m:r>
                      <m:r>
                        <a:rPr lang="en-US" sz="3200" i="1" dirty="0">
                          <a:solidFill>
                            <a:schemeClr val="bg1"/>
                          </a:solidFill>
                          <a:latin typeface="Cambria Math" panose="02040503050406030204" pitchFamily="18" charset="0"/>
                        </a:rPr>
                        <m:t>=</m:t>
                      </m:r>
                      <m:sSup>
                        <m:sSupPr>
                          <m:ctrlPr>
                            <a:rPr lang="en-US" sz="3200" i="1" dirty="0">
                              <a:solidFill>
                                <a:schemeClr val="bg1"/>
                              </a:solidFill>
                              <a:latin typeface="Cambria Math" panose="02040503050406030204" pitchFamily="18" charset="0"/>
                            </a:rPr>
                          </m:ctrlPr>
                        </m:sSupPr>
                        <m:e>
                          <m:r>
                            <a:rPr lang="en-US" sz="3200" i="1" dirty="0">
                              <a:solidFill>
                                <a:schemeClr val="bg1"/>
                              </a:solidFill>
                              <a:latin typeface="Cambria Math" panose="02040503050406030204" pitchFamily="18" charset="0"/>
                            </a:rPr>
                            <m:t>𝑒</m:t>
                          </m:r>
                        </m:e>
                        <m:sup>
                          <m:r>
                            <a:rPr lang="en-US" sz="3200" b="0" i="1" dirty="0" smtClean="0">
                              <a:solidFill>
                                <a:schemeClr val="bg1"/>
                              </a:solidFill>
                              <a:latin typeface="Cambria Math" panose="02040503050406030204" pitchFamily="18" charset="0"/>
                            </a:rPr>
                            <m:t>𝑖</m:t>
                          </m:r>
                          <m:r>
                            <a:rPr lang="en-US" sz="3200" b="0" i="1" dirty="0" smtClean="0">
                              <a:solidFill>
                                <a:schemeClr val="bg1"/>
                              </a:solidFill>
                              <a:latin typeface="Cambria Math" panose="02040503050406030204" pitchFamily="18" charset="0"/>
                            </a:rPr>
                            <m:t>𝜋</m:t>
                          </m:r>
                          <m:r>
                            <a:rPr lang="en-US" sz="3200" i="1" dirty="0">
                              <a:solidFill>
                                <a:schemeClr val="bg1"/>
                              </a:solidFill>
                              <a:latin typeface="Cambria Math" panose="02040503050406030204" pitchFamily="18" charset="0"/>
                            </a:rPr>
                            <m:t>/5</m:t>
                          </m:r>
                        </m:sup>
                      </m:sSup>
                      <m:r>
                        <a:rPr lang="en-US" sz="3200" i="1" dirty="0">
                          <a:solidFill>
                            <a:schemeClr val="bg1"/>
                          </a:solidFill>
                          <a:latin typeface="Cambria Math" panose="02040503050406030204" pitchFamily="18" charset="0"/>
                        </a:rPr>
                        <m:t>, </m:t>
                      </m:r>
                      <m:r>
                        <a:rPr lang="en-US" sz="3200" i="1" dirty="0">
                          <a:solidFill>
                            <a:schemeClr val="bg1"/>
                          </a:solidFill>
                          <a:latin typeface="Cambria Math" panose="02040503050406030204" pitchFamily="18" charset="0"/>
                        </a:rPr>
                        <m:t>𝜏</m:t>
                      </m:r>
                      <m:r>
                        <a:rPr lang="en-US" sz="3200" i="1" dirty="0">
                          <a:solidFill>
                            <a:schemeClr val="bg1"/>
                          </a:solidFill>
                          <a:latin typeface="Cambria Math" panose="02040503050406030204" pitchFamily="18" charset="0"/>
                        </a:rPr>
                        <m:t>=</m:t>
                      </m:r>
                      <m:f>
                        <m:fPr>
                          <m:ctrlPr>
                            <a:rPr lang="en-US" sz="3200" i="1" dirty="0">
                              <a:solidFill>
                                <a:schemeClr val="bg1"/>
                              </a:solidFill>
                              <a:latin typeface="Cambria Math" panose="02040503050406030204" pitchFamily="18" charset="0"/>
                            </a:rPr>
                          </m:ctrlPr>
                        </m:fPr>
                        <m:num>
                          <m:rad>
                            <m:radPr>
                              <m:degHide m:val="on"/>
                              <m:ctrlPr>
                                <a:rPr lang="en-US" sz="3200" i="1" dirty="0">
                                  <a:solidFill>
                                    <a:schemeClr val="bg1"/>
                                  </a:solidFill>
                                  <a:latin typeface="Cambria Math" panose="02040503050406030204" pitchFamily="18" charset="0"/>
                                </a:rPr>
                              </m:ctrlPr>
                            </m:radPr>
                            <m:deg/>
                            <m:e>
                              <m:r>
                                <a:rPr lang="en-US" sz="3200" i="1" dirty="0">
                                  <a:solidFill>
                                    <a:schemeClr val="bg1"/>
                                  </a:solidFill>
                                  <a:latin typeface="Cambria Math" panose="02040503050406030204" pitchFamily="18" charset="0"/>
                                </a:rPr>
                                <m:t>5</m:t>
                              </m:r>
                            </m:e>
                          </m:rad>
                          <m:r>
                            <a:rPr lang="en-US" sz="3200" i="1" dirty="0">
                              <a:solidFill>
                                <a:schemeClr val="bg1"/>
                              </a:solidFill>
                              <a:latin typeface="Cambria Math" panose="02040503050406030204" pitchFamily="18" charset="0"/>
                            </a:rPr>
                            <m:t> −1</m:t>
                          </m:r>
                        </m:num>
                        <m:den>
                          <m:r>
                            <a:rPr lang="en-US" sz="3200" i="1" dirty="0">
                              <a:solidFill>
                                <a:schemeClr val="bg1"/>
                              </a:solidFill>
                              <a:latin typeface="Cambria Math" panose="02040503050406030204" pitchFamily="18" charset="0"/>
                            </a:rPr>
                            <m:t>2</m:t>
                          </m:r>
                        </m:den>
                      </m:f>
                    </m:oMath>
                  </m:oMathPara>
                </a14:m>
                <a:endParaRPr lang="en-US" dirty="0">
                  <a:solidFill>
                    <a:schemeClr val="bg1"/>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09599" y="1042416"/>
                <a:ext cx="8097713" cy="5596440"/>
              </a:xfrm>
              <a:blipFill rotWithShape="0">
                <a:blip r:embed="rId3"/>
                <a:stretch>
                  <a:fillRect l="-1355" t="-2397"/>
                </a:stretch>
              </a:blipFill>
            </p:spPr>
            <p:txBody>
              <a:bodyPr/>
              <a:lstStyle/>
              <a:p>
                <a:r>
                  <a:rPr lang="en-US">
                    <a:noFill/>
                  </a:rPr>
                  <a:t> </a:t>
                </a:r>
              </a:p>
            </p:txBody>
          </p:sp>
        </mc:Fallback>
      </mc:AlternateContent>
      <p:sp>
        <p:nvSpPr>
          <p:cNvPr id="3" name="Title 2"/>
          <p:cNvSpPr>
            <a:spLocks noGrp="1"/>
          </p:cNvSpPr>
          <p:nvPr>
            <p:ph type="title"/>
          </p:nvPr>
        </p:nvSpPr>
        <p:spPr>
          <a:xfrm>
            <a:off x="838200" y="-29727"/>
            <a:ext cx="10515600" cy="1325563"/>
          </a:xfrm>
        </p:spPr>
        <p:txBody>
          <a:bodyPr/>
          <a:lstStyle/>
          <a:p>
            <a:pPr algn="ctr"/>
            <a:r>
              <a:rPr lang="en-US" dirty="0" smtClean="0">
                <a:solidFill>
                  <a:schemeClr val="bg1"/>
                </a:solidFill>
              </a:rPr>
              <a:t>Instruction Sets: Universal Single-</a:t>
            </a:r>
            <a:r>
              <a:rPr lang="en-US" dirty="0" err="1" smtClean="0">
                <a:solidFill>
                  <a:schemeClr val="bg1"/>
                </a:solidFill>
              </a:rPr>
              <a:t>qubit</a:t>
            </a:r>
            <a:r>
              <a:rPr lang="en-US" dirty="0" smtClean="0">
                <a:solidFill>
                  <a:schemeClr val="bg1"/>
                </a:solidFill>
              </a:rPr>
              <a:t> Bases</a:t>
            </a:r>
            <a:endParaRPr lang="en-US" dirty="0">
              <a:solidFill>
                <a:schemeClr val="bg1"/>
              </a:solidFill>
            </a:endParaRPr>
          </a:p>
        </p:txBody>
      </p:sp>
      <p:grpSp>
        <p:nvGrpSpPr>
          <p:cNvPr id="6" name="Group 5"/>
          <p:cNvGrpSpPr/>
          <p:nvPr/>
        </p:nvGrpSpPr>
        <p:grpSpPr>
          <a:xfrm rot="1203417">
            <a:off x="9310578" y="3916030"/>
            <a:ext cx="2168237" cy="2424545"/>
            <a:chOff x="5552382" y="1510434"/>
            <a:chExt cx="2168237" cy="2424545"/>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382" y="1510434"/>
              <a:ext cx="2168237" cy="242454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6096012" y="2478197"/>
                  <a:ext cx="251159" cy="307777"/>
                </a:xfrm>
                <a:prstGeom prst="rect">
                  <a:avLst/>
                </a:prstGeom>
                <a:solidFill>
                  <a:schemeClr val="bg1"/>
                </a:solidFill>
                <a:ln>
                  <a:solidFill>
                    <a:schemeClr val="tx1"/>
                  </a:solidFill>
                </a:ln>
                <a:scene3d>
                  <a:camera prst="orthographicFront">
                    <a:rot lat="0" lon="0" rev="19199999"/>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𝐻</m:t>
                        </m:r>
                      </m:oMath>
                    </m:oMathPara>
                  </a14:m>
                  <a:endParaRPr lang="en-US" sz="2000"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96012" y="2478197"/>
                  <a:ext cx="251159" cy="307777"/>
                </a:xfrm>
                <a:prstGeom prst="rect">
                  <a:avLst/>
                </a:prstGeom>
                <a:blipFill rotWithShape="0">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635122" y="2674561"/>
                  <a:ext cx="226151" cy="307777"/>
                </a:xfrm>
                <a:prstGeom prst="rect">
                  <a:avLst/>
                </a:prstGeom>
                <a:solidFill>
                  <a:schemeClr val="bg1"/>
                </a:solidFill>
                <a:ln>
                  <a:solidFill>
                    <a:schemeClr val="tx1"/>
                  </a:solidFill>
                </a:ln>
                <a:scene3d>
                  <a:camera prst="orthographicFront">
                    <a:rot lat="0" lon="0" rev="2100000"/>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𝑉</m:t>
                        </m:r>
                      </m:oMath>
                    </m:oMathPara>
                  </a14:m>
                  <a:endParaRPr lang="en-US" sz="2000"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635122" y="2674561"/>
                  <a:ext cx="226151" cy="307777"/>
                </a:xfrm>
                <a:prstGeom prst="rect">
                  <a:avLst/>
                </a:prstGeom>
                <a:blipFill rotWithShape="0">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692421" y="3305373"/>
                  <a:ext cx="229101" cy="307777"/>
                </a:xfrm>
                <a:prstGeom prst="rect">
                  <a:avLst/>
                </a:prstGeom>
                <a:solidFill>
                  <a:schemeClr val="bg1"/>
                </a:solidFill>
                <a:ln>
                  <a:solidFill>
                    <a:schemeClr val="tx1"/>
                  </a:solidFill>
                </a:ln>
                <a:scene3d>
                  <a:camera prst="orthographicFront">
                    <a:rot lat="0" lon="0" rev="20699999"/>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𝑋</m:t>
                        </m:r>
                      </m:oMath>
                    </m:oMathPara>
                  </a14:m>
                  <a:endParaRPr lang="en-US" sz="2000"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692421" y="3305373"/>
                  <a:ext cx="229101" cy="307777"/>
                </a:xfrm>
                <a:prstGeom prst="rect">
                  <a:avLst/>
                </a:prstGeom>
                <a:blipFill rotWithShape="0">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95713" y="3151484"/>
                  <a:ext cx="216278" cy="307777"/>
                </a:xfrm>
                <a:prstGeom prst="rect">
                  <a:avLst/>
                </a:prstGeom>
                <a:solidFill>
                  <a:schemeClr val="bg1"/>
                </a:solidFill>
                <a:ln>
                  <a:solidFill>
                    <a:schemeClr val="tx1"/>
                  </a:solidFill>
                </a:ln>
                <a:scene3d>
                  <a:camera prst="orthographicFront">
                    <a:rot lat="0" lon="0" rev="21299999"/>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𝑍</m:t>
                        </m:r>
                      </m:oMath>
                    </m:oMathPara>
                  </a14:m>
                  <a:endParaRPr lang="en-US" sz="2000"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095713" y="3151484"/>
                  <a:ext cx="216278" cy="307777"/>
                </a:xfrm>
                <a:prstGeom prst="rect">
                  <a:avLst/>
                </a:prstGeom>
                <a:blipFill rotWithShape="0">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02832" y="2803400"/>
                  <a:ext cx="198965" cy="307777"/>
                </a:xfrm>
                <a:prstGeom prst="rect">
                  <a:avLst/>
                </a:prstGeom>
                <a:solidFill>
                  <a:schemeClr val="bg1"/>
                </a:solidFill>
                <a:ln>
                  <a:solidFill>
                    <a:schemeClr val="tx1"/>
                  </a:solidFill>
                </a:ln>
                <a:scene3d>
                  <a:camera prst="orthographicFront">
                    <a:rot lat="0" lon="0" rev="600000"/>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𝑆</m:t>
                        </m:r>
                      </m:oMath>
                    </m:oMathPara>
                  </a14:m>
                  <a:endParaRPr lang="en-US" sz="2000"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102832" y="2803400"/>
                  <a:ext cx="198965" cy="307777"/>
                </a:xfrm>
                <a:prstGeom prst="rect">
                  <a:avLst/>
                </a:prstGeom>
                <a:blipFill rotWithShape="0">
                  <a:blip r:embed="rId9"/>
                  <a:stretch>
                    <a:fillRect/>
                  </a:stretch>
                </a:blipFill>
                <a:ln>
                  <a:solidFill>
                    <a:schemeClr val="tx1"/>
                  </a:solidFill>
                </a:ln>
              </p:spPr>
              <p:txBody>
                <a:bodyPr/>
                <a:lstStyle/>
                <a:p>
                  <a:r>
                    <a:rPr lang="en-US">
                      <a:noFill/>
                    </a:rPr>
                    <a:t> </a:t>
                  </a:r>
                </a:p>
              </p:txBody>
            </p:sp>
          </mc:Fallback>
        </mc:AlternateContent>
      </p:grpSp>
      <p:grpSp>
        <p:nvGrpSpPr>
          <p:cNvPr id="13" name="Group 12"/>
          <p:cNvGrpSpPr/>
          <p:nvPr/>
        </p:nvGrpSpPr>
        <p:grpSpPr>
          <a:xfrm rot="20555886">
            <a:off x="7594602" y="1387729"/>
            <a:ext cx="2168237" cy="2424545"/>
            <a:chOff x="5552382" y="1510434"/>
            <a:chExt cx="2168237" cy="2424545"/>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382" y="1510434"/>
              <a:ext cx="2168237" cy="242454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6096011" y="2478197"/>
                  <a:ext cx="251159" cy="307777"/>
                </a:xfrm>
                <a:prstGeom prst="rect">
                  <a:avLst/>
                </a:prstGeom>
                <a:solidFill>
                  <a:schemeClr val="bg1"/>
                </a:solidFill>
                <a:ln>
                  <a:solidFill>
                    <a:schemeClr val="tx1"/>
                  </a:solidFill>
                </a:ln>
                <a:scene3d>
                  <a:camera prst="orthographicFront">
                    <a:rot lat="0" lon="0" rev="19199999"/>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𝐻</m:t>
                        </m:r>
                      </m:oMath>
                    </m:oMathPara>
                  </a14:m>
                  <a:endParaRPr lang="en-US" sz="2000"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096011" y="2478197"/>
                  <a:ext cx="251159" cy="307777"/>
                </a:xfrm>
                <a:prstGeom prst="rect">
                  <a:avLst/>
                </a:prstGeom>
                <a:blipFill rotWithShape="0">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634864" y="2674561"/>
                  <a:ext cx="215635" cy="307777"/>
                </a:xfrm>
                <a:prstGeom prst="rect">
                  <a:avLst/>
                </a:prstGeom>
                <a:solidFill>
                  <a:schemeClr val="bg1"/>
                </a:solidFill>
                <a:ln>
                  <a:solidFill>
                    <a:schemeClr val="tx1"/>
                  </a:solidFill>
                </a:ln>
                <a:scene3d>
                  <a:camera prst="orthographicFront">
                    <a:rot lat="0" lon="0" rev="2100000"/>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𝑇</m:t>
                        </m:r>
                      </m:oMath>
                    </m:oMathPara>
                  </a14:m>
                  <a:endParaRPr lang="en-US" sz="2000"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634864" y="2674561"/>
                  <a:ext cx="215635" cy="307777"/>
                </a:xfrm>
                <a:prstGeom prst="rect">
                  <a:avLst/>
                </a:prstGeom>
                <a:blipFill rotWithShape="0">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692420" y="3305371"/>
                  <a:ext cx="229101" cy="307777"/>
                </a:xfrm>
                <a:prstGeom prst="rect">
                  <a:avLst/>
                </a:prstGeom>
                <a:solidFill>
                  <a:schemeClr val="bg1"/>
                </a:solidFill>
                <a:ln>
                  <a:solidFill>
                    <a:schemeClr val="tx1"/>
                  </a:solidFill>
                </a:ln>
                <a:scene3d>
                  <a:camera prst="orthographicFront">
                    <a:rot lat="0" lon="0" rev="20699999"/>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𝑋</m:t>
                        </m:r>
                      </m:oMath>
                    </m:oMathPara>
                  </a14:m>
                  <a:endParaRPr lang="en-US" sz="2000" dirty="0">
                    <a:solidFill>
                      <a:prstClr val="black"/>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692420" y="3305371"/>
                  <a:ext cx="229101" cy="307777"/>
                </a:xfrm>
                <a:prstGeom prst="rect">
                  <a:avLst/>
                </a:prstGeom>
                <a:blipFill rotWithShape="0">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095712" y="3151483"/>
                  <a:ext cx="216278" cy="307777"/>
                </a:xfrm>
                <a:prstGeom prst="rect">
                  <a:avLst/>
                </a:prstGeom>
                <a:solidFill>
                  <a:schemeClr val="bg1"/>
                </a:solidFill>
                <a:ln>
                  <a:solidFill>
                    <a:schemeClr val="tx1"/>
                  </a:solidFill>
                </a:ln>
                <a:scene3d>
                  <a:camera prst="orthographicFront">
                    <a:rot lat="0" lon="0" rev="21299999"/>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𝑍</m:t>
                        </m:r>
                      </m:oMath>
                    </m:oMathPara>
                  </a14:m>
                  <a:endParaRPr lang="en-US" sz="2000" dirty="0">
                    <a:solidFill>
                      <a:prstClr val="black"/>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095712" y="3151483"/>
                  <a:ext cx="216278" cy="307777"/>
                </a:xfrm>
                <a:prstGeom prst="rect">
                  <a:avLst/>
                </a:prstGeom>
                <a:blipFill rotWithShape="0">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102832" y="2803401"/>
                  <a:ext cx="198965" cy="307777"/>
                </a:xfrm>
                <a:prstGeom prst="rect">
                  <a:avLst/>
                </a:prstGeom>
                <a:solidFill>
                  <a:schemeClr val="bg1"/>
                </a:solidFill>
                <a:ln>
                  <a:solidFill>
                    <a:schemeClr val="tx1"/>
                  </a:solidFill>
                </a:ln>
                <a:scene3d>
                  <a:camera prst="orthographicFront">
                    <a:rot lat="0" lon="0" rev="600000"/>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𝑆</m:t>
                        </m:r>
                      </m:oMath>
                    </m:oMathPara>
                  </a14:m>
                  <a:endParaRPr lang="en-US" sz="2000" dirty="0">
                    <a:solidFill>
                      <a:prstClr val="black"/>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102832" y="2803401"/>
                  <a:ext cx="198965" cy="307777"/>
                </a:xfrm>
                <a:prstGeom prst="rect">
                  <a:avLst/>
                </a:prstGeom>
                <a:blipFill rotWithShape="0">
                  <a:blip r:embed="rId14"/>
                  <a:stretch>
                    <a:fillRect/>
                  </a:stretch>
                </a:blipFill>
                <a:ln>
                  <a:solidFill>
                    <a:schemeClr val="tx1"/>
                  </a:solidFill>
                </a:ln>
              </p:spPr>
              <p:txBody>
                <a:bodyPr/>
                <a:lstStyle/>
                <a:p>
                  <a:r>
                    <a:rPr lang="en-US">
                      <a:noFill/>
                    </a:rPr>
                    <a:t> </a:t>
                  </a:r>
                </a:p>
              </p:txBody>
            </p:sp>
          </mc:Fallback>
        </mc:AlternateContent>
      </p:grpSp>
      <p:sp>
        <p:nvSpPr>
          <p:cNvPr id="20" name="TextBox 19"/>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38213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1980049" y="8741"/>
            <a:ext cx="8229024" cy="1144921"/>
          </a:xfrm>
          <a:ln/>
        </p:spPr>
        <p:txBody>
          <a:bodyPr vert="horz" wrap="square" lIns="0" tIns="30176" rIns="0" bIns="0" numCol="1" anchor="ctr" anchorCtr="0" compatLnSpc="1">
            <a:prstTxWarp prst="textNoShape">
              <a:avLst/>
            </a:prstTxWarp>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altLang="en-US" sz="4400" dirty="0" smtClean="0">
                <a:solidFill>
                  <a:schemeClr val="bg1"/>
                </a:solidFill>
                <a:latin typeface="Calibri Light" panose="020F0302020204030204" pitchFamily="34" charset="0"/>
              </a:rPr>
              <a:t>Single-</a:t>
            </a:r>
            <a:r>
              <a:rPr lang="en-CA" altLang="en-US" sz="4400" dirty="0" err="1" smtClean="0">
                <a:solidFill>
                  <a:schemeClr val="bg1"/>
                </a:solidFill>
                <a:latin typeface="Calibri Light" panose="020F0302020204030204" pitchFamily="34" charset="0"/>
              </a:rPr>
              <a:t>qubit</a:t>
            </a:r>
            <a:r>
              <a:rPr lang="en-CA" altLang="en-US" sz="4400" dirty="0" smtClean="0">
                <a:solidFill>
                  <a:schemeClr val="bg1"/>
                </a:solidFill>
                <a:latin typeface="Calibri Light" panose="020F0302020204030204" pitchFamily="34" charset="0"/>
              </a:rPr>
              <a:t> unitary </a:t>
            </a:r>
            <a:r>
              <a:rPr lang="en-CA" altLang="en-US" sz="4400" dirty="0">
                <a:solidFill>
                  <a:schemeClr val="bg1"/>
                </a:solidFill>
                <a:latin typeface="Calibri Light" panose="020F0302020204030204" pitchFamily="34" charset="0"/>
              </a:rPr>
              <a:t>approximation</a:t>
            </a:r>
          </a:p>
        </p:txBody>
      </p:sp>
      <mc:AlternateContent xmlns:mc="http://schemas.openxmlformats.org/markup-compatibility/2006" xmlns:a14="http://schemas.microsoft.com/office/drawing/2010/main">
        <mc:Choice Requires="a14">
          <p:sp>
            <p:nvSpPr>
              <p:cNvPr id="13314" name="Rectangle 2"/>
              <p:cNvSpPr>
                <a:spLocks noGrp="1" noChangeArrowheads="1"/>
              </p:cNvSpPr>
              <p:nvPr>
                <p:ph type="body" idx="4294967295"/>
              </p:nvPr>
            </p:nvSpPr>
            <p:spPr>
              <a:xfrm>
                <a:off x="943801" y="981338"/>
                <a:ext cx="9054535" cy="4882968"/>
              </a:xfrm>
              <a:ln/>
            </p:spPr>
            <p:txBody>
              <a:bodyPr/>
              <a:lstStyle/>
              <a:p>
                <a:pPr marL="391729" indent="-293797">
                  <a:buClr>
                    <a:schemeClr val="bg1"/>
                  </a:buClr>
                  <a:buSzPct val="45000"/>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Lst>
                </a:pPr>
                <a:r>
                  <a:rPr lang="en-CA" altLang="en-US" b="1" dirty="0" smtClean="0">
                    <a:solidFill>
                      <a:srgbClr val="FFC000"/>
                    </a:solidFill>
                    <a:latin typeface="Calibri" panose="020F0502020204030204" pitchFamily="34" charset="0"/>
                  </a:rPr>
                  <a:t>Input</a:t>
                </a:r>
              </a:p>
              <a:p>
                <a:pPr marL="783458" lvl="1" indent="-293797">
                  <a:buClr>
                    <a:schemeClr val="bg1"/>
                  </a:buClr>
                  <a:buSzPct val="45000"/>
                  <a:buFont typeface="StarSymbol" charset="0"/>
                  <a:buChar cha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Lst>
                </a:pPr>
                <a14:m>
                  <m:oMath xmlns:m="http://schemas.openxmlformats.org/officeDocument/2006/math">
                    <m:r>
                      <a:rPr lang="en-CA" altLang="en-US" sz="2800" i="1" dirty="0" smtClean="0">
                        <a:solidFill>
                          <a:schemeClr val="bg1"/>
                        </a:solidFill>
                        <a:latin typeface="Cambria Math" panose="02040503050406030204" pitchFamily="18" charset="0"/>
                      </a:rPr>
                      <m:t>𝑈</m:t>
                    </m:r>
                  </m:oMath>
                </a14:m>
                <a:r>
                  <a:rPr lang="en-CA" altLang="en-US" sz="2800" i="1" dirty="0">
                    <a:solidFill>
                      <a:schemeClr val="bg1"/>
                    </a:solidFill>
                    <a:latin typeface="Calibri" panose="020F0502020204030204" pitchFamily="34" charset="0"/>
                  </a:rPr>
                  <a:t>: </a:t>
                </a:r>
                <a:r>
                  <a:rPr lang="en-CA" altLang="en-US" sz="2800" dirty="0">
                    <a:solidFill>
                      <a:schemeClr val="bg1"/>
                    </a:solidFill>
                    <a:latin typeface="Calibri" panose="020F0502020204030204" pitchFamily="34" charset="0"/>
                  </a:rPr>
                  <a:t>2x2 unitary </a:t>
                </a:r>
                <a:r>
                  <a:rPr lang="en-CA" altLang="en-US" sz="2800" dirty="0" smtClean="0">
                    <a:solidFill>
                      <a:schemeClr val="bg1"/>
                    </a:solidFill>
                    <a:latin typeface="Calibri" panose="020F0502020204030204" pitchFamily="34" charset="0"/>
                  </a:rPr>
                  <a:t>matrix (assume a </a:t>
                </a:r>
                <a:r>
                  <a:rPr lang="en-CA" altLang="en-US" sz="2800" i="1" dirty="0" smtClean="0">
                    <a:solidFill>
                      <a:schemeClr val="bg1"/>
                    </a:solidFill>
                    <a:latin typeface="Calibri" panose="020F0502020204030204" pitchFamily="34" charset="0"/>
                  </a:rPr>
                  <a:t>z</a:t>
                </a:r>
                <a:r>
                  <a:rPr lang="en-CA" altLang="en-US" sz="2800" dirty="0" smtClean="0">
                    <a:solidFill>
                      <a:schemeClr val="bg1"/>
                    </a:solidFill>
                    <a:latin typeface="Calibri" panose="020F0502020204030204" pitchFamily="34" charset="0"/>
                  </a:rPr>
                  <a:t>-rotation by angle </a:t>
                </a:r>
                <a14:m>
                  <m:oMath xmlns:m="http://schemas.openxmlformats.org/officeDocument/2006/math">
                    <m:r>
                      <a:rPr lang="en-US" altLang="en-US" sz="2800" b="0" i="1" smtClean="0">
                        <a:solidFill>
                          <a:schemeClr val="bg1"/>
                        </a:solidFill>
                        <a:latin typeface="Cambria Math" panose="02040503050406030204" pitchFamily="18" charset="0"/>
                      </a:rPr>
                      <m:t>𝜃</m:t>
                    </m:r>
                  </m:oMath>
                </a14:m>
                <a:r>
                  <a:rPr lang="en-CA" altLang="en-US" sz="2800" dirty="0" smtClean="0">
                    <a:solidFill>
                      <a:schemeClr val="bg1"/>
                    </a:solidFill>
                    <a:latin typeface="Calibri" panose="020F0502020204030204" pitchFamily="34" charset="0"/>
                  </a:rPr>
                  <a:t>)</a:t>
                </a:r>
              </a:p>
              <a:p>
                <a:pPr marL="489661" lvl="1" indent="0" algn="ctr">
                  <a:buClr>
                    <a:schemeClr val="bg1"/>
                  </a:buClr>
                  <a:buSzPct val="45000"/>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Lst>
                </a:pPr>
                <a14:m>
                  <m:oMath xmlns:m="http://schemas.openxmlformats.org/officeDocument/2006/math">
                    <m:r>
                      <a:rPr lang="en-US" altLang="en-US" sz="2800" b="0" i="1" smtClean="0">
                        <a:solidFill>
                          <a:schemeClr val="bg1"/>
                        </a:solidFill>
                        <a:latin typeface="Cambria Math" panose="02040503050406030204" pitchFamily="18" charset="0"/>
                      </a:rPr>
                      <m:t>𝑈</m:t>
                    </m:r>
                    <m:r>
                      <a:rPr lang="en-US" altLang="en-US" sz="2800" b="0" i="1" smtClean="0">
                        <a:solidFill>
                          <a:schemeClr val="bg1"/>
                        </a:solidFill>
                        <a:latin typeface="Cambria Math" panose="02040503050406030204" pitchFamily="18" charset="0"/>
                      </a:rPr>
                      <m:t>= </m:t>
                    </m:r>
                    <m:d>
                      <m:dPr>
                        <m:begChr m:val="["/>
                        <m:endChr m:val="]"/>
                        <m:ctrlPr>
                          <a:rPr lang="en-US" altLang="en-US" sz="2800" b="0" i="1" smtClean="0">
                            <a:solidFill>
                              <a:schemeClr val="bg1"/>
                            </a:solidFill>
                            <a:latin typeface="Cambria Math" panose="02040503050406030204" pitchFamily="18" charset="0"/>
                          </a:rPr>
                        </m:ctrlPr>
                      </m:dPr>
                      <m:e>
                        <m:m>
                          <m:mPr>
                            <m:mcs>
                              <m:mc>
                                <m:mcPr>
                                  <m:count m:val="2"/>
                                  <m:mcJc m:val="center"/>
                                </m:mcPr>
                              </m:mc>
                            </m:mcs>
                            <m:ctrlPr>
                              <a:rPr lang="en-US" altLang="en-US" sz="2800" b="0" i="1" smtClean="0">
                                <a:solidFill>
                                  <a:schemeClr val="bg1"/>
                                </a:solidFill>
                                <a:latin typeface="Cambria Math" panose="02040503050406030204" pitchFamily="18" charset="0"/>
                              </a:rPr>
                            </m:ctrlPr>
                          </m:mPr>
                          <m:mr>
                            <m:e>
                              <m:r>
                                <m:rPr>
                                  <m:brk m:alnAt="7"/>
                                </m:rPr>
                                <a:rPr lang="en-US" altLang="en-US" sz="2800" b="0" i="1" smtClean="0">
                                  <a:solidFill>
                                    <a:schemeClr val="bg1"/>
                                  </a:solidFill>
                                  <a:latin typeface="Cambria Math" panose="02040503050406030204" pitchFamily="18" charset="0"/>
                                </a:rPr>
                                <m:t>1</m:t>
                              </m:r>
                            </m:e>
                            <m:e>
                              <m:r>
                                <a:rPr lang="en-US" altLang="en-US" sz="2800" b="0" i="1" smtClean="0">
                                  <a:solidFill>
                                    <a:schemeClr val="bg1"/>
                                  </a:solidFill>
                                  <a:latin typeface="Cambria Math" panose="02040503050406030204" pitchFamily="18" charset="0"/>
                                </a:rPr>
                                <m:t>0</m:t>
                              </m:r>
                            </m:e>
                          </m:mr>
                          <m:mr>
                            <m:e>
                              <m:r>
                                <a:rPr lang="en-US" altLang="en-US" sz="2800" b="0" i="1" smtClean="0">
                                  <a:solidFill>
                                    <a:schemeClr val="bg1"/>
                                  </a:solidFill>
                                  <a:latin typeface="Cambria Math" panose="02040503050406030204" pitchFamily="18" charset="0"/>
                                </a:rPr>
                                <m:t>0</m:t>
                              </m:r>
                            </m:e>
                            <m:e>
                              <m:sSup>
                                <m:sSupPr>
                                  <m:ctrlPr>
                                    <a:rPr lang="en-US" altLang="en-US" sz="2800" b="0" i="1" smtClean="0">
                                      <a:solidFill>
                                        <a:schemeClr val="bg1"/>
                                      </a:solidFill>
                                      <a:latin typeface="Cambria Math" panose="02040503050406030204" pitchFamily="18" charset="0"/>
                                    </a:rPr>
                                  </m:ctrlPr>
                                </m:sSupPr>
                                <m:e>
                                  <m:r>
                                    <a:rPr lang="en-US" altLang="en-US" sz="2800" b="0" i="1" smtClean="0">
                                      <a:solidFill>
                                        <a:schemeClr val="bg1"/>
                                      </a:solidFill>
                                      <a:latin typeface="Cambria Math" panose="02040503050406030204" pitchFamily="18" charset="0"/>
                                    </a:rPr>
                                    <m:t>𝑒</m:t>
                                  </m:r>
                                </m:e>
                                <m:sup>
                                  <m:r>
                                    <a:rPr lang="en-US" altLang="en-US" sz="2800" b="0" i="1" smtClean="0">
                                      <a:solidFill>
                                        <a:schemeClr val="bg1"/>
                                      </a:solidFill>
                                      <a:latin typeface="Cambria Math" panose="02040503050406030204" pitchFamily="18" charset="0"/>
                                    </a:rPr>
                                    <m:t>𝑖</m:t>
                                  </m:r>
                                  <m:r>
                                    <a:rPr lang="en-US" altLang="en-US" sz="2800" b="0" i="1" smtClean="0">
                                      <a:solidFill>
                                        <a:schemeClr val="bg1"/>
                                      </a:solidFill>
                                      <a:latin typeface="Cambria Math" panose="02040503050406030204" pitchFamily="18" charset="0"/>
                                    </a:rPr>
                                    <m:t>𝜃</m:t>
                                  </m:r>
                                </m:sup>
                              </m:sSup>
                            </m:e>
                          </m:mr>
                        </m:m>
                      </m:e>
                    </m:d>
                  </m:oMath>
                </a14:m>
                <a:r>
                  <a:rPr lang="en-CA" altLang="en-US" sz="2800" dirty="0" smtClean="0">
                    <a:solidFill>
                      <a:schemeClr val="bg1"/>
                    </a:solidFill>
                    <a:latin typeface="Calibri" panose="020F0502020204030204" pitchFamily="34" charset="0"/>
                  </a:rPr>
                  <a:t> </a:t>
                </a:r>
              </a:p>
              <a:p>
                <a:pPr marL="783458" lvl="1" indent="-293797">
                  <a:buClr>
                    <a:schemeClr val="bg1"/>
                  </a:buClr>
                  <a:buSzPct val="45000"/>
                  <a:buFont typeface="StarSymbol" charset="0"/>
                  <a:buChar cha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Lst>
                </a:pPr>
                <a14:m>
                  <m:oMath xmlns:m="http://schemas.openxmlformats.org/officeDocument/2006/math">
                    <m:r>
                      <a:rPr lang="en-US" altLang="en-US" sz="2800" b="0" i="1" smtClean="0">
                        <a:solidFill>
                          <a:schemeClr val="bg1"/>
                        </a:solidFill>
                        <a:latin typeface="Cambria Math" panose="02040503050406030204" pitchFamily="18" charset="0"/>
                      </a:rPr>
                      <m:t>𝜖</m:t>
                    </m:r>
                  </m:oMath>
                </a14:m>
                <a:r>
                  <a:rPr lang="en-CA" altLang="en-US" sz="2800" dirty="0" smtClean="0">
                    <a:solidFill>
                      <a:schemeClr val="bg1"/>
                    </a:solidFill>
                    <a:latin typeface="Calibri" panose="020F0502020204030204" pitchFamily="34" charset="0"/>
                  </a:rPr>
                  <a:t>: approximation error</a:t>
                </a:r>
                <a:endParaRPr lang="en-CA" altLang="en-US" sz="2800" dirty="0">
                  <a:solidFill>
                    <a:schemeClr val="bg1"/>
                  </a:solidFill>
                  <a:latin typeface="Calibri" panose="020F0502020204030204" pitchFamily="34" charset="0"/>
                </a:endParaRPr>
              </a:p>
              <a:p>
                <a:pPr marL="783458" lvl="1" indent="-293797">
                  <a:buClr>
                    <a:schemeClr val="bg1"/>
                  </a:buClr>
                  <a:buSzPct val="45000"/>
                  <a:buFont typeface="StarSymbol" charset="0"/>
                  <a:buChar cha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Lst>
                </a:pPr>
                <a:endParaRPr lang="en-CA" altLang="en-US" sz="2177" dirty="0">
                  <a:solidFill>
                    <a:schemeClr val="bg1"/>
                  </a:solidFill>
                  <a:latin typeface="Calibri" panose="020F0502020204030204" pitchFamily="34" charset="0"/>
                </a:endParaRPr>
              </a:p>
              <a:p>
                <a:pPr marL="391729" indent="-293797">
                  <a:buClr>
                    <a:schemeClr val="bg1"/>
                  </a:buClr>
                  <a:buSzPct val="45000"/>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Lst>
                </a:pPr>
                <a:r>
                  <a:rPr lang="en-CA" altLang="en-US" b="1" dirty="0" smtClean="0">
                    <a:solidFill>
                      <a:srgbClr val="FFC000"/>
                    </a:solidFill>
                    <a:latin typeface="Calibri" panose="020F0502020204030204" pitchFamily="34" charset="0"/>
                  </a:rPr>
                  <a:t>Output</a:t>
                </a:r>
                <a:endParaRPr lang="en-CA" altLang="en-US" b="1" dirty="0">
                  <a:solidFill>
                    <a:srgbClr val="FFC000"/>
                  </a:solidFill>
                  <a:latin typeface="Calibri" panose="020F0502020204030204" pitchFamily="34" charset="0"/>
                </a:endParaRPr>
              </a:p>
              <a:p>
                <a:pPr marL="783458" lvl="1" indent="-293797">
                  <a:buClr>
                    <a:schemeClr val="bg1"/>
                  </a:buClr>
                  <a:buSzPct val="45000"/>
                  <a:buFont typeface="StarSymbol" charset="0"/>
                  <a:buChar cha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Lst>
                </a:pPr>
                <a14:m>
                  <m:oMath xmlns:m="http://schemas.openxmlformats.org/officeDocument/2006/math">
                    <m:sSub>
                      <m:sSubPr>
                        <m:ctrlPr>
                          <a:rPr lang="en-US" altLang="en-US" sz="2800" i="1" smtClean="0">
                            <a:solidFill>
                              <a:schemeClr val="bg1"/>
                            </a:solidFill>
                            <a:latin typeface="Cambria Math" panose="02040503050406030204" pitchFamily="18" charset="0"/>
                          </a:rPr>
                        </m:ctrlPr>
                      </m:sSubPr>
                      <m:e>
                        <m:r>
                          <a:rPr lang="en-US" altLang="en-US" sz="2800" b="0" i="1" smtClean="0">
                            <a:solidFill>
                              <a:schemeClr val="bg1"/>
                            </a:solidFill>
                            <a:latin typeface="Cambria Math" panose="02040503050406030204" pitchFamily="18" charset="0"/>
                          </a:rPr>
                          <m:t>𝐺</m:t>
                        </m:r>
                      </m:e>
                      <m:sub>
                        <m:r>
                          <a:rPr lang="en-US" altLang="en-US" sz="2800" b="0" i="1" smtClean="0">
                            <a:solidFill>
                              <a:schemeClr val="bg1"/>
                            </a:solidFill>
                            <a:latin typeface="Cambria Math" panose="02040503050406030204" pitchFamily="18" charset="0"/>
                          </a:rPr>
                          <m:t>1</m:t>
                        </m:r>
                      </m:sub>
                    </m:sSub>
                    <m:r>
                      <a:rPr lang="en-US" altLang="en-US" sz="2800" b="0" i="1" smtClean="0">
                        <a:solidFill>
                          <a:schemeClr val="bg1"/>
                        </a:solidFill>
                        <a:latin typeface="Cambria Math" panose="02040503050406030204" pitchFamily="18" charset="0"/>
                      </a:rPr>
                      <m:t>,</m:t>
                    </m:r>
                    <m:sSub>
                      <m:sSubPr>
                        <m:ctrlPr>
                          <a:rPr lang="en-US" altLang="en-US" sz="2800" i="1" smtClean="0">
                            <a:solidFill>
                              <a:schemeClr val="bg1"/>
                            </a:solidFill>
                            <a:latin typeface="Cambria Math" panose="02040503050406030204" pitchFamily="18" charset="0"/>
                          </a:rPr>
                        </m:ctrlPr>
                      </m:sSubPr>
                      <m:e>
                        <m:r>
                          <a:rPr lang="en-US" altLang="en-US" sz="2800" b="0" i="1" smtClean="0">
                            <a:solidFill>
                              <a:schemeClr val="bg1"/>
                            </a:solidFill>
                            <a:latin typeface="Cambria Math" panose="02040503050406030204" pitchFamily="18" charset="0"/>
                          </a:rPr>
                          <m:t>𝐺</m:t>
                        </m:r>
                      </m:e>
                      <m:sub>
                        <m:r>
                          <a:rPr lang="en-US" altLang="en-US" sz="2800" b="0" i="1" smtClean="0">
                            <a:solidFill>
                              <a:schemeClr val="bg1"/>
                            </a:solidFill>
                            <a:latin typeface="Cambria Math" panose="02040503050406030204" pitchFamily="18" charset="0"/>
                          </a:rPr>
                          <m:t>2</m:t>
                        </m:r>
                      </m:sub>
                    </m:sSub>
                    <m:r>
                      <a:rPr lang="en-US" altLang="en-US" sz="2800" b="0" i="1" smtClean="0">
                        <a:solidFill>
                          <a:schemeClr val="bg1"/>
                        </a:solidFill>
                        <a:latin typeface="Cambria Math" panose="02040503050406030204" pitchFamily="18" charset="0"/>
                      </a:rPr>
                      <m:t>,…, </m:t>
                    </m:r>
                    <m:sSub>
                      <m:sSubPr>
                        <m:ctrlPr>
                          <a:rPr lang="en-US" altLang="en-US" sz="2800" i="1" smtClean="0">
                            <a:solidFill>
                              <a:schemeClr val="bg1"/>
                            </a:solidFill>
                            <a:latin typeface="Cambria Math" panose="02040503050406030204" pitchFamily="18" charset="0"/>
                          </a:rPr>
                        </m:ctrlPr>
                      </m:sSubPr>
                      <m:e>
                        <m:r>
                          <a:rPr lang="en-US" altLang="en-US" sz="2800" b="0" i="1" smtClean="0">
                            <a:solidFill>
                              <a:schemeClr val="bg1"/>
                            </a:solidFill>
                            <a:latin typeface="Cambria Math" panose="02040503050406030204" pitchFamily="18" charset="0"/>
                          </a:rPr>
                          <m:t>𝐺</m:t>
                        </m:r>
                      </m:e>
                      <m:sub>
                        <m:r>
                          <a:rPr lang="en-US" altLang="en-US" sz="2800" b="0" i="1" smtClean="0">
                            <a:solidFill>
                              <a:schemeClr val="bg1"/>
                            </a:solidFill>
                            <a:latin typeface="Cambria Math" panose="02040503050406030204" pitchFamily="18" charset="0"/>
                          </a:rPr>
                          <m:t>𝑙</m:t>
                        </m:r>
                      </m:sub>
                    </m:sSub>
                  </m:oMath>
                </a14:m>
                <a:r>
                  <a:rPr lang="en-CA" altLang="en-US" sz="2800" dirty="0" smtClean="0">
                    <a:solidFill>
                      <a:schemeClr val="bg1"/>
                    </a:solidFill>
                    <a:latin typeface="Calibri" panose="020F0502020204030204" pitchFamily="34" charset="0"/>
                  </a:rPr>
                  <a:t>: sequence of gates</a:t>
                </a:r>
              </a:p>
              <a:p>
                <a:pPr marL="489661" lvl="1" indent="0">
                  <a:buClr>
                    <a:schemeClr val="bg1"/>
                  </a:buClr>
                  <a:buSzPct val="45000"/>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Lst>
                </a:pPr>
                <a:endParaRPr lang="en-CA" altLang="en-US" sz="2800" dirty="0" smtClean="0">
                  <a:solidFill>
                    <a:schemeClr val="bg1"/>
                  </a:solidFill>
                  <a:latin typeface="Calibri" panose="020F0502020204030204" pitchFamily="34" charset="0"/>
                </a:endParaRPr>
              </a:p>
              <a:p>
                <a:pPr marL="0" lvl="1" indent="0">
                  <a:buClr>
                    <a:schemeClr val="bg1"/>
                  </a:buClr>
                  <a:buSzPct val="45000"/>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Lst>
                </a:pPr>
                <a:r>
                  <a:rPr lang="en-CA" altLang="en-US" sz="2800" b="1" dirty="0" smtClean="0">
                    <a:solidFill>
                      <a:srgbClr val="FFC000"/>
                    </a:solidFill>
                    <a:latin typeface="Calibri" panose="020F0502020204030204" pitchFamily="34" charset="0"/>
                  </a:rPr>
                  <a:t>Constraint</a:t>
                </a:r>
                <a:endParaRPr lang="en-US" altLang="en-US" sz="2800" b="0" i="1" dirty="0" smtClean="0">
                  <a:solidFill>
                    <a:srgbClr val="FFC000"/>
                  </a:solidFill>
                  <a:latin typeface="Calibri" panose="020F0502020204030204" pitchFamily="34" charset="0"/>
                </a:endParaRPr>
              </a:p>
              <a:p>
                <a:pPr marL="783458" lvl="1" indent="-293797">
                  <a:buClr>
                    <a:schemeClr val="bg1"/>
                  </a:buClr>
                  <a:buSzPct val="45000"/>
                  <a:buFont typeface="StarSymbol" charset="0"/>
                  <a:buChar cha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Lst>
                </a:pPr>
                <a14:m>
                  <m:oMath xmlns:m="http://schemas.openxmlformats.org/officeDocument/2006/math">
                    <m:d>
                      <m:dPr>
                        <m:begChr m:val="|"/>
                        <m:endChr m:val="|"/>
                        <m:ctrlPr>
                          <a:rPr lang="en-US" altLang="en-US" sz="2800" b="0" i="1" smtClean="0">
                            <a:solidFill>
                              <a:schemeClr val="bg1"/>
                            </a:solidFill>
                            <a:latin typeface="Cambria Math" panose="02040503050406030204" pitchFamily="18" charset="0"/>
                          </a:rPr>
                        </m:ctrlPr>
                      </m:dPr>
                      <m:e>
                        <m:d>
                          <m:dPr>
                            <m:begChr m:val="|"/>
                            <m:endChr m:val="|"/>
                            <m:ctrlPr>
                              <a:rPr lang="en-US" altLang="en-US" sz="2800" b="0" i="1" smtClean="0">
                                <a:solidFill>
                                  <a:schemeClr val="bg1"/>
                                </a:solidFill>
                                <a:latin typeface="Cambria Math" panose="02040503050406030204" pitchFamily="18" charset="0"/>
                              </a:rPr>
                            </m:ctrlPr>
                          </m:dPr>
                          <m:e>
                            <m:r>
                              <a:rPr lang="en-US" altLang="en-US" sz="2800" b="0" i="1" smtClean="0">
                                <a:solidFill>
                                  <a:schemeClr val="bg1"/>
                                </a:solidFill>
                                <a:latin typeface="Cambria Math" panose="02040503050406030204" pitchFamily="18" charset="0"/>
                              </a:rPr>
                              <m:t>𝑈</m:t>
                            </m:r>
                            <m:r>
                              <a:rPr lang="en-US" altLang="en-US" sz="2800" b="0" i="1" smtClean="0">
                                <a:solidFill>
                                  <a:schemeClr val="bg1"/>
                                </a:solidFill>
                                <a:latin typeface="Cambria Math" panose="02040503050406030204" pitchFamily="18" charset="0"/>
                              </a:rPr>
                              <m:t>−</m:t>
                            </m:r>
                            <m:sSub>
                              <m:sSubPr>
                                <m:ctrlPr>
                                  <a:rPr lang="en-US" altLang="en-US" sz="2800" i="1" smtClean="0">
                                    <a:solidFill>
                                      <a:schemeClr val="bg1"/>
                                    </a:solidFill>
                                    <a:latin typeface="Cambria Math" panose="02040503050406030204" pitchFamily="18" charset="0"/>
                                  </a:rPr>
                                </m:ctrlPr>
                              </m:sSubPr>
                              <m:e>
                                <m:r>
                                  <a:rPr lang="en-US" altLang="en-US" sz="2800" b="0" i="1" smtClean="0">
                                    <a:solidFill>
                                      <a:schemeClr val="bg1"/>
                                    </a:solidFill>
                                    <a:latin typeface="Cambria Math" panose="02040503050406030204" pitchFamily="18" charset="0"/>
                                  </a:rPr>
                                  <m:t>𝐺</m:t>
                                </m:r>
                              </m:e>
                              <m:sub>
                                <m:r>
                                  <a:rPr lang="en-US" altLang="en-US" sz="2800" b="0" i="1" smtClean="0">
                                    <a:solidFill>
                                      <a:schemeClr val="bg1"/>
                                    </a:solidFill>
                                    <a:latin typeface="Cambria Math" panose="02040503050406030204" pitchFamily="18" charset="0"/>
                                  </a:rPr>
                                  <m:t>1</m:t>
                                </m:r>
                              </m:sub>
                            </m:sSub>
                            <m:sSub>
                              <m:sSubPr>
                                <m:ctrlPr>
                                  <a:rPr lang="en-US" altLang="en-US" sz="2800" i="1" smtClean="0">
                                    <a:solidFill>
                                      <a:schemeClr val="bg1"/>
                                    </a:solidFill>
                                    <a:latin typeface="Cambria Math" panose="02040503050406030204" pitchFamily="18" charset="0"/>
                                  </a:rPr>
                                </m:ctrlPr>
                              </m:sSubPr>
                              <m:e>
                                <m:r>
                                  <a:rPr lang="en-US" altLang="en-US" sz="2800" b="0" i="1" smtClean="0">
                                    <a:solidFill>
                                      <a:schemeClr val="bg1"/>
                                    </a:solidFill>
                                    <a:latin typeface="Cambria Math" panose="02040503050406030204" pitchFamily="18" charset="0"/>
                                  </a:rPr>
                                  <m:t>𝐺</m:t>
                                </m:r>
                              </m:e>
                              <m:sub>
                                <m:r>
                                  <a:rPr lang="en-US" altLang="en-US" sz="2800" b="0" i="1" smtClean="0">
                                    <a:solidFill>
                                      <a:schemeClr val="bg1"/>
                                    </a:solidFill>
                                    <a:latin typeface="Cambria Math" panose="02040503050406030204" pitchFamily="18" charset="0"/>
                                  </a:rPr>
                                  <m:t>2</m:t>
                                </m:r>
                              </m:sub>
                            </m:sSub>
                            <m:r>
                              <a:rPr lang="en-US" altLang="en-US" sz="2800" b="0" i="1" smtClean="0">
                                <a:solidFill>
                                  <a:schemeClr val="bg1"/>
                                </a:solidFill>
                                <a:latin typeface="Cambria Math" panose="02040503050406030204" pitchFamily="18" charset="0"/>
                              </a:rPr>
                              <m:t>…</m:t>
                            </m:r>
                            <m:sSub>
                              <m:sSubPr>
                                <m:ctrlPr>
                                  <a:rPr lang="en-US" altLang="en-US" sz="2800" i="1" smtClean="0">
                                    <a:solidFill>
                                      <a:schemeClr val="bg1"/>
                                    </a:solidFill>
                                    <a:latin typeface="Cambria Math" panose="02040503050406030204" pitchFamily="18" charset="0"/>
                                  </a:rPr>
                                </m:ctrlPr>
                              </m:sSubPr>
                              <m:e>
                                <m:r>
                                  <a:rPr lang="en-US" altLang="en-US" sz="2800" b="0" i="1" smtClean="0">
                                    <a:solidFill>
                                      <a:schemeClr val="bg1"/>
                                    </a:solidFill>
                                    <a:latin typeface="Cambria Math" panose="02040503050406030204" pitchFamily="18" charset="0"/>
                                  </a:rPr>
                                  <m:t>𝐺</m:t>
                                </m:r>
                              </m:e>
                              <m:sub>
                                <m:r>
                                  <a:rPr lang="en-US" altLang="en-US" sz="2800" b="0" i="1" smtClean="0">
                                    <a:solidFill>
                                      <a:schemeClr val="bg1"/>
                                    </a:solidFill>
                                    <a:latin typeface="Cambria Math" panose="02040503050406030204" pitchFamily="18" charset="0"/>
                                  </a:rPr>
                                  <m:t>𝑙</m:t>
                                </m:r>
                              </m:sub>
                            </m:sSub>
                          </m:e>
                        </m:d>
                      </m:e>
                    </m:d>
                    <m:r>
                      <a:rPr lang="en-US" altLang="en-US" sz="2800" b="0" i="1" smtClean="0">
                        <a:solidFill>
                          <a:schemeClr val="bg1"/>
                        </a:solidFill>
                        <a:latin typeface="Cambria Math" panose="02040503050406030204" pitchFamily="18" charset="0"/>
                      </a:rPr>
                      <m:t>≤</m:t>
                    </m:r>
                    <m:r>
                      <a:rPr lang="en-US" altLang="en-US" sz="2800" b="0" i="1" smtClean="0">
                        <a:solidFill>
                          <a:schemeClr val="bg1"/>
                        </a:solidFill>
                        <a:latin typeface="Cambria Math" panose="02040503050406030204" pitchFamily="18" charset="0"/>
                      </a:rPr>
                      <m:t>𝜖</m:t>
                    </m:r>
                  </m:oMath>
                </a14:m>
                <a:endParaRPr lang="en-CA" altLang="en-US" sz="2800" dirty="0">
                  <a:solidFill>
                    <a:schemeClr val="bg1"/>
                  </a:solidFill>
                  <a:latin typeface="Calibri" panose="020F0502020204030204" pitchFamily="34" charset="0"/>
                </a:endParaRPr>
              </a:p>
            </p:txBody>
          </p:sp>
        </mc:Choice>
        <mc:Fallback xmlns="">
          <p:sp>
            <p:nvSpPr>
              <p:cNvPr id="13314" name="Rectangle 2"/>
              <p:cNvSpPr>
                <a:spLocks noGrp="1" noRot="1" noChangeAspect="1" noMove="1" noResize="1" noEditPoints="1" noAdjustHandles="1" noChangeArrowheads="1" noChangeShapeType="1" noTextEdit="1"/>
              </p:cNvSpPr>
              <p:nvPr>
                <p:ph type="body" idx="4294967295"/>
              </p:nvPr>
            </p:nvSpPr>
            <p:spPr>
              <a:xfrm>
                <a:off x="943801" y="981338"/>
                <a:ext cx="9054535" cy="4882968"/>
              </a:xfrm>
              <a:blipFill rotWithShape="0">
                <a:blip r:embed="rId4"/>
                <a:stretch>
                  <a:fillRect l="-2424" t="-2372" b="-13858"/>
                </a:stretch>
              </a:blipFill>
              <a:ln/>
            </p:spPr>
            <p:txBody>
              <a:bodyPr/>
              <a:lstStyle/>
              <a:p>
                <a:r>
                  <a:rPr lang="en-US">
                    <a:noFill/>
                  </a:rPr>
                  <a:t> </a:t>
                </a:r>
              </a:p>
            </p:txBody>
          </p:sp>
        </mc:Fallback>
      </mc:AlternateContent>
      <p:graphicFrame>
        <p:nvGraphicFramePr>
          <p:cNvPr id="13318" name="Object 6"/>
          <p:cNvGraphicFramePr>
            <a:graphicFrameLocks noChangeAspect="1"/>
          </p:cNvGraphicFramePr>
          <p:nvPr>
            <p:extLst>
              <p:ext uri="{D42A27DB-BD31-4B8C-83A1-F6EECF244321}">
                <p14:modId xmlns:p14="http://schemas.microsoft.com/office/powerpoint/2010/main" val="3840836337"/>
              </p:ext>
            </p:extLst>
          </p:nvPr>
        </p:nvGraphicFramePr>
        <p:xfrm>
          <a:off x="5790689" y="3276345"/>
          <a:ext cx="652388" cy="326914"/>
        </p:xfrm>
        <a:graphic>
          <a:graphicData uri="http://schemas.openxmlformats.org/presentationml/2006/ole">
            <mc:AlternateContent xmlns:mc="http://schemas.openxmlformats.org/markup-compatibility/2006">
              <mc:Choice xmlns:v="urn:schemas-microsoft-com:vml" Requires="v">
                <p:oleObj spid="_x0000_s18479" r:id="rId5" imgW="72360" imgH="171000" progId="">
                  <p:embed/>
                </p:oleObj>
              </mc:Choice>
              <mc:Fallback>
                <p:oleObj r:id="rId5" imgW="72360" imgH="171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0689" y="3276345"/>
                        <a:ext cx="652388" cy="326914"/>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8175561" y="3422822"/>
            <a:ext cx="184731" cy="369332"/>
          </a:xfrm>
          <a:prstGeom prst="rect">
            <a:avLst/>
          </a:prstGeom>
          <a:noFill/>
        </p:spPr>
        <p:txBody>
          <a:bodyPr wrap="none" rtlCol="0">
            <a:spAutoFit/>
          </a:bodyPr>
          <a:lstStyle/>
          <a:p>
            <a:endParaRPr lang="en-US" dirty="0">
              <a:solidFill>
                <a:schemeClr val="bg1"/>
              </a:solidFill>
            </a:endParaRPr>
          </a:p>
        </p:txBody>
      </p:sp>
      <mc:AlternateContent xmlns:mc="http://schemas.openxmlformats.org/markup-compatibility/2006" xmlns:a14="http://schemas.microsoft.com/office/drawing/2010/main">
        <mc:Choice Requires="a14">
          <p:sp>
            <p:nvSpPr>
              <p:cNvPr id="6" name="TextBox 5"/>
              <p:cNvSpPr txBox="1"/>
              <p:nvPr/>
            </p:nvSpPr>
            <p:spPr>
              <a:xfrm>
                <a:off x="6979952" y="3422822"/>
                <a:ext cx="483824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en-US" sz="2800" i="1" smtClean="0">
                              <a:solidFill>
                                <a:schemeClr val="bg1"/>
                              </a:solidFill>
                              <a:latin typeface="Cambria Math" panose="02040503050406030204" pitchFamily="18" charset="0"/>
                            </a:rPr>
                          </m:ctrlPr>
                        </m:sSubPr>
                        <m:e>
                          <m:r>
                            <a:rPr lang="en-US" altLang="en-US" sz="2800" i="1">
                              <a:solidFill>
                                <a:schemeClr val="bg1"/>
                              </a:solidFill>
                              <a:latin typeface="Cambria Math" panose="02040503050406030204" pitchFamily="18" charset="0"/>
                            </a:rPr>
                            <m:t>𝐺</m:t>
                          </m:r>
                        </m:e>
                        <m:sub>
                          <m:r>
                            <a:rPr lang="en-US" altLang="en-US" sz="2800" i="1">
                              <a:solidFill>
                                <a:schemeClr val="bg1"/>
                              </a:solidFill>
                              <a:latin typeface="Cambria Math" panose="02040503050406030204" pitchFamily="18" charset="0"/>
                            </a:rPr>
                            <m:t>1</m:t>
                          </m:r>
                        </m:sub>
                      </m:sSub>
                      <m:r>
                        <a:rPr lang="en-US" altLang="en-US" sz="2800" i="1">
                          <a:solidFill>
                            <a:schemeClr val="bg1"/>
                          </a:solidFill>
                          <a:latin typeface="Cambria Math" panose="02040503050406030204" pitchFamily="18" charset="0"/>
                        </a:rPr>
                        <m:t>,</m:t>
                      </m:r>
                      <m:sSub>
                        <m:sSubPr>
                          <m:ctrlPr>
                            <a:rPr lang="en-US" altLang="en-US" sz="2800" i="1">
                              <a:solidFill>
                                <a:schemeClr val="bg1"/>
                              </a:solidFill>
                              <a:latin typeface="Cambria Math" panose="02040503050406030204" pitchFamily="18" charset="0"/>
                            </a:rPr>
                          </m:ctrlPr>
                        </m:sSubPr>
                        <m:e>
                          <m:r>
                            <a:rPr lang="en-US" altLang="en-US" sz="2800" i="1">
                              <a:solidFill>
                                <a:schemeClr val="bg1"/>
                              </a:solidFill>
                              <a:latin typeface="Cambria Math" panose="02040503050406030204" pitchFamily="18" charset="0"/>
                            </a:rPr>
                            <m:t>𝐺</m:t>
                          </m:r>
                        </m:e>
                        <m:sub>
                          <m:r>
                            <a:rPr lang="en-US" altLang="en-US" sz="2800" i="1">
                              <a:solidFill>
                                <a:schemeClr val="bg1"/>
                              </a:solidFill>
                              <a:latin typeface="Cambria Math" panose="02040503050406030204" pitchFamily="18" charset="0"/>
                            </a:rPr>
                            <m:t>2</m:t>
                          </m:r>
                        </m:sub>
                      </m:sSub>
                      <m:r>
                        <a:rPr lang="en-US" altLang="en-US" sz="2800" i="1">
                          <a:solidFill>
                            <a:schemeClr val="bg1"/>
                          </a:solidFill>
                          <a:latin typeface="Cambria Math" panose="02040503050406030204" pitchFamily="18" charset="0"/>
                        </a:rPr>
                        <m:t>,…, </m:t>
                      </m:r>
                      <m:sSub>
                        <m:sSubPr>
                          <m:ctrlPr>
                            <a:rPr lang="en-US" altLang="en-US" sz="2800" i="1">
                              <a:solidFill>
                                <a:schemeClr val="bg1"/>
                              </a:solidFill>
                              <a:latin typeface="Cambria Math" panose="02040503050406030204" pitchFamily="18" charset="0"/>
                            </a:rPr>
                          </m:ctrlPr>
                        </m:sSubPr>
                        <m:e>
                          <m:r>
                            <a:rPr lang="en-US" altLang="en-US" sz="2800" i="1">
                              <a:solidFill>
                                <a:schemeClr val="bg1"/>
                              </a:solidFill>
                              <a:latin typeface="Cambria Math" panose="02040503050406030204" pitchFamily="18" charset="0"/>
                            </a:rPr>
                            <m:t>𝐺</m:t>
                          </m:r>
                        </m:e>
                        <m:sub>
                          <m:r>
                            <a:rPr lang="en-US" altLang="en-US" sz="2800" i="1">
                              <a:solidFill>
                                <a:schemeClr val="bg1"/>
                              </a:solidFill>
                              <a:latin typeface="Cambria Math" panose="02040503050406030204" pitchFamily="18" charset="0"/>
                            </a:rPr>
                            <m:t>𝑙</m:t>
                          </m:r>
                        </m:sub>
                      </m:sSub>
                      <m:r>
                        <a:rPr lang="en-US" altLang="en-US" sz="2800" i="1" smtClean="0">
                          <a:solidFill>
                            <a:schemeClr val="bg1"/>
                          </a:solidFill>
                          <a:latin typeface="Cambria Math" panose="02040503050406030204" pitchFamily="18" charset="0"/>
                        </a:rPr>
                        <m:t>∈{</m:t>
                      </m:r>
                      <m:r>
                        <a:rPr lang="en-US" altLang="en-US" sz="2800" i="1" smtClean="0">
                          <a:solidFill>
                            <a:schemeClr val="bg1"/>
                          </a:solidFill>
                          <a:latin typeface="Cambria Math" panose="02040503050406030204" pitchFamily="18" charset="0"/>
                        </a:rPr>
                        <m:t>𝐶𝑁𝑂𝑇</m:t>
                      </m:r>
                      <m:r>
                        <a:rPr lang="en-US" altLang="en-US" sz="2800" i="1" smtClean="0">
                          <a:solidFill>
                            <a:schemeClr val="bg1"/>
                          </a:solidFill>
                          <a:latin typeface="Cambria Math" panose="02040503050406030204" pitchFamily="18" charset="0"/>
                        </a:rPr>
                        <m:t>, </m:t>
                      </m:r>
                      <m:r>
                        <a:rPr lang="en-US" altLang="en-US" sz="2800" i="1" smtClean="0">
                          <a:solidFill>
                            <a:schemeClr val="bg1"/>
                          </a:solidFill>
                          <a:latin typeface="Cambria Math" panose="02040503050406030204" pitchFamily="18" charset="0"/>
                        </a:rPr>
                        <m:t>𝐻</m:t>
                      </m:r>
                      <m:r>
                        <a:rPr lang="en-US" altLang="en-US" sz="2800" i="1" smtClean="0">
                          <a:solidFill>
                            <a:schemeClr val="bg1"/>
                          </a:solidFill>
                          <a:latin typeface="Cambria Math" panose="02040503050406030204" pitchFamily="18" charset="0"/>
                        </a:rPr>
                        <m:t>, </m:t>
                      </m:r>
                      <m:r>
                        <a:rPr lang="en-US" altLang="en-US" sz="2800" i="1" smtClean="0">
                          <a:solidFill>
                            <a:schemeClr val="bg1"/>
                          </a:solidFill>
                          <a:latin typeface="Cambria Math" panose="02040503050406030204" pitchFamily="18" charset="0"/>
                        </a:rPr>
                        <m:t>𝑆</m:t>
                      </m:r>
                      <m:r>
                        <a:rPr lang="en-US" altLang="en-US" sz="2800" i="1" smtClean="0">
                          <a:solidFill>
                            <a:schemeClr val="bg1"/>
                          </a:solidFill>
                          <a:latin typeface="Cambria Math" panose="02040503050406030204" pitchFamily="18" charset="0"/>
                        </a:rPr>
                        <m:t>, </m:t>
                      </m:r>
                      <m:r>
                        <a:rPr lang="en-US" altLang="en-US" sz="2800" i="1" smtClean="0">
                          <a:solidFill>
                            <a:schemeClr val="bg1"/>
                          </a:solidFill>
                          <a:latin typeface="Cambria Math" panose="02040503050406030204" pitchFamily="18" charset="0"/>
                        </a:rPr>
                        <m:t>𝑇</m:t>
                      </m:r>
                      <m:r>
                        <a:rPr lang="en-US" altLang="en-US" sz="2800" i="1" smtClean="0">
                          <a:solidFill>
                            <a:schemeClr val="bg1"/>
                          </a:solidFill>
                          <a:latin typeface="Cambria Math" panose="02040503050406030204" pitchFamily="18" charset="0"/>
                        </a:rPr>
                        <m:t>}</m:t>
                      </m:r>
                    </m:oMath>
                  </m:oMathPara>
                </a14:m>
                <a:endParaRPr lang="en-US" dirty="0">
                  <a:solidFill>
                    <a:schemeClr val="bg1"/>
                  </a:solidFill>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979952" y="3422822"/>
                <a:ext cx="4838248" cy="523220"/>
              </a:xfrm>
              <a:prstGeom prst="rect">
                <a:avLst/>
              </a:prstGeom>
              <a:blipFill rotWithShape="0">
                <a:blip r:embed="rId7"/>
                <a:stretch>
                  <a:fillRect/>
                </a:stretch>
              </a:blipFill>
            </p:spPr>
            <p:txBody>
              <a:bodyPr/>
              <a:lstStyle/>
              <a:p>
                <a:r>
                  <a:rPr lang="en-US">
                    <a:noFill/>
                  </a:rPr>
                  <a:t> </a:t>
                </a:r>
              </a:p>
            </p:txBody>
          </p:sp>
        </mc:Fallback>
      </mc:AlternateContent>
      <p:grpSp>
        <p:nvGrpSpPr>
          <p:cNvPr id="7" name="Group 8"/>
          <p:cNvGrpSpPr>
            <a:grpSpLocks/>
          </p:cNvGrpSpPr>
          <p:nvPr/>
        </p:nvGrpSpPr>
        <p:grpSpPr bwMode="auto">
          <a:xfrm>
            <a:off x="8746968" y="4725661"/>
            <a:ext cx="1262781" cy="1262784"/>
            <a:chOff x="4637" y="2560"/>
            <a:chExt cx="339" cy="339"/>
          </a:xfrm>
        </p:grpSpPr>
        <p:grpSp>
          <p:nvGrpSpPr>
            <p:cNvPr id="8" name="Group 9"/>
            <p:cNvGrpSpPr>
              <a:grpSpLocks/>
            </p:cNvGrpSpPr>
            <p:nvPr/>
          </p:nvGrpSpPr>
          <p:grpSpPr bwMode="auto">
            <a:xfrm>
              <a:off x="4637" y="2560"/>
              <a:ext cx="339" cy="339"/>
              <a:chOff x="4637" y="2560"/>
              <a:chExt cx="339" cy="339"/>
            </a:xfrm>
          </p:grpSpPr>
          <p:sp>
            <p:nvSpPr>
              <p:cNvPr id="9" name="AutoShape 10"/>
              <p:cNvSpPr>
                <a:spLocks noChangeArrowheads="1"/>
              </p:cNvSpPr>
              <p:nvPr/>
            </p:nvSpPr>
            <p:spPr bwMode="auto">
              <a:xfrm>
                <a:off x="4637" y="2560"/>
                <a:ext cx="339" cy="339"/>
              </a:xfrm>
              <a:custGeom>
                <a:avLst/>
                <a:gdLst>
                  <a:gd name="G0" fmla="cos 10800 -15864"/>
                  <a:gd name="G1" fmla="+- G0 10800 0"/>
                  <a:gd name="G2" fmla="sin 10800 -15864"/>
                  <a:gd name="G3" fmla="+- G2 10800 0"/>
                  <a:gd name="G4" fmla="cos 10800 -5890684"/>
                  <a:gd name="G5" fmla="+- G4 10800 0"/>
                  <a:gd name="G6" fmla="sin 10800 -5890684"/>
                  <a:gd name="G7" fmla="+- G6 10800 0"/>
                  <a:gd name="T0" fmla="*/ 10820 w 21600"/>
                  <a:gd name="T1" fmla="*/ 0 h 21600"/>
                  <a:gd name="T2" fmla="*/ 21599 w 21600"/>
                  <a:gd name="T3" fmla="*/ 10753 h 21600"/>
                  <a:gd name="T4" fmla="*/ 108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820" y="0"/>
                    </a:moveTo>
                    <a:cubicBezTo>
                      <a:pt x="16759" y="11"/>
                      <a:pt x="21574" y="4815"/>
                      <a:pt x="21599" y="10753"/>
                    </a:cubicBezTo>
                    <a:lnTo>
                      <a:pt x="10800" y="10800"/>
                    </a:lnTo>
                    <a:close/>
                  </a:path>
                </a:pathLst>
              </a:custGeom>
              <a:gradFill rotWithShape="0">
                <a:gsLst>
                  <a:gs pos="0">
                    <a:srgbClr val="996633"/>
                  </a:gs>
                  <a:gs pos="100000">
                    <a:srgbClr val="FFFF66"/>
                  </a:gs>
                </a:gsLst>
                <a:lin ang="13500000" scaled="1"/>
              </a:gradFill>
              <a:ln w="9525" cap="flat">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chemeClr val="bg1"/>
                  </a:solidFill>
                </a:endParaRPr>
              </a:p>
            </p:txBody>
          </p:sp>
          <p:cxnSp>
            <p:nvCxnSpPr>
              <p:cNvPr id="10" name="AutoShape 11"/>
              <p:cNvCxnSpPr>
                <a:cxnSpLocks noChangeShapeType="1"/>
                <a:stCxn id="12" idx="2"/>
                <a:endCxn id="12" idx="6"/>
              </p:cNvCxnSpPr>
              <p:nvPr/>
            </p:nvCxnSpPr>
            <p:spPr bwMode="auto">
              <a:xfrm>
                <a:off x="4637" y="2730"/>
                <a:ext cx="339" cy="0"/>
              </a:xfrm>
              <a:prstGeom prst="straightConnector1">
                <a:avLst/>
              </a:prstGeom>
              <a:noFill/>
              <a:ln w="95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12"/>
              <p:cNvCxnSpPr>
                <a:cxnSpLocks noChangeShapeType="1"/>
                <a:stCxn id="12" idx="0"/>
                <a:endCxn id="12" idx="4"/>
              </p:cNvCxnSpPr>
              <p:nvPr/>
            </p:nvCxnSpPr>
            <p:spPr bwMode="auto">
              <a:xfrm>
                <a:off x="4807" y="2560"/>
                <a:ext cx="0" cy="339"/>
              </a:xfrm>
              <a:prstGeom prst="straightConnector1">
                <a:avLst/>
              </a:prstGeom>
              <a:noFill/>
              <a:ln w="95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Oval 13"/>
              <p:cNvSpPr>
                <a:spLocks noChangeArrowheads="1"/>
              </p:cNvSpPr>
              <p:nvPr/>
            </p:nvSpPr>
            <p:spPr bwMode="auto">
              <a:xfrm>
                <a:off x="4637" y="2560"/>
                <a:ext cx="339" cy="339"/>
              </a:xfrm>
              <a:prstGeom prst="ellipse">
                <a:avLst/>
              </a:pr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chemeClr val="bg1"/>
                  </a:solidFill>
                </a:endParaRPr>
              </a:p>
            </p:txBody>
          </p:sp>
        </p:grpSp>
      </p:grpSp>
      <p:grpSp>
        <p:nvGrpSpPr>
          <p:cNvPr id="13" name="Group 14"/>
          <p:cNvGrpSpPr>
            <a:grpSpLocks/>
          </p:cNvGrpSpPr>
          <p:nvPr/>
        </p:nvGrpSpPr>
        <p:grpSpPr bwMode="auto">
          <a:xfrm>
            <a:off x="10165284" y="4715579"/>
            <a:ext cx="1324884" cy="1324881"/>
            <a:chOff x="5084" y="2553"/>
            <a:chExt cx="339" cy="339"/>
          </a:xfrm>
        </p:grpSpPr>
        <p:grpSp>
          <p:nvGrpSpPr>
            <p:cNvPr id="14" name="Group 15"/>
            <p:cNvGrpSpPr>
              <a:grpSpLocks/>
            </p:cNvGrpSpPr>
            <p:nvPr/>
          </p:nvGrpSpPr>
          <p:grpSpPr bwMode="auto">
            <a:xfrm>
              <a:off x="5084" y="2553"/>
              <a:ext cx="339" cy="339"/>
              <a:chOff x="5084" y="2553"/>
              <a:chExt cx="339" cy="339"/>
            </a:xfrm>
          </p:grpSpPr>
          <p:sp>
            <p:nvSpPr>
              <p:cNvPr id="15" name="AutoShape 16"/>
              <p:cNvSpPr>
                <a:spLocks noChangeArrowheads="1"/>
              </p:cNvSpPr>
              <p:nvPr/>
            </p:nvSpPr>
            <p:spPr bwMode="auto">
              <a:xfrm>
                <a:off x="5084" y="2553"/>
                <a:ext cx="339" cy="339"/>
              </a:xfrm>
              <a:custGeom>
                <a:avLst/>
                <a:gdLst>
                  <a:gd name="G0" fmla="cos 10800 -15864"/>
                  <a:gd name="G1" fmla="+- G0 10800 0"/>
                  <a:gd name="G2" fmla="sin 10800 -15864"/>
                  <a:gd name="G3" fmla="+- G2 10800 0"/>
                  <a:gd name="G4" fmla="cos 10800 -2707549"/>
                  <a:gd name="G5" fmla="+- G4 10800 0"/>
                  <a:gd name="G6" fmla="sin 10800 -2707549"/>
                  <a:gd name="G7" fmla="+- G6 10800 0"/>
                  <a:gd name="T0" fmla="*/ 18911 w 21600"/>
                  <a:gd name="T1" fmla="*/ 3669 h 21600"/>
                  <a:gd name="T2" fmla="*/ 21599 w 21600"/>
                  <a:gd name="T3" fmla="*/ 10753 h 21600"/>
                  <a:gd name="T4" fmla="*/ 108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8911" y="3669"/>
                    </a:moveTo>
                    <a:cubicBezTo>
                      <a:pt x="20633" y="5628"/>
                      <a:pt x="21588" y="8145"/>
                      <a:pt x="21599" y="10753"/>
                    </a:cubicBezTo>
                    <a:lnTo>
                      <a:pt x="10800" y="10800"/>
                    </a:lnTo>
                    <a:close/>
                  </a:path>
                </a:pathLst>
              </a:custGeom>
              <a:gradFill rotWithShape="0">
                <a:gsLst>
                  <a:gs pos="0">
                    <a:srgbClr val="996633"/>
                  </a:gs>
                  <a:gs pos="100000">
                    <a:srgbClr val="FFFF66"/>
                  </a:gs>
                </a:gsLst>
                <a:lin ang="13500000" scaled="1"/>
              </a:gradFill>
              <a:ln w="9525" cap="flat">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chemeClr val="bg1"/>
                  </a:solidFill>
                </a:endParaRPr>
              </a:p>
            </p:txBody>
          </p:sp>
          <p:cxnSp>
            <p:nvCxnSpPr>
              <p:cNvPr id="16" name="AutoShape 17"/>
              <p:cNvCxnSpPr>
                <a:cxnSpLocks noChangeShapeType="1"/>
                <a:stCxn id="18" idx="2"/>
                <a:endCxn id="18" idx="6"/>
              </p:cNvCxnSpPr>
              <p:nvPr/>
            </p:nvCxnSpPr>
            <p:spPr bwMode="auto">
              <a:xfrm>
                <a:off x="5084" y="2723"/>
                <a:ext cx="339" cy="0"/>
              </a:xfrm>
              <a:prstGeom prst="straightConnector1">
                <a:avLst/>
              </a:prstGeom>
              <a:noFill/>
              <a:ln w="95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8"/>
              <p:cNvCxnSpPr>
                <a:cxnSpLocks noChangeShapeType="1"/>
                <a:stCxn id="18" idx="0"/>
                <a:endCxn id="18" idx="4"/>
              </p:cNvCxnSpPr>
              <p:nvPr/>
            </p:nvCxnSpPr>
            <p:spPr bwMode="auto">
              <a:xfrm>
                <a:off x="5254" y="2553"/>
                <a:ext cx="0" cy="339"/>
              </a:xfrm>
              <a:prstGeom prst="straightConnector1">
                <a:avLst/>
              </a:prstGeom>
              <a:noFill/>
              <a:ln w="95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Oval 19"/>
              <p:cNvSpPr>
                <a:spLocks noChangeArrowheads="1"/>
              </p:cNvSpPr>
              <p:nvPr/>
            </p:nvSpPr>
            <p:spPr bwMode="auto">
              <a:xfrm>
                <a:off x="5084" y="2553"/>
                <a:ext cx="339" cy="339"/>
              </a:xfrm>
              <a:prstGeom prst="ellipse">
                <a:avLst/>
              </a:pr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chemeClr val="bg1"/>
                  </a:solidFill>
                </a:endParaRPr>
              </a:p>
            </p:txBody>
          </p:sp>
        </p:grpSp>
      </p:grpSp>
      <mc:AlternateContent xmlns:mc="http://schemas.openxmlformats.org/markup-compatibility/2006" xmlns:a14="http://schemas.microsoft.com/office/drawing/2010/main">
        <mc:Choice Requires="a14">
          <p:sp>
            <p:nvSpPr>
              <p:cNvPr id="19" name="TextBox 18"/>
              <p:cNvSpPr txBox="1"/>
              <p:nvPr/>
            </p:nvSpPr>
            <p:spPr>
              <a:xfrm>
                <a:off x="8981749" y="4089503"/>
                <a:ext cx="817660" cy="562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𝑆</m:t>
                      </m:r>
                      <m:r>
                        <a:rPr lang="en-US" i="1" smtClean="0">
                          <a:solidFill>
                            <a:schemeClr val="bg1"/>
                          </a:solidFill>
                          <a:latin typeface="Cambria Math" panose="02040503050406030204" pitchFamily="18" charset="0"/>
                        </a:rPr>
                        <m:t>=</m:t>
                      </m:r>
                      <m:f>
                        <m:fPr>
                          <m:ctrlPr>
                            <a:rPr lang="en-US" i="1" smtClean="0">
                              <a:solidFill>
                                <a:schemeClr val="bg1"/>
                              </a:solidFill>
                              <a:latin typeface="Cambria Math" panose="02040503050406030204" pitchFamily="18" charset="0"/>
                            </a:rPr>
                          </m:ctrlPr>
                        </m:fPr>
                        <m:num>
                          <m:r>
                            <a:rPr lang="en-US" i="1" smtClean="0">
                              <a:solidFill>
                                <a:schemeClr val="bg1"/>
                              </a:solidFill>
                              <a:latin typeface="Cambria Math" panose="02040503050406030204" pitchFamily="18" charset="0"/>
                            </a:rPr>
                            <m:t>𝜋</m:t>
                          </m:r>
                        </m:num>
                        <m:den>
                          <m:r>
                            <a:rPr lang="en-US" i="1" smtClean="0">
                              <a:solidFill>
                                <a:schemeClr val="bg1"/>
                              </a:solidFill>
                              <a:latin typeface="Cambria Math" panose="02040503050406030204" pitchFamily="18" charset="0"/>
                            </a:rPr>
                            <m:t>2</m:t>
                          </m:r>
                        </m:den>
                      </m:f>
                    </m:oMath>
                  </m:oMathPara>
                </a14:m>
                <a:endParaRPr lang="en-US"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981749" y="4089503"/>
                <a:ext cx="817660" cy="56297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378187" y="4100032"/>
                <a:ext cx="834267" cy="562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𝑇</m:t>
                      </m:r>
                      <m:r>
                        <a:rPr lang="en-US" i="1" smtClean="0">
                          <a:solidFill>
                            <a:schemeClr val="bg1"/>
                          </a:solidFill>
                          <a:latin typeface="Cambria Math" panose="02040503050406030204" pitchFamily="18" charset="0"/>
                        </a:rPr>
                        <m:t>=</m:t>
                      </m:r>
                      <m:f>
                        <m:fPr>
                          <m:ctrlPr>
                            <a:rPr lang="en-US" i="1" smtClean="0">
                              <a:solidFill>
                                <a:schemeClr val="bg1"/>
                              </a:solidFill>
                              <a:latin typeface="Cambria Math" panose="02040503050406030204" pitchFamily="18" charset="0"/>
                            </a:rPr>
                          </m:ctrlPr>
                        </m:fPr>
                        <m:num>
                          <m:r>
                            <a:rPr lang="en-US" i="1" smtClean="0">
                              <a:solidFill>
                                <a:schemeClr val="bg1"/>
                              </a:solidFill>
                              <a:latin typeface="Cambria Math" panose="02040503050406030204" pitchFamily="18" charset="0"/>
                            </a:rPr>
                            <m:t>𝜋</m:t>
                          </m:r>
                        </m:num>
                        <m:den>
                          <m:r>
                            <a:rPr lang="en-US" i="1" smtClean="0">
                              <a:solidFill>
                                <a:schemeClr val="bg1"/>
                              </a:solidFill>
                              <a:latin typeface="Cambria Math" panose="02040503050406030204" pitchFamily="18" charset="0"/>
                            </a:rPr>
                            <m:t>4</m:t>
                          </m:r>
                        </m:den>
                      </m:f>
                    </m:oMath>
                  </m:oMathPara>
                </a14:m>
                <a:endParaRPr lang="en-US" dirty="0">
                  <a:solidFill>
                    <a:schemeClr val="bg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378187" y="4100032"/>
                <a:ext cx="834267" cy="562975"/>
              </a:xfrm>
              <a:prstGeom prst="rect">
                <a:avLst/>
              </a:prstGeom>
              <a:blipFill rotWithShape="0">
                <a:blip r:embed="rId9"/>
                <a:stretch>
                  <a:fillRect/>
                </a:stretch>
              </a:blipFill>
            </p:spPr>
            <p:txBody>
              <a:bodyPr/>
              <a:lstStyle/>
              <a:p>
                <a:r>
                  <a:rPr lang="en-US">
                    <a:noFill/>
                  </a:rPr>
                  <a:t> </a:t>
                </a:r>
              </a:p>
            </p:txBody>
          </p:sp>
        </mc:Fallback>
      </mc:AlternateContent>
      <p:sp>
        <p:nvSpPr>
          <p:cNvPr id="22" name="TextBox 21"/>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386205246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4877" y="46038"/>
            <a:ext cx="8229600" cy="715962"/>
          </a:xfrm>
        </p:spPr>
        <p:txBody>
          <a:bodyPr/>
          <a:lstStyle/>
          <a:p>
            <a:r>
              <a:rPr lang="en-US" dirty="0" smtClean="0">
                <a:solidFill>
                  <a:schemeClr val="bg1"/>
                </a:solidFill>
              </a:rPr>
              <a:t>Solovay-Kitaev</a:t>
            </a:r>
            <a:r>
              <a:rPr lang="en-US" dirty="0" smtClean="0"/>
              <a:t> </a:t>
            </a:r>
            <a:r>
              <a:rPr lang="en-US" dirty="0" smtClean="0">
                <a:solidFill>
                  <a:schemeClr val="bg1"/>
                </a:solidFill>
              </a:rPr>
              <a:t>Theorem</a:t>
            </a:r>
            <a:endParaRPr lang="en-US" dirty="0">
              <a:solidFill>
                <a:schemeClr val="bg1"/>
              </a:solidFill>
            </a:endParaRPr>
          </a:p>
        </p:txBody>
      </p:sp>
      <p:pic>
        <p:nvPicPr>
          <p:cNvPr id="302082" name="Picture 2"/>
          <p:cNvPicPr>
            <a:picLocks noChangeAspect="1" noChangeArrowheads="1"/>
          </p:cNvPicPr>
          <p:nvPr/>
        </p:nvPicPr>
        <p:blipFill>
          <a:blip r:embed="rId2" cstate="print"/>
          <a:srcRect/>
          <a:stretch>
            <a:fillRect/>
          </a:stretch>
        </p:blipFill>
        <p:spPr bwMode="auto">
          <a:xfrm>
            <a:off x="1755835" y="1016286"/>
            <a:ext cx="8817429" cy="2667000"/>
          </a:xfrm>
          <a:prstGeom prst="rect">
            <a:avLst/>
          </a:prstGeom>
          <a:noFill/>
          <a:ln w="9525">
            <a:noFill/>
            <a:miter lim="800000"/>
            <a:headEnd/>
            <a:tailEnd/>
          </a:ln>
        </p:spPr>
      </p:pic>
      <p:pic>
        <p:nvPicPr>
          <p:cNvPr id="302083" name="Picture 3"/>
          <p:cNvPicPr>
            <a:picLocks noChangeAspect="1" noChangeArrowheads="1"/>
          </p:cNvPicPr>
          <p:nvPr/>
        </p:nvPicPr>
        <p:blipFill>
          <a:blip r:embed="rId3" cstate="print"/>
          <a:srcRect/>
          <a:stretch>
            <a:fillRect/>
          </a:stretch>
        </p:blipFill>
        <p:spPr bwMode="auto">
          <a:xfrm>
            <a:off x="1733550" y="3683286"/>
            <a:ext cx="8705850" cy="857809"/>
          </a:xfrm>
          <a:prstGeom prst="rect">
            <a:avLst/>
          </a:prstGeom>
          <a:noFill/>
          <a:ln w="9525">
            <a:noFill/>
            <a:miter lim="800000"/>
            <a:headEnd/>
            <a:tailEnd/>
          </a:ln>
        </p:spPr>
      </p:pic>
      <p:sp>
        <p:nvSpPr>
          <p:cNvPr id="11" name="TextBox 10"/>
          <p:cNvSpPr txBox="1"/>
          <p:nvPr/>
        </p:nvSpPr>
        <p:spPr>
          <a:xfrm>
            <a:off x="1789339" y="4970000"/>
            <a:ext cx="9718623" cy="1200329"/>
          </a:xfrm>
          <a:prstGeom prst="rect">
            <a:avLst/>
          </a:prstGeom>
          <a:noFill/>
        </p:spPr>
        <p:txBody>
          <a:bodyPr wrap="none" rtlCol="0">
            <a:spAutoFit/>
          </a:bodyPr>
          <a:lstStyle/>
          <a:p>
            <a:r>
              <a:rPr lang="en-US" sz="2400" dirty="0" smtClean="0">
                <a:solidFill>
                  <a:schemeClr val="bg1"/>
                </a:solidFill>
              </a:rPr>
              <a:t>Two important complexities are implied</a:t>
            </a:r>
            <a:endParaRPr lang="en-US" sz="2400" dirty="0">
              <a:solidFill>
                <a:schemeClr val="bg1"/>
              </a:solidFill>
            </a:endParaRPr>
          </a:p>
          <a:p>
            <a:pPr marL="457200" indent="-457200">
              <a:buFont typeface="+mj-lt"/>
              <a:buAutoNum type="arabicPeriod"/>
            </a:pPr>
            <a:r>
              <a:rPr lang="en-US" sz="2400" dirty="0">
                <a:solidFill>
                  <a:schemeClr val="bg1"/>
                </a:solidFill>
              </a:rPr>
              <a:t>Cost for </a:t>
            </a:r>
            <a:r>
              <a:rPr lang="en-US" sz="2400" dirty="0">
                <a:solidFill>
                  <a:srgbClr val="FFC000"/>
                </a:solidFill>
              </a:rPr>
              <a:t>finding the </a:t>
            </a:r>
            <a:r>
              <a:rPr lang="en-US" sz="2400" dirty="0" smtClean="0">
                <a:solidFill>
                  <a:srgbClr val="FFC000"/>
                </a:solidFill>
              </a:rPr>
              <a:t>sequence</a:t>
            </a:r>
            <a:r>
              <a:rPr lang="en-US" sz="2400" dirty="0" smtClean="0">
                <a:solidFill>
                  <a:schemeClr val="bg1"/>
                </a:solidFill>
              </a:rPr>
              <a:t>, </a:t>
            </a:r>
            <a:r>
              <a:rPr lang="en-US" sz="2400" dirty="0">
                <a:solidFill>
                  <a:schemeClr val="bg1"/>
                </a:solidFill>
              </a:rPr>
              <a:t>i.e., </a:t>
            </a:r>
            <a:r>
              <a:rPr lang="en-US" sz="2400" dirty="0" smtClean="0">
                <a:solidFill>
                  <a:schemeClr val="bg1"/>
                </a:solidFill>
              </a:rPr>
              <a:t>classical compilation </a:t>
            </a:r>
            <a:r>
              <a:rPr lang="en-US" sz="2400" dirty="0">
                <a:solidFill>
                  <a:schemeClr val="bg1"/>
                </a:solidFill>
              </a:rPr>
              <a:t>time</a:t>
            </a:r>
          </a:p>
          <a:p>
            <a:pPr marL="457200" indent="-457200">
              <a:buFont typeface="+mj-lt"/>
              <a:buAutoNum type="arabicPeriod"/>
            </a:pPr>
            <a:r>
              <a:rPr lang="en-US" sz="2400" dirty="0" smtClean="0">
                <a:solidFill>
                  <a:schemeClr val="bg1"/>
                </a:solidFill>
              </a:rPr>
              <a:t>Cost </a:t>
            </a:r>
            <a:r>
              <a:rPr lang="en-US" sz="2400" dirty="0">
                <a:solidFill>
                  <a:schemeClr val="bg1"/>
                </a:solidFill>
              </a:rPr>
              <a:t>of the </a:t>
            </a:r>
            <a:r>
              <a:rPr lang="en-US" sz="2400" dirty="0" smtClean="0">
                <a:solidFill>
                  <a:schemeClr val="bg1"/>
                </a:solidFill>
              </a:rPr>
              <a:t>sequence, </a:t>
            </a:r>
            <a:r>
              <a:rPr lang="en-US" sz="2400" dirty="0">
                <a:solidFill>
                  <a:schemeClr val="bg1"/>
                </a:solidFill>
              </a:rPr>
              <a:t>i.e., </a:t>
            </a:r>
            <a:r>
              <a:rPr lang="en-US" sz="2400" dirty="0" smtClean="0">
                <a:solidFill>
                  <a:schemeClr val="bg1"/>
                </a:solidFill>
              </a:rPr>
              <a:t>the </a:t>
            </a:r>
            <a:r>
              <a:rPr lang="en-US" sz="2400" dirty="0" smtClean="0">
                <a:solidFill>
                  <a:srgbClr val="FFC000"/>
                </a:solidFill>
              </a:rPr>
              <a:t>length of the </a:t>
            </a:r>
            <a:r>
              <a:rPr lang="en-US" sz="2400" dirty="0">
                <a:solidFill>
                  <a:srgbClr val="FFC000"/>
                </a:solidFill>
              </a:rPr>
              <a:t>word </a:t>
            </a:r>
            <a:r>
              <a:rPr lang="en-US" sz="2400" dirty="0">
                <a:solidFill>
                  <a:schemeClr val="bg1"/>
                </a:solidFill>
              </a:rPr>
              <a:t>over the </a:t>
            </a:r>
            <a:r>
              <a:rPr lang="en-US" sz="2400" dirty="0" smtClean="0">
                <a:solidFill>
                  <a:schemeClr val="bg1"/>
                </a:solidFill>
              </a:rPr>
              <a:t>instruction set</a:t>
            </a:r>
            <a:endParaRPr lang="en-US" sz="2400" dirty="0">
              <a:solidFill>
                <a:schemeClr val="bg1"/>
              </a:solidFill>
            </a:endParaRPr>
          </a:p>
        </p:txBody>
      </p:sp>
      <p:sp>
        <p:nvSpPr>
          <p:cNvPr id="12" name="TextBox 11"/>
          <p:cNvSpPr txBox="1"/>
          <p:nvPr/>
        </p:nvSpPr>
        <p:spPr>
          <a:xfrm>
            <a:off x="9543518" y="6611779"/>
            <a:ext cx="2648482" cy="246221"/>
          </a:xfrm>
          <a:prstGeom prst="rect">
            <a:avLst/>
          </a:prstGeom>
          <a:noFill/>
        </p:spPr>
        <p:txBody>
          <a:bodyPr wrap="none" rtlCol="0">
            <a:spAutoFit/>
          </a:bodyPr>
          <a:lstStyle/>
          <a:p>
            <a:r>
              <a:rPr lang="en-US" sz="1000" b="1" dirty="0">
                <a:solidFill>
                  <a:schemeClr val="bg1"/>
                </a:solidFill>
              </a:rPr>
              <a:t>[Source: Dawson, Nielsen, quant-ph/0505030]</a:t>
            </a:r>
          </a:p>
        </p:txBody>
      </p:sp>
      <p:sp>
        <p:nvSpPr>
          <p:cNvPr id="6" name="Oval 5"/>
          <p:cNvSpPr/>
          <p:nvPr/>
        </p:nvSpPr>
        <p:spPr>
          <a:xfrm>
            <a:off x="5641731" y="4112191"/>
            <a:ext cx="1524000" cy="533400"/>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p:nvGrpSpPr>
        <p:grpSpPr>
          <a:xfrm rot="20555886">
            <a:off x="247774" y="2080090"/>
            <a:ext cx="1716740" cy="1919677"/>
            <a:chOff x="5552382" y="1510434"/>
            <a:chExt cx="2168237" cy="242454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382" y="1510434"/>
              <a:ext cx="2168237" cy="2424545"/>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6096011" y="2478197"/>
                  <a:ext cx="251159" cy="307777"/>
                </a:xfrm>
                <a:prstGeom prst="rect">
                  <a:avLst/>
                </a:prstGeom>
                <a:solidFill>
                  <a:schemeClr val="bg1"/>
                </a:solidFill>
                <a:ln>
                  <a:solidFill>
                    <a:schemeClr val="tx1"/>
                  </a:solidFill>
                </a:ln>
                <a:scene3d>
                  <a:camera prst="orthographicFront">
                    <a:rot lat="0" lon="0" rev="19199999"/>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𝐻</m:t>
                        </m:r>
                      </m:oMath>
                    </m:oMathPara>
                  </a14:m>
                  <a:endParaRPr lang="en-US" sz="2000"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096011" y="2478197"/>
                  <a:ext cx="251159" cy="307777"/>
                </a:xfrm>
                <a:prstGeom prst="rect">
                  <a:avLst/>
                </a:prstGeom>
                <a:blipFill rotWithShape="0">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34864" y="2674561"/>
                  <a:ext cx="215635" cy="307777"/>
                </a:xfrm>
                <a:prstGeom prst="rect">
                  <a:avLst/>
                </a:prstGeom>
                <a:solidFill>
                  <a:schemeClr val="bg1"/>
                </a:solidFill>
                <a:ln>
                  <a:solidFill>
                    <a:schemeClr val="tx1"/>
                  </a:solidFill>
                </a:ln>
                <a:scene3d>
                  <a:camera prst="orthographicFront">
                    <a:rot lat="0" lon="0" rev="2100000"/>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𝑇</m:t>
                        </m:r>
                      </m:oMath>
                    </m:oMathPara>
                  </a14:m>
                  <a:endParaRPr lang="en-US" sz="2000"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634864" y="2674561"/>
                  <a:ext cx="215635" cy="307777"/>
                </a:xfrm>
                <a:prstGeom prst="rect">
                  <a:avLst/>
                </a:prstGeom>
                <a:blipFill rotWithShape="0">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692420" y="3305371"/>
                  <a:ext cx="229101" cy="307777"/>
                </a:xfrm>
                <a:prstGeom prst="rect">
                  <a:avLst/>
                </a:prstGeom>
                <a:solidFill>
                  <a:schemeClr val="bg1"/>
                </a:solidFill>
                <a:ln>
                  <a:solidFill>
                    <a:schemeClr val="tx1"/>
                  </a:solidFill>
                </a:ln>
                <a:scene3d>
                  <a:camera prst="orthographicFront">
                    <a:rot lat="0" lon="0" rev="20699999"/>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𝑋</m:t>
                        </m:r>
                      </m:oMath>
                    </m:oMathPara>
                  </a14:m>
                  <a:endParaRPr lang="en-US" sz="2000"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692420" y="3305371"/>
                  <a:ext cx="229101" cy="307777"/>
                </a:xfrm>
                <a:prstGeom prst="rect">
                  <a:avLst/>
                </a:prstGeom>
                <a:blipFill rotWithShape="0">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095712" y="3151483"/>
                  <a:ext cx="216278" cy="307777"/>
                </a:xfrm>
                <a:prstGeom prst="rect">
                  <a:avLst/>
                </a:prstGeom>
                <a:solidFill>
                  <a:schemeClr val="bg1"/>
                </a:solidFill>
                <a:ln>
                  <a:solidFill>
                    <a:schemeClr val="tx1"/>
                  </a:solidFill>
                </a:ln>
                <a:scene3d>
                  <a:camera prst="orthographicFront">
                    <a:rot lat="0" lon="0" rev="21299999"/>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𝑍</m:t>
                        </m:r>
                      </m:oMath>
                    </m:oMathPara>
                  </a14:m>
                  <a:endParaRPr lang="en-US" sz="2000"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095712" y="3151483"/>
                  <a:ext cx="216278" cy="307777"/>
                </a:xfrm>
                <a:prstGeom prst="rect">
                  <a:avLst/>
                </a:prstGeom>
                <a:blipFill rotWithShape="0">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02832" y="2803401"/>
                  <a:ext cx="198965" cy="307777"/>
                </a:xfrm>
                <a:prstGeom prst="rect">
                  <a:avLst/>
                </a:prstGeom>
                <a:solidFill>
                  <a:schemeClr val="bg1"/>
                </a:solidFill>
                <a:ln>
                  <a:solidFill>
                    <a:schemeClr val="tx1"/>
                  </a:solidFill>
                </a:ln>
                <a:scene3d>
                  <a:camera prst="orthographicFront">
                    <a:rot lat="0" lon="0" rev="600000"/>
                  </a:camera>
                  <a:lightRig rig="threePt" dir="t"/>
                </a:scene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𝑆</m:t>
                        </m:r>
                      </m:oMath>
                    </m:oMathPara>
                  </a14:m>
                  <a:endParaRPr lang="en-US" sz="2000"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102832" y="2803401"/>
                  <a:ext cx="198965" cy="307777"/>
                </a:xfrm>
                <a:prstGeom prst="rect">
                  <a:avLst/>
                </a:prstGeom>
                <a:blipFill rotWithShape="0">
                  <a:blip r:embed="rId9"/>
                  <a:stretch>
                    <a:fillRect/>
                  </a:stretch>
                </a:blipFill>
                <a:ln>
                  <a:solidFill>
                    <a:schemeClr val="tx1"/>
                  </a:solidFill>
                </a:ln>
              </p:spPr>
              <p:txBody>
                <a:bodyPr/>
                <a:lstStyle/>
                <a:p>
                  <a:r>
                    <a:rPr lang="en-US">
                      <a:noFill/>
                    </a:rPr>
                    <a:t> </a:t>
                  </a:r>
                </a:p>
              </p:txBody>
            </p:sp>
          </mc:Fallback>
        </mc:AlternateContent>
      </p:grpSp>
      <p:sp>
        <p:nvSpPr>
          <p:cNvPr id="17" name="TextBox 16"/>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396847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0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20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325" y="8841"/>
            <a:ext cx="10515600" cy="1325563"/>
          </a:xfrm>
        </p:spPr>
        <p:txBody>
          <a:bodyPr/>
          <a:lstStyle/>
          <a:p>
            <a:r>
              <a:rPr lang="en-US" dirty="0" smtClean="0">
                <a:solidFill>
                  <a:schemeClr val="bg1"/>
                </a:solidFill>
              </a:rPr>
              <a:t>Quantum Hardware Technologies Exist!</a:t>
            </a:r>
            <a:endParaRPr lang="en-US" dirty="0">
              <a:solidFill>
                <a:schemeClr val="bg1"/>
              </a:solidFill>
            </a:endParaRPr>
          </a:p>
        </p:txBody>
      </p:sp>
      <p:sp>
        <p:nvSpPr>
          <p:cNvPr id="5" name="Rectangle 4"/>
          <p:cNvSpPr/>
          <p:nvPr/>
        </p:nvSpPr>
        <p:spPr bwMode="auto">
          <a:xfrm>
            <a:off x="616293" y="1379995"/>
            <a:ext cx="2689274" cy="1568743"/>
          </a:xfrm>
          <a:prstGeom prst="rect">
            <a:avLst/>
          </a:prstGeom>
          <a:solidFill>
            <a:srgbClr val="00BF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34" name="Group 33"/>
          <p:cNvGrpSpPr/>
          <p:nvPr/>
        </p:nvGrpSpPr>
        <p:grpSpPr>
          <a:xfrm>
            <a:off x="6268749" y="4776097"/>
            <a:ext cx="2689274" cy="1568743"/>
            <a:chOff x="628650" y="4885470"/>
            <a:chExt cx="2743200" cy="1600200"/>
          </a:xfrm>
        </p:grpSpPr>
        <p:sp>
          <p:nvSpPr>
            <p:cNvPr id="12" name="Rectangle 11"/>
            <p:cNvSpPr/>
            <p:nvPr/>
          </p:nvSpPr>
          <p:spPr bwMode="auto">
            <a:xfrm>
              <a:off x="628650" y="4885470"/>
              <a:ext cx="2743200" cy="1600200"/>
            </a:xfrm>
            <a:prstGeom prst="rect">
              <a:avLst/>
            </a:prstGeom>
            <a:solidFill>
              <a:srgbClr val="00A1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3" name="TextBox 12"/>
            <p:cNvSpPr txBox="1"/>
            <p:nvPr/>
          </p:nvSpPr>
          <p:spPr>
            <a:xfrm>
              <a:off x="628650" y="4885470"/>
              <a:ext cx="2743200" cy="1260333"/>
            </a:xfrm>
            <a:prstGeom prst="rect">
              <a:avLst/>
            </a:prstGeom>
            <a:noFill/>
          </p:spPr>
          <p:txBody>
            <a:bodyPr wrap="square" lIns="179285" tIns="143428" rIns="179285" bIns="143428" rtlCol="0">
              <a:spAutoFit/>
            </a:bodyPr>
            <a:lstStyle/>
            <a:p>
              <a:pPr>
                <a:lnSpc>
                  <a:spcPct val="90000"/>
                </a:lnSpc>
                <a:spcAft>
                  <a:spcPts val="588"/>
                </a:spcAft>
              </a:pPr>
              <a:r>
                <a:rPr lang="en-US" sz="3137" dirty="0" smtClean="0">
                  <a:solidFill>
                    <a:prstClr val="white"/>
                  </a:solidFill>
                </a:rPr>
                <a:t>Topological</a:t>
              </a:r>
            </a:p>
            <a:p>
              <a:pPr>
                <a:lnSpc>
                  <a:spcPct val="90000"/>
                </a:lnSpc>
                <a:spcAft>
                  <a:spcPts val="588"/>
                </a:spcAft>
              </a:pPr>
              <a:endParaRPr lang="en-US" sz="3137" dirty="0">
                <a:solidFill>
                  <a:prstClr val="white"/>
                </a:solidFill>
              </a:endParaRPr>
            </a:p>
          </p:txBody>
        </p:sp>
      </p:grpSp>
      <p:sp>
        <p:nvSpPr>
          <p:cNvPr id="20" name="TextBox 19"/>
          <p:cNvSpPr txBox="1"/>
          <p:nvPr/>
        </p:nvSpPr>
        <p:spPr>
          <a:xfrm>
            <a:off x="616292" y="1349601"/>
            <a:ext cx="1979605" cy="724143"/>
          </a:xfrm>
          <a:prstGeom prst="rect">
            <a:avLst/>
          </a:prstGeom>
          <a:solidFill>
            <a:srgbClr val="B792FA">
              <a:alpha val="0"/>
            </a:srgbClr>
          </a:solidFill>
        </p:spPr>
        <p:txBody>
          <a:bodyPr wrap="square" lIns="179285" tIns="143428" rIns="179285" bIns="143428" rtlCol="0">
            <a:spAutoFit/>
          </a:bodyPr>
          <a:lstStyle/>
          <a:p>
            <a:pPr>
              <a:lnSpc>
                <a:spcPct val="90000"/>
              </a:lnSpc>
              <a:spcAft>
                <a:spcPts val="588"/>
              </a:spcAft>
            </a:pPr>
            <a:r>
              <a:rPr lang="en-US" sz="3137" dirty="0">
                <a:solidFill>
                  <a:prstClr val="white"/>
                </a:solidFill>
              </a:rPr>
              <a:t>Ion traps</a:t>
            </a:r>
          </a:p>
        </p:txBody>
      </p:sp>
      <p:grpSp>
        <p:nvGrpSpPr>
          <p:cNvPr id="4" name="Group 3"/>
          <p:cNvGrpSpPr/>
          <p:nvPr/>
        </p:nvGrpSpPr>
        <p:grpSpPr>
          <a:xfrm>
            <a:off x="616293" y="3071630"/>
            <a:ext cx="2689274" cy="1568743"/>
            <a:chOff x="628650" y="3157110"/>
            <a:chExt cx="2019300" cy="1600200"/>
          </a:xfrm>
        </p:grpSpPr>
        <p:sp>
          <p:nvSpPr>
            <p:cNvPr id="9" name="Rectangle 8"/>
            <p:cNvSpPr/>
            <p:nvPr/>
          </p:nvSpPr>
          <p:spPr bwMode="auto">
            <a:xfrm>
              <a:off x="628650" y="3157110"/>
              <a:ext cx="2019300" cy="1600200"/>
            </a:xfrm>
            <a:prstGeom prst="rect">
              <a:avLst/>
            </a:prstGeom>
            <a:solidFill>
              <a:srgbClr val="0A59C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 name="TextBox 9"/>
            <p:cNvSpPr txBox="1"/>
            <p:nvPr/>
          </p:nvSpPr>
          <p:spPr>
            <a:xfrm>
              <a:off x="628650" y="3157110"/>
              <a:ext cx="2019300" cy="1181862"/>
            </a:xfrm>
            <a:prstGeom prst="rect">
              <a:avLst/>
            </a:prstGeom>
            <a:solidFill>
              <a:srgbClr val="0A59C2"/>
            </a:solidFill>
          </p:spPr>
          <p:txBody>
            <a:bodyPr wrap="square" lIns="179285" tIns="143428" rIns="179285" bIns="143428" rtlCol="0">
              <a:spAutoFit/>
            </a:bodyPr>
            <a:lstStyle/>
            <a:p>
              <a:pPr>
                <a:lnSpc>
                  <a:spcPct val="90000"/>
                </a:lnSpc>
                <a:spcAft>
                  <a:spcPts val="588"/>
                </a:spcAft>
              </a:pPr>
              <a:r>
                <a:rPr lang="en-US" sz="3137" dirty="0">
                  <a:solidFill>
                    <a:prstClr val="white"/>
                  </a:solidFill>
                </a:rPr>
                <a:t>Super-conductors</a:t>
              </a:r>
            </a:p>
          </p:txBody>
        </p:sp>
      </p:grpSp>
      <p:pic>
        <p:nvPicPr>
          <p:cNvPr id="24" name="Picture 2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11063" y="1379995"/>
            <a:ext cx="2241062" cy="1568743"/>
          </a:xfrm>
          <a:prstGeom prst="rect">
            <a:avLst/>
          </a:prstGeom>
        </p:spPr>
      </p:pic>
      <p:pic>
        <p:nvPicPr>
          <p:cNvPr id="25" name="Picture 24"/>
          <p:cNvPicPr>
            <a:picLocks/>
          </p:cNvPicPr>
          <p:nvPr/>
        </p:nvPicPr>
        <p:blipFill>
          <a:blip r:embed="rId4"/>
          <a:stretch>
            <a:fillRect/>
          </a:stretch>
        </p:blipFill>
        <p:spPr>
          <a:xfrm>
            <a:off x="9257757" y="4793721"/>
            <a:ext cx="2241062" cy="1568743"/>
          </a:xfrm>
          <a:prstGeom prst="rect">
            <a:avLst/>
          </a:prstGeom>
        </p:spPr>
      </p:pic>
      <p:pic>
        <p:nvPicPr>
          <p:cNvPr id="3" name="Picture 2"/>
          <p:cNvPicPr>
            <a:picLocks/>
          </p:cNvPicPr>
          <p:nvPr/>
        </p:nvPicPr>
        <p:blipFill>
          <a:blip r:embed="rId5">
            <a:extLst>
              <a:ext uri="{28A0092B-C50C-407E-A947-70E740481C1C}">
                <a14:useLocalDpi xmlns:a14="http://schemas.microsoft.com/office/drawing/2010/main" val="0"/>
              </a:ext>
            </a:extLst>
          </a:blip>
          <a:stretch>
            <a:fillRect/>
          </a:stretch>
        </p:blipFill>
        <p:spPr>
          <a:xfrm>
            <a:off x="3611063" y="3071631"/>
            <a:ext cx="2241062" cy="1568743"/>
          </a:xfrm>
          <a:prstGeom prst="rect">
            <a:avLst/>
          </a:prstGeom>
        </p:spPr>
      </p:pic>
      <p:sp>
        <p:nvSpPr>
          <p:cNvPr id="26" name="Rectangle 25"/>
          <p:cNvSpPr/>
          <p:nvPr/>
        </p:nvSpPr>
        <p:spPr bwMode="auto">
          <a:xfrm>
            <a:off x="6268749" y="1363422"/>
            <a:ext cx="2689274" cy="1568743"/>
          </a:xfrm>
          <a:prstGeom prst="rect">
            <a:avLst/>
          </a:prstGeom>
          <a:solidFill>
            <a:srgbClr val="D8512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7" name="TextBox 26"/>
          <p:cNvSpPr txBox="1"/>
          <p:nvPr/>
        </p:nvSpPr>
        <p:spPr>
          <a:xfrm>
            <a:off x="6318551" y="1379995"/>
            <a:ext cx="2783577" cy="724143"/>
          </a:xfrm>
          <a:prstGeom prst="rect">
            <a:avLst/>
          </a:prstGeom>
          <a:solidFill>
            <a:srgbClr val="B792FA">
              <a:alpha val="0"/>
            </a:srgbClr>
          </a:solidFill>
        </p:spPr>
        <p:txBody>
          <a:bodyPr wrap="square" lIns="179285" tIns="143428" rIns="179285" bIns="143428" rtlCol="0">
            <a:spAutoFit/>
          </a:bodyPr>
          <a:lstStyle/>
          <a:p>
            <a:pPr>
              <a:lnSpc>
                <a:spcPct val="90000"/>
              </a:lnSpc>
              <a:spcAft>
                <a:spcPts val="588"/>
              </a:spcAft>
            </a:pPr>
            <a:r>
              <a:rPr lang="en-US" sz="3137" dirty="0">
                <a:solidFill>
                  <a:prstClr val="white"/>
                </a:solidFill>
              </a:rPr>
              <a:t>NV centers</a:t>
            </a:r>
          </a:p>
        </p:txBody>
      </p:sp>
      <p:sp>
        <p:nvSpPr>
          <p:cNvPr id="28" name="Rectangle 27"/>
          <p:cNvSpPr/>
          <p:nvPr/>
        </p:nvSpPr>
        <p:spPr bwMode="auto">
          <a:xfrm>
            <a:off x="6268749" y="3071630"/>
            <a:ext cx="2689274" cy="1568743"/>
          </a:xfrm>
          <a:prstGeom prst="rect">
            <a:avLst/>
          </a:prstGeom>
          <a:solidFill>
            <a:srgbClr val="00BF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9" name="TextBox 28"/>
          <p:cNvSpPr txBox="1"/>
          <p:nvPr/>
        </p:nvSpPr>
        <p:spPr>
          <a:xfrm>
            <a:off x="6268749" y="3071630"/>
            <a:ext cx="2689274" cy="1158613"/>
          </a:xfrm>
          <a:prstGeom prst="rect">
            <a:avLst/>
          </a:prstGeom>
          <a:solidFill>
            <a:srgbClr val="B792FA">
              <a:alpha val="0"/>
            </a:srgbClr>
          </a:solidFill>
        </p:spPr>
        <p:txBody>
          <a:bodyPr wrap="square" lIns="179285" tIns="143428" rIns="179285" bIns="143428" rtlCol="0">
            <a:spAutoFit/>
          </a:bodyPr>
          <a:lstStyle/>
          <a:p>
            <a:pPr>
              <a:lnSpc>
                <a:spcPct val="90000"/>
              </a:lnSpc>
              <a:spcAft>
                <a:spcPts val="588"/>
              </a:spcAft>
            </a:pPr>
            <a:r>
              <a:rPr lang="en-US" sz="3137" dirty="0">
                <a:solidFill>
                  <a:prstClr val="white"/>
                </a:solidFill>
              </a:rPr>
              <a:t>Quantum dots</a:t>
            </a:r>
          </a:p>
        </p:txBody>
      </p:sp>
      <p:grpSp>
        <p:nvGrpSpPr>
          <p:cNvPr id="33" name="Group 32"/>
          <p:cNvGrpSpPr/>
          <p:nvPr/>
        </p:nvGrpSpPr>
        <p:grpSpPr>
          <a:xfrm>
            <a:off x="616293" y="4793721"/>
            <a:ext cx="2689274" cy="1568743"/>
            <a:chOff x="6394450" y="4885470"/>
            <a:chExt cx="2743200" cy="1600200"/>
          </a:xfrm>
          <a:solidFill>
            <a:srgbClr val="A000A7"/>
          </a:solidFill>
        </p:grpSpPr>
        <p:sp>
          <p:nvSpPr>
            <p:cNvPr id="30" name="Rectangle 29"/>
            <p:cNvSpPr/>
            <p:nvPr/>
          </p:nvSpPr>
          <p:spPr bwMode="auto">
            <a:xfrm>
              <a:off x="6394450" y="4885470"/>
              <a:ext cx="2743200" cy="1600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1" name="TextBox 30"/>
            <p:cNvSpPr txBox="1"/>
            <p:nvPr/>
          </p:nvSpPr>
          <p:spPr>
            <a:xfrm>
              <a:off x="6394450" y="4885470"/>
              <a:ext cx="2743200" cy="738664"/>
            </a:xfrm>
            <a:prstGeom prst="rect">
              <a:avLst/>
            </a:prstGeom>
            <a:grpFill/>
          </p:spPr>
          <p:txBody>
            <a:bodyPr wrap="square" lIns="179285" tIns="143428" rIns="179285" bIns="143428" rtlCol="0">
              <a:spAutoFit/>
            </a:bodyPr>
            <a:lstStyle/>
            <a:p>
              <a:pPr>
                <a:lnSpc>
                  <a:spcPct val="90000"/>
                </a:lnSpc>
                <a:spcAft>
                  <a:spcPts val="588"/>
                </a:spcAft>
              </a:pPr>
              <a:r>
                <a:rPr lang="en-US" sz="3137" dirty="0">
                  <a:solidFill>
                    <a:prstClr val="white"/>
                  </a:solidFill>
                </a:rPr>
                <a:t>Linear optics </a:t>
              </a:r>
            </a:p>
          </p:txBody>
        </p:sp>
      </p:grpSp>
      <p:pic>
        <p:nvPicPr>
          <p:cNvPr id="7" name="Picture 6"/>
          <p:cNvPicPr>
            <a:picLocks/>
          </p:cNvPicPr>
          <p:nvPr/>
        </p:nvPicPr>
        <p:blipFill>
          <a:blip r:embed="rId6"/>
          <a:stretch>
            <a:fillRect/>
          </a:stretch>
        </p:blipFill>
        <p:spPr>
          <a:xfrm>
            <a:off x="9257757" y="3057808"/>
            <a:ext cx="2241062" cy="1568743"/>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3611063" y="4793721"/>
            <a:ext cx="2241062" cy="1568743"/>
          </a:xfrm>
          <a:prstGeom prst="rect">
            <a:avLst/>
          </a:prstGeom>
        </p:spPr>
      </p:pic>
      <p:pic>
        <p:nvPicPr>
          <p:cNvPr id="19" name="Picture 18"/>
          <p:cNvPicPr>
            <a:picLocks/>
          </p:cNvPicPr>
          <p:nvPr/>
        </p:nvPicPr>
        <p:blipFill>
          <a:blip r:embed="rId8">
            <a:extLst>
              <a:ext uri="{28A0092B-C50C-407E-A947-70E740481C1C}">
                <a14:useLocalDpi xmlns:a14="http://schemas.microsoft.com/office/drawing/2010/main" val="0"/>
              </a:ext>
            </a:extLst>
          </a:blip>
          <a:stretch>
            <a:fillRect/>
          </a:stretch>
        </p:blipFill>
        <p:spPr>
          <a:xfrm>
            <a:off x="9257757" y="1349601"/>
            <a:ext cx="2241062" cy="1568743"/>
          </a:xfrm>
          <a:prstGeom prst="rect">
            <a:avLst/>
          </a:prstGeom>
        </p:spPr>
      </p:pic>
      <p:sp>
        <p:nvSpPr>
          <p:cNvPr id="32" name="TextBox 31"/>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76898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069" y="68608"/>
            <a:ext cx="11438793" cy="715962"/>
          </a:xfrm>
        </p:spPr>
        <p:txBody>
          <a:bodyPr>
            <a:normAutofit fontScale="90000"/>
          </a:bodyPr>
          <a:lstStyle/>
          <a:p>
            <a:pPr algn="ctr"/>
            <a:r>
              <a:rPr lang="en-US" dirty="0" smtClean="0">
                <a:solidFill>
                  <a:schemeClr val="bg1"/>
                </a:solidFill>
              </a:rPr>
              <a:t>Solovay-Kitaev Algorithm: de </a:t>
            </a:r>
            <a:r>
              <a:rPr lang="en-US" dirty="0">
                <a:solidFill>
                  <a:schemeClr val="bg1"/>
                </a:solidFill>
              </a:rPr>
              <a:t>f</a:t>
            </a:r>
            <a:r>
              <a:rPr lang="en-US" dirty="0" smtClean="0">
                <a:solidFill>
                  <a:schemeClr val="bg1"/>
                </a:solidFill>
              </a:rPr>
              <a:t>acto standard until 2012!</a:t>
            </a:r>
            <a:endParaRPr lang="en-US" dirty="0">
              <a:solidFill>
                <a:schemeClr val="bg1"/>
              </a:solidFill>
            </a:endParaRPr>
          </a:p>
        </p:txBody>
      </p:sp>
      <p:pic>
        <p:nvPicPr>
          <p:cNvPr id="301058" name="Picture 2"/>
          <p:cNvPicPr>
            <a:picLocks noChangeAspect="1" noChangeArrowheads="1"/>
          </p:cNvPicPr>
          <p:nvPr/>
        </p:nvPicPr>
        <p:blipFill>
          <a:blip r:embed="rId2" cstate="print"/>
          <a:srcRect/>
          <a:stretch>
            <a:fillRect/>
          </a:stretch>
        </p:blipFill>
        <p:spPr bwMode="auto">
          <a:xfrm>
            <a:off x="2895600" y="1219201"/>
            <a:ext cx="5562600" cy="3055591"/>
          </a:xfrm>
          <a:prstGeom prst="rect">
            <a:avLst/>
          </a:prstGeom>
          <a:noFill/>
          <a:ln w="9525">
            <a:noFill/>
            <a:miter lim="800000"/>
            <a:headEnd/>
            <a:tailEnd/>
          </a:ln>
        </p:spPr>
      </p:pic>
      <p:sp>
        <p:nvSpPr>
          <p:cNvPr id="9" name="TextBox 8"/>
          <p:cNvSpPr txBox="1"/>
          <p:nvPr/>
        </p:nvSpPr>
        <p:spPr>
          <a:xfrm>
            <a:off x="943066" y="784570"/>
            <a:ext cx="7515134" cy="461665"/>
          </a:xfrm>
          <a:prstGeom prst="rect">
            <a:avLst/>
          </a:prstGeom>
          <a:noFill/>
        </p:spPr>
        <p:txBody>
          <a:bodyPr wrap="none" rtlCol="0">
            <a:spAutoFit/>
          </a:bodyPr>
          <a:lstStyle/>
          <a:p>
            <a:r>
              <a:rPr lang="en-US" sz="2400" b="1" dirty="0">
                <a:solidFill>
                  <a:srgbClr val="FFC000"/>
                </a:solidFill>
              </a:rPr>
              <a:t>Basic idea</a:t>
            </a:r>
            <a:r>
              <a:rPr lang="en-US" sz="2400" b="1" dirty="0">
                <a:solidFill>
                  <a:schemeClr val="bg1"/>
                </a:solidFill>
              </a:rPr>
              <a:t>: </a:t>
            </a:r>
            <a:r>
              <a:rPr lang="en-US" sz="2400" dirty="0">
                <a:solidFill>
                  <a:schemeClr val="bg1"/>
                </a:solidFill>
              </a:rPr>
              <a:t>Successive refining of a net using commutators </a:t>
            </a:r>
          </a:p>
        </p:txBody>
      </p:sp>
      <p:sp>
        <p:nvSpPr>
          <p:cNvPr id="10" name="TextBox 9"/>
          <p:cNvSpPr txBox="1"/>
          <p:nvPr/>
        </p:nvSpPr>
        <p:spPr>
          <a:xfrm>
            <a:off x="1055076" y="4251067"/>
            <a:ext cx="10075985" cy="2246769"/>
          </a:xfrm>
          <a:prstGeom prst="rect">
            <a:avLst/>
          </a:prstGeom>
          <a:noFill/>
        </p:spPr>
        <p:txBody>
          <a:bodyPr wrap="square" rtlCol="0">
            <a:spAutoFit/>
          </a:bodyPr>
          <a:lstStyle/>
          <a:p>
            <a:r>
              <a:rPr lang="en-US" sz="2400" b="1" dirty="0">
                <a:solidFill>
                  <a:srgbClr val="FFC000"/>
                </a:solidFill>
              </a:rPr>
              <a:t>Implementations</a:t>
            </a:r>
            <a:r>
              <a:rPr lang="en-US" sz="2400" b="1" dirty="0">
                <a:solidFill>
                  <a:schemeClr val="bg1"/>
                </a:solidFill>
              </a:rPr>
              <a:t>:</a:t>
            </a:r>
          </a:p>
          <a:p>
            <a:pPr>
              <a:buFont typeface="Arial" pitchFamily="34" charset="0"/>
              <a:buChar char="•"/>
            </a:pPr>
            <a:r>
              <a:rPr lang="en-US" sz="2000" b="1" dirty="0">
                <a:solidFill>
                  <a:schemeClr val="bg1"/>
                </a:solidFill>
              </a:rPr>
              <a:t> </a:t>
            </a:r>
            <a:r>
              <a:rPr lang="en-US" sz="2000" b="1" dirty="0">
                <a:solidFill>
                  <a:srgbClr val="FFC000"/>
                </a:solidFill>
              </a:rPr>
              <a:t>[Kitaev, Shen, </a:t>
            </a:r>
            <a:r>
              <a:rPr lang="en-US" sz="2000" b="1" dirty="0" err="1" smtClean="0">
                <a:solidFill>
                  <a:srgbClr val="FFC000"/>
                </a:solidFill>
              </a:rPr>
              <a:t>Vyalyi</a:t>
            </a:r>
            <a:r>
              <a:rPr lang="en-US" sz="2000" b="1" dirty="0">
                <a:solidFill>
                  <a:srgbClr val="FFC000"/>
                </a:solidFill>
              </a:rPr>
              <a:t>, AMS 2002]: </a:t>
            </a:r>
            <a:r>
              <a:rPr lang="en-US" sz="2000" dirty="0">
                <a:solidFill>
                  <a:schemeClr val="bg1"/>
                </a:solidFill>
              </a:rPr>
              <a:t>log</a:t>
            </a:r>
            <a:r>
              <a:rPr lang="en-US" sz="2000" baseline="30000" dirty="0">
                <a:solidFill>
                  <a:schemeClr val="bg1"/>
                </a:solidFill>
              </a:rPr>
              <a:t>3+</a:t>
            </a:r>
            <a:r>
              <a:rPr lang="el-GR" sz="2000" baseline="30000" dirty="0">
                <a:solidFill>
                  <a:schemeClr val="bg1"/>
                </a:solidFill>
              </a:rPr>
              <a:t>δ </a:t>
            </a:r>
            <a:r>
              <a:rPr lang="en-US" sz="2000" dirty="0">
                <a:solidFill>
                  <a:schemeClr val="bg1"/>
                </a:solidFill>
              </a:rPr>
              <a:t>(1/</a:t>
            </a:r>
            <a:r>
              <a:rPr lang="el-GR" sz="2000" dirty="0">
                <a:solidFill>
                  <a:schemeClr val="bg1"/>
                </a:solidFill>
              </a:rPr>
              <a:t>ε</a:t>
            </a:r>
            <a:r>
              <a:rPr lang="en-US" sz="2000" dirty="0">
                <a:solidFill>
                  <a:schemeClr val="bg1"/>
                </a:solidFill>
              </a:rPr>
              <a:t>) time, log</a:t>
            </a:r>
            <a:r>
              <a:rPr lang="en-US" sz="2000" baseline="30000" dirty="0">
                <a:solidFill>
                  <a:schemeClr val="bg1"/>
                </a:solidFill>
              </a:rPr>
              <a:t>3+</a:t>
            </a:r>
            <a:r>
              <a:rPr lang="el-GR" sz="2000" baseline="30000" dirty="0">
                <a:solidFill>
                  <a:schemeClr val="bg1"/>
                </a:solidFill>
              </a:rPr>
              <a:t>δ</a:t>
            </a:r>
            <a:r>
              <a:rPr lang="en-US" sz="2000" dirty="0">
                <a:solidFill>
                  <a:schemeClr val="bg1"/>
                </a:solidFill>
              </a:rPr>
              <a:t>(1/</a:t>
            </a:r>
            <a:r>
              <a:rPr lang="el-GR" sz="2000" dirty="0">
                <a:solidFill>
                  <a:schemeClr val="bg1"/>
                </a:solidFill>
              </a:rPr>
              <a:t>ε</a:t>
            </a:r>
            <a:r>
              <a:rPr lang="en-US" sz="2000" dirty="0">
                <a:solidFill>
                  <a:schemeClr val="bg1"/>
                </a:solidFill>
              </a:rPr>
              <a:t>) length </a:t>
            </a:r>
          </a:p>
          <a:p>
            <a:r>
              <a:rPr lang="en-US" sz="2000" dirty="0">
                <a:solidFill>
                  <a:schemeClr val="bg1"/>
                </a:solidFill>
              </a:rPr>
              <a:t>       </a:t>
            </a:r>
            <a:r>
              <a:rPr lang="en-US" sz="2000" dirty="0" smtClean="0">
                <a:solidFill>
                  <a:schemeClr val="bg1"/>
                </a:solidFill>
              </a:rPr>
              <a:t>		               w/</a:t>
            </a:r>
            <a:r>
              <a:rPr lang="en-US" sz="2000" dirty="0" err="1" smtClean="0">
                <a:solidFill>
                  <a:schemeClr val="bg1"/>
                </a:solidFill>
              </a:rPr>
              <a:t>ancilla</a:t>
            </a:r>
            <a:r>
              <a:rPr lang="en-US" sz="2000" dirty="0">
                <a:solidFill>
                  <a:schemeClr val="bg1"/>
                </a:solidFill>
              </a:rPr>
              <a:t>: log</a:t>
            </a:r>
            <a:r>
              <a:rPr lang="en-US" sz="2000" baseline="30000" dirty="0">
                <a:solidFill>
                  <a:schemeClr val="bg1"/>
                </a:solidFill>
              </a:rPr>
              <a:t>2</a:t>
            </a:r>
            <a:r>
              <a:rPr lang="el-GR" sz="2000" baseline="30000" dirty="0">
                <a:solidFill>
                  <a:schemeClr val="bg1"/>
                </a:solidFill>
              </a:rPr>
              <a:t> </a:t>
            </a:r>
            <a:r>
              <a:rPr lang="en-US" sz="2000" dirty="0">
                <a:solidFill>
                  <a:schemeClr val="bg1"/>
                </a:solidFill>
              </a:rPr>
              <a:t>(1/</a:t>
            </a:r>
            <a:r>
              <a:rPr lang="el-GR" sz="2000" dirty="0">
                <a:solidFill>
                  <a:schemeClr val="bg1"/>
                </a:solidFill>
              </a:rPr>
              <a:t>ε</a:t>
            </a:r>
            <a:r>
              <a:rPr lang="en-US" sz="2000" dirty="0">
                <a:solidFill>
                  <a:schemeClr val="bg1"/>
                </a:solidFill>
              </a:rPr>
              <a:t>) log log (1/</a:t>
            </a:r>
            <a:r>
              <a:rPr lang="el-GR" sz="2000" dirty="0">
                <a:solidFill>
                  <a:schemeClr val="bg1"/>
                </a:solidFill>
              </a:rPr>
              <a:t>ε</a:t>
            </a:r>
            <a:r>
              <a:rPr lang="en-US" sz="2000" dirty="0">
                <a:solidFill>
                  <a:schemeClr val="bg1"/>
                </a:solidFill>
              </a:rPr>
              <a:t>) time, log</a:t>
            </a:r>
            <a:r>
              <a:rPr lang="en-US" sz="2000" baseline="30000" dirty="0">
                <a:solidFill>
                  <a:schemeClr val="bg1"/>
                </a:solidFill>
              </a:rPr>
              <a:t>2</a:t>
            </a:r>
            <a:r>
              <a:rPr lang="el-GR" sz="2000" baseline="30000" dirty="0">
                <a:solidFill>
                  <a:schemeClr val="bg1"/>
                </a:solidFill>
              </a:rPr>
              <a:t> </a:t>
            </a:r>
            <a:r>
              <a:rPr lang="en-US" sz="2000" dirty="0">
                <a:solidFill>
                  <a:schemeClr val="bg1"/>
                </a:solidFill>
              </a:rPr>
              <a:t>(1/</a:t>
            </a:r>
            <a:r>
              <a:rPr lang="el-GR" sz="2000" dirty="0">
                <a:solidFill>
                  <a:schemeClr val="bg1"/>
                </a:solidFill>
              </a:rPr>
              <a:t>ε</a:t>
            </a:r>
            <a:r>
              <a:rPr lang="en-US" sz="2000" dirty="0">
                <a:solidFill>
                  <a:schemeClr val="bg1"/>
                </a:solidFill>
              </a:rPr>
              <a:t>) log log (1/</a:t>
            </a:r>
            <a:r>
              <a:rPr lang="el-GR" sz="2000" dirty="0">
                <a:solidFill>
                  <a:schemeClr val="bg1"/>
                </a:solidFill>
              </a:rPr>
              <a:t>ε</a:t>
            </a:r>
            <a:r>
              <a:rPr lang="en-US" sz="2000" dirty="0">
                <a:solidFill>
                  <a:schemeClr val="bg1"/>
                </a:solidFill>
              </a:rPr>
              <a:t>) length </a:t>
            </a:r>
          </a:p>
          <a:p>
            <a:pPr>
              <a:buFont typeface="Arial" pitchFamily="34" charset="0"/>
              <a:buChar char="•"/>
            </a:pPr>
            <a:endParaRPr lang="en-US" sz="800" dirty="0">
              <a:solidFill>
                <a:schemeClr val="bg1"/>
              </a:solidFill>
            </a:endParaRPr>
          </a:p>
          <a:p>
            <a:pPr>
              <a:buFont typeface="Arial" pitchFamily="34" charset="0"/>
              <a:buChar char="•"/>
            </a:pPr>
            <a:r>
              <a:rPr lang="en-US" sz="2000" b="1" dirty="0">
                <a:solidFill>
                  <a:schemeClr val="bg1"/>
                </a:solidFill>
              </a:rPr>
              <a:t> </a:t>
            </a:r>
            <a:r>
              <a:rPr lang="en-US" sz="2000" b="1" dirty="0">
                <a:solidFill>
                  <a:srgbClr val="FFC000"/>
                </a:solidFill>
              </a:rPr>
              <a:t>[Dawson, Nielsen, quant-ph/0505030]: </a:t>
            </a:r>
            <a:r>
              <a:rPr lang="en-US" sz="2000" dirty="0">
                <a:solidFill>
                  <a:schemeClr val="bg1"/>
                </a:solidFill>
              </a:rPr>
              <a:t>log</a:t>
            </a:r>
            <a:r>
              <a:rPr lang="en-US" sz="2000" baseline="30000" dirty="0">
                <a:solidFill>
                  <a:schemeClr val="bg1"/>
                </a:solidFill>
              </a:rPr>
              <a:t>2.71</a:t>
            </a:r>
            <a:r>
              <a:rPr lang="el-GR" sz="2000" baseline="30000" dirty="0">
                <a:solidFill>
                  <a:schemeClr val="bg1"/>
                </a:solidFill>
              </a:rPr>
              <a:t> </a:t>
            </a:r>
            <a:r>
              <a:rPr lang="en-US" sz="2000" dirty="0">
                <a:solidFill>
                  <a:schemeClr val="bg1"/>
                </a:solidFill>
              </a:rPr>
              <a:t>(1/</a:t>
            </a:r>
            <a:r>
              <a:rPr lang="el-GR" sz="2000" dirty="0">
                <a:solidFill>
                  <a:schemeClr val="bg1"/>
                </a:solidFill>
              </a:rPr>
              <a:t>ε</a:t>
            </a:r>
            <a:r>
              <a:rPr lang="en-US" sz="2000" dirty="0">
                <a:solidFill>
                  <a:schemeClr val="bg1"/>
                </a:solidFill>
              </a:rPr>
              <a:t>)  time, log</a:t>
            </a:r>
            <a:r>
              <a:rPr lang="en-US" sz="2000" baseline="30000" dirty="0">
                <a:solidFill>
                  <a:schemeClr val="bg1"/>
                </a:solidFill>
              </a:rPr>
              <a:t>3.97</a:t>
            </a:r>
            <a:r>
              <a:rPr lang="el-GR" sz="2000" baseline="30000" dirty="0">
                <a:solidFill>
                  <a:schemeClr val="bg1"/>
                </a:solidFill>
              </a:rPr>
              <a:t> </a:t>
            </a:r>
            <a:r>
              <a:rPr lang="en-US" sz="2000" dirty="0">
                <a:solidFill>
                  <a:schemeClr val="bg1"/>
                </a:solidFill>
              </a:rPr>
              <a:t>(1/</a:t>
            </a:r>
            <a:r>
              <a:rPr lang="el-GR" sz="2000" dirty="0">
                <a:solidFill>
                  <a:schemeClr val="bg1"/>
                </a:solidFill>
              </a:rPr>
              <a:t>ε</a:t>
            </a:r>
            <a:r>
              <a:rPr lang="en-US" sz="2000" dirty="0">
                <a:solidFill>
                  <a:schemeClr val="bg1"/>
                </a:solidFill>
              </a:rPr>
              <a:t>) length </a:t>
            </a:r>
          </a:p>
          <a:p>
            <a:pPr>
              <a:buFont typeface="Arial" pitchFamily="34" charset="0"/>
              <a:buChar char="•"/>
            </a:pPr>
            <a:endParaRPr lang="en-US" sz="800" dirty="0">
              <a:solidFill>
                <a:schemeClr val="bg1"/>
              </a:solidFill>
            </a:endParaRPr>
          </a:p>
          <a:p>
            <a:pPr>
              <a:buFont typeface="Arial" pitchFamily="34" charset="0"/>
              <a:buChar char="•"/>
            </a:pPr>
            <a:r>
              <a:rPr lang="en-US" sz="2000" b="1" dirty="0">
                <a:solidFill>
                  <a:schemeClr val="bg1"/>
                </a:solidFill>
              </a:rPr>
              <a:t> </a:t>
            </a:r>
            <a:r>
              <a:rPr lang="en-US" sz="2000" b="1" dirty="0">
                <a:solidFill>
                  <a:srgbClr val="FFC000"/>
                </a:solidFill>
              </a:rPr>
              <a:t>[Harrow, Recht, Chuang, quant-ph/0111031]: </a:t>
            </a:r>
            <a:r>
              <a:rPr lang="en-US" sz="2000" dirty="0">
                <a:solidFill>
                  <a:schemeClr val="bg1"/>
                </a:solidFill>
              </a:rPr>
              <a:t>non-constructive, </a:t>
            </a:r>
            <a:r>
              <a:rPr lang="en-US" sz="2000" b="1" dirty="0">
                <a:solidFill>
                  <a:schemeClr val="bg1"/>
                </a:solidFill>
              </a:rPr>
              <a:t>log (1/</a:t>
            </a:r>
            <a:r>
              <a:rPr lang="el-GR" sz="2000" b="1" dirty="0">
                <a:solidFill>
                  <a:schemeClr val="bg1"/>
                </a:solidFill>
              </a:rPr>
              <a:t>ε</a:t>
            </a:r>
            <a:r>
              <a:rPr lang="en-US" sz="2000" b="1" dirty="0">
                <a:solidFill>
                  <a:schemeClr val="bg1"/>
                </a:solidFill>
              </a:rPr>
              <a:t>) length </a:t>
            </a:r>
          </a:p>
          <a:p>
            <a:pPr>
              <a:buFont typeface="Arial" pitchFamily="34" charset="0"/>
              <a:buChar char="•"/>
            </a:pPr>
            <a:endParaRPr lang="en-US" sz="2000" dirty="0">
              <a:solidFill>
                <a:schemeClr val="bg1"/>
              </a:solidFill>
            </a:endParaRPr>
          </a:p>
        </p:txBody>
      </p:sp>
      <p:sp>
        <p:nvSpPr>
          <p:cNvPr id="11" name="TextBox 10"/>
          <p:cNvSpPr txBox="1"/>
          <p:nvPr/>
        </p:nvSpPr>
        <p:spPr>
          <a:xfrm>
            <a:off x="8824027" y="6497836"/>
            <a:ext cx="3367973" cy="307777"/>
          </a:xfrm>
          <a:prstGeom prst="rect">
            <a:avLst/>
          </a:prstGeom>
          <a:noFill/>
        </p:spPr>
        <p:txBody>
          <a:bodyPr wrap="none" rtlCol="0">
            <a:spAutoFit/>
          </a:bodyPr>
          <a:lstStyle/>
          <a:p>
            <a:r>
              <a:rPr lang="en-US" sz="1400" b="1" dirty="0">
                <a:solidFill>
                  <a:schemeClr val="bg1"/>
                </a:solidFill>
              </a:rPr>
              <a:t>[Image source: Nielsen/Chuang, CUP 2000]</a:t>
            </a:r>
          </a:p>
        </p:txBody>
      </p:sp>
      <p:sp>
        <p:nvSpPr>
          <p:cNvPr id="8" name="TextBox 7"/>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92424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0" name="Таблица 9"/>
              <p:cNvGraphicFramePr>
                <a:graphicFrameLocks noGrp="1"/>
              </p:cNvGraphicFramePr>
              <p:nvPr>
                <p:extLst/>
              </p:nvPr>
            </p:nvGraphicFramePr>
            <p:xfrm>
              <a:off x="1752600" y="268351"/>
              <a:ext cx="8744272" cy="5958409"/>
            </p:xfrm>
            <a:graphic>
              <a:graphicData uri="http://schemas.openxmlformats.org/drawingml/2006/table">
                <a:tbl>
                  <a:tblPr firstRow="1" bandRow="1">
                    <a:tableStyleId>{5C22544A-7EE6-4342-B048-85BDC9FD1C3A}</a:tableStyleId>
                  </a:tblPr>
                  <a:tblGrid>
                    <a:gridCol w="2209800"/>
                    <a:gridCol w="6534472"/>
                  </a:tblGrid>
                  <a:tr h="350436">
                    <a:tc>
                      <a:txBody>
                        <a:bodyPr/>
                        <a:lstStyle/>
                        <a:p>
                          <a:r>
                            <a:rPr lang="en-US" sz="1750" dirty="0" smtClean="0"/>
                            <a:t>Paper</a:t>
                          </a:r>
                          <a:r>
                            <a:rPr lang="en-US" sz="1750" baseline="0" dirty="0" smtClean="0"/>
                            <a:t>  (Date)</a:t>
                          </a:r>
                          <a:endParaRPr lang="uk-UA" sz="1750" dirty="0"/>
                        </a:p>
                      </a:txBody>
                      <a:tcPr/>
                    </a:tc>
                    <a:tc>
                      <a:txBody>
                        <a:bodyPr/>
                        <a:lstStyle/>
                        <a:p>
                          <a:r>
                            <a:rPr lang="en-US" sz="1750" dirty="0" smtClean="0"/>
                            <a:t>Contributions</a:t>
                          </a:r>
                          <a:endParaRPr lang="uk-UA" sz="1750" dirty="0"/>
                        </a:p>
                      </a:txBody>
                      <a:tcPr/>
                    </a:tc>
                  </a:tr>
                  <a:tr h="440469">
                    <a:tc>
                      <a:txBody>
                        <a:bodyPr/>
                        <a:lstStyle/>
                        <a:p>
                          <a:r>
                            <a:rPr lang="en-US" sz="1750" b="0" i="0" kern="1200" dirty="0" smtClean="0">
                              <a:solidFill>
                                <a:schemeClr val="dk1"/>
                              </a:solidFill>
                              <a:latin typeface="+mn-lt"/>
                              <a:ea typeface="+mn-ea"/>
                              <a:cs typeface="+mn-cs"/>
                            </a:rPr>
                            <a:t>arXiv:1206.5236 </a:t>
                          </a:r>
                          <a:r>
                            <a:rPr lang="en-US" sz="1750" b="0" i="0" kern="1200" baseline="30000" dirty="0" smtClean="0">
                              <a:solidFill>
                                <a:schemeClr val="dk1"/>
                              </a:solidFill>
                              <a:latin typeface="+mn-lt"/>
                              <a:ea typeface="+mn-ea"/>
                              <a:cs typeface="+mn-cs"/>
                            </a:rPr>
                            <a:t>1</a:t>
                          </a:r>
                          <a:endParaRPr lang="en-US" sz="1750" b="0" i="0" kern="1200" baseline="0" dirty="0" smtClean="0">
                            <a:solidFill>
                              <a:schemeClr val="dk1"/>
                            </a:solidFill>
                            <a:latin typeface="+mn-lt"/>
                            <a:ea typeface="+mn-ea"/>
                            <a:cs typeface="+mn-cs"/>
                          </a:endParaRPr>
                        </a:p>
                      </a:txBody>
                      <a:tcPr/>
                    </a:tc>
                    <a:tc>
                      <a:txBody>
                        <a:bodyPr/>
                        <a:lstStyle/>
                        <a:p>
                          <a:pPr>
                            <a:lnSpc>
                              <a:spcPct val="150000"/>
                            </a:lnSpc>
                            <a:buFont typeface="Arial" pitchFamily="34" charset="0"/>
                            <a:buChar char="•"/>
                          </a:pPr>
                          <a:r>
                            <a:rPr lang="en-US" sz="1750" dirty="0" smtClean="0"/>
                            <a:t>Algorithm for exact synthesis</a:t>
                          </a:r>
                          <a:r>
                            <a:rPr lang="en-US" sz="1750" baseline="0" dirty="0" smtClean="0"/>
                            <a:t> of single-qubit unitaries</a:t>
                          </a:r>
                          <a:endParaRPr lang="uk-UA" sz="1750" dirty="0"/>
                        </a:p>
                      </a:txBody>
                      <a:tcPr/>
                    </a:tc>
                  </a:tr>
                  <a:tr h="440469">
                    <a:tc>
                      <a:txBody>
                        <a:bodyPr/>
                        <a:lstStyle/>
                        <a:p>
                          <a:r>
                            <a:rPr lang="en-US" sz="1750" dirty="0" smtClean="0"/>
                            <a:t>arXiv:1212.0506</a:t>
                          </a:r>
                          <a:r>
                            <a:rPr lang="en-US" sz="1750" baseline="0" dirty="0" smtClean="0"/>
                            <a:t> </a:t>
                          </a:r>
                          <a:r>
                            <a:rPr lang="en-US" sz="1750" b="0" i="0" kern="1200" baseline="30000" dirty="0" smtClean="0">
                              <a:solidFill>
                                <a:schemeClr val="dk1"/>
                              </a:solidFill>
                              <a:latin typeface="+mn-lt"/>
                              <a:ea typeface="+mn-ea"/>
                              <a:cs typeface="+mn-cs"/>
                            </a:rPr>
                            <a:t>2</a:t>
                          </a:r>
                          <a:endParaRPr lang="en-US" sz="1750" b="0" i="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n-US" sz="1750" dirty="0" smtClean="0"/>
                            <a:t> Exact synthesis of multi-qubit</a:t>
                          </a:r>
                          <a:r>
                            <a:rPr lang="en-US" sz="1750" baseline="0" dirty="0" smtClean="0"/>
                            <a:t> unitaries over the ring.</a:t>
                          </a:r>
                          <a:endParaRPr lang="en-US" sz="1750" dirty="0" smtClean="0"/>
                        </a:p>
                      </a:txBody>
                      <a:tcPr/>
                    </a:tc>
                  </a:tr>
                  <a:tr h="611399">
                    <a:tc>
                      <a:txBody>
                        <a:bodyPr/>
                        <a:lstStyle/>
                        <a:p>
                          <a:r>
                            <a:rPr lang="en-US" sz="1750" b="0" i="0" kern="1200" dirty="0" smtClean="0">
                              <a:solidFill>
                                <a:schemeClr val="dk1"/>
                              </a:solidFill>
                              <a:latin typeface="+mn-lt"/>
                              <a:ea typeface="+mn-ea"/>
                              <a:cs typeface="+mn-cs"/>
                            </a:rPr>
                            <a:t>arXiv:1212.0822 </a:t>
                          </a:r>
                          <a:r>
                            <a:rPr lang="en-US" sz="1750" b="0" i="0" kern="1200" baseline="30000" dirty="0" smtClean="0">
                              <a:solidFill>
                                <a:schemeClr val="dk1"/>
                              </a:solidFill>
                              <a:latin typeface="+mn-lt"/>
                              <a:ea typeface="+mn-ea"/>
                              <a:cs typeface="+mn-cs"/>
                            </a:rPr>
                            <a:t>1</a:t>
                          </a:r>
                        </a:p>
                        <a:p>
                          <a:endParaRPr lang="uk-UA" sz="1750" dirty="0"/>
                        </a:p>
                      </a:txBody>
                      <a:tcPr/>
                    </a:tc>
                    <a:tc>
                      <a:txBody>
                        <a:bodyPr/>
                        <a:lstStyle/>
                        <a:p>
                          <a:pPr>
                            <a:buFont typeface="Arial" pitchFamily="34" charset="0"/>
                            <a:buChar char="•"/>
                          </a:pPr>
                          <a:r>
                            <a:rPr lang="en-US" sz="1750" dirty="0" smtClean="0"/>
                            <a:t> Exact synthesis of multi-qubit</a:t>
                          </a:r>
                          <a:r>
                            <a:rPr lang="en-US" sz="1750" baseline="0" dirty="0" smtClean="0"/>
                            <a:t> unitaries and number theory for asymptotically optimal approximation using ancillary qubits </a:t>
                          </a:r>
                          <a:endParaRPr lang="uk-UA" sz="1750" dirty="0"/>
                        </a:p>
                      </a:txBody>
                      <a:tcPr/>
                    </a:tc>
                  </a:tr>
                  <a:tr h="611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b="0" i="0" kern="1200" dirty="0" smtClean="0">
                              <a:solidFill>
                                <a:schemeClr val="tx1"/>
                              </a:solidFill>
                              <a:latin typeface="+mn-lt"/>
                              <a:ea typeface="+mn-ea"/>
                              <a:cs typeface="+mn-cs"/>
                            </a:rPr>
                            <a:t>arXiv:1212.6253 </a:t>
                          </a:r>
                          <a:r>
                            <a:rPr lang="en-US" sz="1750" b="0" i="0" kern="1200" baseline="30000" dirty="0" smtClean="0">
                              <a:solidFill>
                                <a:schemeClr val="tx1"/>
                              </a:solidFill>
                              <a:latin typeface="+mn-lt"/>
                              <a:ea typeface="+mn-ea"/>
                              <a:cs typeface="+mn-cs"/>
                            </a:rPr>
                            <a:t>2</a:t>
                          </a:r>
                          <a:endParaRPr lang="en-US" sz="1750" b="0" i="0" kern="1200" dirty="0" smtClean="0">
                            <a:solidFill>
                              <a:schemeClr val="tx1"/>
                            </a:solidFill>
                            <a:latin typeface="+mn-lt"/>
                            <a:ea typeface="+mn-ea"/>
                            <a:cs typeface="+mn-cs"/>
                          </a:endParaRPr>
                        </a:p>
                        <a:p>
                          <a:endParaRPr lang="uk-UA" sz="1750" dirty="0"/>
                        </a:p>
                      </a:txBody>
                      <a:tcPr/>
                    </a:tc>
                    <a:tc>
                      <a:txBody>
                        <a:bodyPr/>
                        <a:lstStyle/>
                        <a:p>
                          <a:pPr>
                            <a:buFont typeface="Arial" pitchFamily="34" charset="0"/>
                            <a:buChar char="•"/>
                          </a:pPr>
                          <a:r>
                            <a:rPr lang="en-US" sz="1750" dirty="0" smtClean="0"/>
                            <a:t> Poly</a:t>
                          </a:r>
                          <a:r>
                            <a:rPr lang="en-US" sz="1750" baseline="0" dirty="0" smtClean="0"/>
                            <a:t> </a:t>
                          </a:r>
                          <a:r>
                            <a:rPr lang="en-US" sz="1750" dirty="0" smtClean="0"/>
                            <a:t>algorithm</a:t>
                          </a:r>
                          <a:r>
                            <a:rPr lang="en-US" sz="1750" baseline="0" dirty="0" smtClean="0"/>
                            <a:t> for approximating single qubit unitaries using at most </a:t>
                          </a:r>
                          <a:r>
                            <a:rPr lang="en-US" sz="1750" i="1" baseline="0" dirty="0" smtClean="0"/>
                            <a:t>4 log(1/</a:t>
                          </a:r>
                          <a:r>
                            <a:rPr lang="el-GR" sz="1750" b="0" i="1" kern="1200" dirty="0" smtClean="0">
                              <a:solidFill>
                                <a:schemeClr val="dk1"/>
                              </a:solidFill>
                              <a:latin typeface="+mn-lt"/>
                              <a:ea typeface="+mn-ea"/>
                              <a:cs typeface="+mn-cs"/>
                            </a:rPr>
                            <a:t>ε</a:t>
                          </a:r>
                          <a:r>
                            <a:rPr lang="en-US" sz="1750" b="0" i="1" kern="1200" dirty="0" smtClean="0">
                              <a:solidFill>
                                <a:schemeClr val="dk1"/>
                              </a:solidFill>
                              <a:latin typeface="+mn-lt"/>
                              <a:ea typeface="+mn-ea"/>
                              <a:cs typeface="+mn-cs"/>
                            </a:rPr>
                            <a:t>) + C  </a:t>
                          </a:r>
                          <a:r>
                            <a:rPr lang="en-US" sz="1750" b="0" i="0" kern="1200" dirty="0" smtClean="0">
                              <a:solidFill>
                                <a:schemeClr val="dk1"/>
                              </a:solidFill>
                              <a:latin typeface="+mn-lt"/>
                              <a:ea typeface="+mn-ea"/>
                              <a:cs typeface="+mn-cs"/>
                            </a:rPr>
                            <a:t>T gates.</a:t>
                          </a:r>
                          <a:r>
                            <a:rPr lang="en-US" sz="1750" b="0" i="0" kern="1200" baseline="0" dirty="0" smtClean="0">
                              <a:solidFill>
                                <a:schemeClr val="dk1"/>
                              </a:solidFill>
                              <a:latin typeface="+mn-lt"/>
                              <a:ea typeface="+mn-ea"/>
                              <a:cs typeface="+mn-cs"/>
                            </a:rPr>
                            <a:t> Use of algebraic number theory</a:t>
                          </a:r>
                          <a:endParaRPr lang="uk-UA" sz="1750" b="0" dirty="0"/>
                        </a:p>
                      </a:txBody>
                      <a:tcPr/>
                    </a:tc>
                  </a:tr>
                  <a:tr h="350436">
                    <a:tc>
                      <a:txBody>
                        <a:bodyPr/>
                        <a:lstStyle/>
                        <a:p>
                          <a:r>
                            <a:rPr lang="en-US" sz="1750" dirty="0" smtClean="0"/>
                            <a:t>arXiv:1212.6964</a:t>
                          </a:r>
                          <a:r>
                            <a:rPr lang="en-US" sz="1750" b="0" i="0" kern="1200" dirty="0" smtClean="0">
                              <a:solidFill>
                                <a:schemeClr val="dk1"/>
                              </a:solidFill>
                              <a:latin typeface="+mn-lt"/>
                              <a:ea typeface="+mn-ea"/>
                              <a:cs typeface="+mn-cs"/>
                            </a:rPr>
                            <a:t> </a:t>
                          </a:r>
                          <a:r>
                            <a:rPr lang="en-US" sz="1750" b="0" i="0" kern="1200" baseline="30000" dirty="0" smtClean="0">
                              <a:solidFill>
                                <a:schemeClr val="dk1"/>
                              </a:solidFill>
                              <a:latin typeface="+mn-lt"/>
                              <a:ea typeface="+mn-ea"/>
                              <a:cs typeface="+mn-cs"/>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i="0" baseline="0" dirty="0" smtClean="0"/>
                            <a:t> Exhaustive round-off gives better constant of strictly &lt;4. </a:t>
                          </a:r>
                          <a:endParaRPr lang="uk-UA" sz="1750" b="0" dirty="0" smtClean="0"/>
                        </a:p>
                      </a:txBody>
                      <a:tcPr/>
                    </a:tc>
                  </a:tr>
                  <a:tr h="611399">
                    <a:tc>
                      <a:txBody>
                        <a:bodyPr/>
                        <a:lstStyle/>
                        <a:p>
                          <a:r>
                            <a:rPr lang="en-US" sz="1750" b="1" dirty="0" smtClean="0"/>
                            <a:t>arXiv:1311.1074 </a:t>
                          </a:r>
                          <a:r>
                            <a:rPr lang="en-US" sz="1750" b="1" baseline="30000" dirty="0" smtClean="0"/>
                            <a:t>0</a:t>
                          </a:r>
                          <a:endParaRPr lang="en-US" sz="175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i="0" baseline="0" dirty="0" smtClean="0"/>
                            <a:t> Emergence of RUS designs. Scaling of the constant below 3 but the method uses database and is not efficient. </a:t>
                          </a:r>
                          <a:endParaRPr lang="uk-UA" sz="1750" b="0" dirty="0" smtClean="0"/>
                        </a:p>
                      </a:txBody>
                      <a:tcPr/>
                    </a:tc>
                  </a:tr>
                  <a:tr h="611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dirty="0" smtClean="0"/>
                            <a:t>arXiv:1403.5280</a:t>
                          </a:r>
                        </a:p>
                        <a:p>
                          <a:r>
                            <a:rPr lang="en-US" sz="1750" dirty="0" smtClean="0"/>
                            <a:t>(Duclos-Cianci/Poulin)</a:t>
                          </a:r>
                          <a:endParaRPr lang="uk-UA" sz="175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b="0" dirty="0" smtClean="0"/>
                            <a:t> Using offline distillation to enhance the underlying</a:t>
                          </a:r>
                          <a:r>
                            <a:rPr lang="en-US" sz="1750" b="0" baseline="0" dirty="0" smtClean="0"/>
                            <a:t> gate set. Very efficient compilation algorithm, better constant. Large offline cost.</a:t>
                          </a:r>
                          <a:endParaRPr lang="uk-UA" sz="1750" b="0" dirty="0" smtClean="0"/>
                        </a:p>
                      </a:txBody>
                      <a:tcPr/>
                    </a:tc>
                  </a:tr>
                  <a:tr h="350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dirty="0" smtClean="0"/>
                            <a:t>arXiv:1403.2975</a:t>
                          </a:r>
                          <a:r>
                            <a:rPr lang="en-US" sz="1750" baseline="30000" dirty="0" smtClean="0"/>
                            <a:t>2</a:t>
                          </a:r>
                          <a:endParaRPr lang="uk-UA" sz="175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b="0" dirty="0" smtClean="0"/>
                            <a:t> Using </a:t>
                          </a:r>
                          <a14:m>
                            <m:oMath xmlns:m="http://schemas.openxmlformats.org/officeDocument/2006/math">
                              <m:r>
                                <a:rPr lang="en-US" sz="1750" b="0" i="1" smtClean="0">
                                  <a:latin typeface="Cambria Math" panose="02040503050406030204" pitchFamily="18" charset="0"/>
                                </a:rPr>
                                <m:t>𝑆</m:t>
                              </m:r>
                              <m:sSub>
                                <m:sSubPr>
                                  <m:ctrlPr>
                                    <a:rPr lang="en-US" sz="1750" b="0" i="1" smtClean="0">
                                      <a:latin typeface="Cambria Math" panose="02040503050406030204" pitchFamily="18" charset="0"/>
                                    </a:rPr>
                                  </m:ctrlPr>
                                </m:sSubPr>
                                <m:e>
                                  <m:r>
                                    <a:rPr lang="en-US" sz="1750" b="0" i="1" smtClean="0">
                                      <a:latin typeface="Cambria Math" panose="02040503050406030204" pitchFamily="18" charset="0"/>
                                    </a:rPr>
                                    <m:t>𝐿</m:t>
                                  </m:r>
                                </m:e>
                                <m:sub>
                                  <m:r>
                                    <a:rPr lang="en-US" sz="1750" b="0" i="1" smtClean="0">
                                      <a:latin typeface="Cambria Math" panose="02040503050406030204" pitchFamily="18" charset="0"/>
                                    </a:rPr>
                                    <m:t>2</m:t>
                                  </m:r>
                                </m:sub>
                              </m:sSub>
                            </m:oMath>
                          </a14:m>
                          <a:r>
                            <a:rPr lang="en-US" sz="1750" b="0" dirty="0" smtClean="0"/>
                            <a:t> shearings,</a:t>
                          </a:r>
                          <a:r>
                            <a:rPr lang="en-US" sz="1750" b="0" baseline="0" dirty="0" smtClean="0"/>
                            <a:t> the constant was improved to </a:t>
                          </a:r>
                          <a:r>
                            <a:rPr lang="en-US" sz="1750" b="0" i="1" baseline="0" dirty="0" smtClean="0"/>
                            <a:t>3 </a:t>
                          </a:r>
                          <a:r>
                            <a:rPr lang="en-US" sz="1750" i="1" baseline="0" dirty="0" smtClean="0"/>
                            <a:t>log(1/</a:t>
                          </a:r>
                          <a:r>
                            <a:rPr lang="el-GR" sz="1750" b="0" i="1" kern="1200" dirty="0" smtClean="0">
                              <a:solidFill>
                                <a:schemeClr val="dk1"/>
                              </a:solidFill>
                              <a:latin typeface="+mn-lt"/>
                              <a:ea typeface="+mn-ea"/>
                              <a:cs typeface="+mn-cs"/>
                            </a:rPr>
                            <a:t>ε</a:t>
                          </a:r>
                          <a:r>
                            <a:rPr lang="en-US" sz="1750" b="0" i="1" kern="1200" dirty="0" smtClean="0">
                              <a:solidFill>
                                <a:schemeClr val="dk1"/>
                              </a:solidFill>
                              <a:latin typeface="+mn-lt"/>
                              <a:ea typeface="+mn-ea"/>
                              <a:cs typeface="+mn-cs"/>
                            </a:rPr>
                            <a:t>).</a:t>
                          </a:r>
                        </a:p>
                      </a:txBody>
                      <a:tcPr/>
                    </a:tc>
                  </a:tr>
                  <a:tr h="611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b="1" dirty="0" smtClean="0"/>
                            <a:t>arXiv:1404.5320 </a:t>
                          </a:r>
                          <a:r>
                            <a:rPr lang="en-US" sz="1750" b="1" baseline="30000" dirty="0" smtClean="0"/>
                            <a:t>0</a:t>
                          </a:r>
                          <a:r>
                            <a:rPr lang="en-US" sz="1750" b="1" dirty="0" smtClean="0"/>
                            <a:t> </a:t>
                          </a:r>
                          <a:r>
                            <a:rPr lang="en-US" sz="1750" b="1" baseline="30000" dirty="0" smtClean="0"/>
                            <a:t> </a:t>
                          </a:r>
                          <a:endParaRPr lang="uk-UA" sz="175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b="0" dirty="0" smtClean="0"/>
                            <a:t> Using integer relation algorithms to find better</a:t>
                          </a:r>
                          <a:r>
                            <a:rPr lang="en-US" sz="1750" b="0" baseline="0" dirty="0" smtClean="0"/>
                            <a:t> approximations for z-rotations via RUS designs. Constant improved to 1.15</a:t>
                          </a:r>
                          <a:r>
                            <a:rPr lang="en-US" sz="1750" b="0" i="1" baseline="0" dirty="0" smtClean="0"/>
                            <a:t> log(1/</a:t>
                          </a:r>
                          <a:r>
                            <a:rPr lang="el-GR" sz="1750" b="0" i="1" kern="1200" dirty="0" smtClean="0">
                              <a:solidFill>
                                <a:schemeClr val="dk1"/>
                              </a:solidFill>
                              <a:latin typeface="+mn-lt"/>
                              <a:ea typeface="+mn-ea"/>
                              <a:cs typeface="+mn-cs"/>
                            </a:rPr>
                            <a:t>ε</a:t>
                          </a:r>
                          <a:r>
                            <a:rPr lang="en-US" sz="1750" b="0" i="1" kern="1200" dirty="0" smtClean="0">
                              <a:solidFill>
                                <a:schemeClr val="dk1"/>
                              </a:solidFill>
                              <a:latin typeface="+mn-lt"/>
                              <a:ea typeface="+mn-ea"/>
                              <a:cs typeface="+mn-cs"/>
                            </a:rPr>
                            <a:t>).</a:t>
                          </a:r>
                        </a:p>
                      </a:txBody>
                      <a:tcPr/>
                    </a:tc>
                  </a:tr>
                  <a:tr h="776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b="1" dirty="0" smtClean="0"/>
                            <a:t>arXiv:1409.3552 </a:t>
                          </a:r>
                          <a:r>
                            <a:rPr lang="en-US" sz="1750" b="1" baseline="30000" dirty="0" smtClean="0"/>
                            <a:t>0</a:t>
                          </a:r>
                          <a:r>
                            <a:rPr lang="en-US" sz="1750" b="1" dirty="0" smtClean="0"/>
                            <a:t> </a:t>
                          </a:r>
                          <a:r>
                            <a:rPr lang="en-US" sz="1750" b="1" baseline="30000" dirty="0" smtClean="0"/>
                            <a:t> </a:t>
                          </a:r>
                          <a:endParaRPr lang="uk-UA" sz="175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b="0" dirty="0" smtClean="0"/>
                            <a:t>Using integer relation algorithms to find better</a:t>
                          </a:r>
                          <a:r>
                            <a:rPr lang="en-US" sz="1750" b="0" baseline="0" dirty="0" smtClean="0"/>
                            <a:t> approximations for z-rotations via PQF designs. Constant improved to 1</a:t>
                          </a:r>
                          <a:r>
                            <a:rPr lang="en-US" sz="1750" b="0" i="1" baseline="0" dirty="0" smtClean="0"/>
                            <a:t> log(1/</a:t>
                          </a:r>
                          <a:r>
                            <a:rPr lang="el-GR" sz="1750" b="0" i="1" kern="1200" dirty="0" smtClean="0">
                              <a:solidFill>
                                <a:schemeClr val="dk1"/>
                              </a:solidFill>
                              <a:latin typeface="+mn-lt"/>
                              <a:ea typeface="+mn-ea"/>
                              <a:cs typeface="+mn-cs"/>
                            </a:rPr>
                            <a:t>ε</a:t>
                          </a:r>
                          <a:r>
                            <a:rPr lang="en-US" sz="1750" b="0" i="1" kern="1200" dirty="0" smtClean="0">
                              <a:solidFill>
                                <a:schemeClr val="dk1"/>
                              </a:solidFill>
                              <a:latin typeface="+mn-lt"/>
                              <a:ea typeface="+mn-ea"/>
                              <a:cs typeface="+mn-cs"/>
                            </a:rPr>
                            <a:t>).</a:t>
                          </a:r>
                        </a:p>
                      </a:txBody>
                      <a:tcPr/>
                    </a:tc>
                  </a:tr>
                </a:tbl>
              </a:graphicData>
            </a:graphic>
          </p:graphicFrame>
        </mc:Choice>
        <mc:Fallback xmlns="">
          <p:graphicFrame>
            <p:nvGraphicFramePr>
              <p:cNvPr id="10" name="Таблица 9"/>
              <p:cNvGraphicFramePr>
                <a:graphicFrameLocks noGrp="1"/>
              </p:cNvGraphicFramePr>
              <p:nvPr>
                <p:extLst/>
              </p:nvPr>
            </p:nvGraphicFramePr>
            <p:xfrm>
              <a:off x="1752600" y="268351"/>
              <a:ext cx="8744272" cy="5875733"/>
            </p:xfrm>
            <a:graphic>
              <a:graphicData uri="http://schemas.openxmlformats.org/drawingml/2006/table">
                <a:tbl>
                  <a:tblPr firstRow="1" bandRow="1">
                    <a:tableStyleId>{5C22544A-7EE6-4342-B048-85BDC9FD1C3A}</a:tableStyleId>
                  </a:tblPr>
                  <a:tblGrid>
                    <a:gridCol w="2209800"/>
                    <a:gridCol w="6534472"/>
                  </a:tblGrid>
                  <a:tr h="358140">
                    <a:tc>
                      <a:txBody>
                        <a:bodyPr/>
                        <a:lstStyle/>
                        <a:p>
                          <a:r>
                            <a:rPr lang="en-US" sz="1750" dirty="0" smtClean="0"/>
                            <a:t>Paper</a:t>
                          </a:r>
                          <a:r>
                            <a:rPr lang="en-US" sz="1750" baseline="0" dirty="0" smtClean="0"/>
                            <a:t>  (Date)</a:t>
                          </a:r>
                          <a:endParaRPr lang="uk-UA" sz="1750" dirty="0"/>
                        </a:p>
                      </a:txBody>
                      <a:tcPr/>
                    </a:tc>
                    <a:tc>
                      <a:txBody>
                        <a:bodyPr/>
                        <a:lstStyle/>
                        <a:p>
                          <a:r>
                            <a:rPr lang="en-US" sz="1750" dirty="0" smtClean="0"/>
                            <a:t>Contributions</a:t>
                          </a:r>
                          <a:endParaRPr lang="uk-UA" sz="1750" dirty="0"/>
                        </a:p>
                      </a:txBody>
                      <a:tcPr/>
                    </a:tc>
                  </a:tr>
                  <a:tr h="450152">
                    <a:tc>
                      <a:txBody>
                        <a:bodyPr/>
                        <a:lstStyle/>
                        <a:p>
                          <a:r>
                            <a:rPr lang="en-US" sz="1750" b="0" i="0" kern="1200" dirty="0" smtClean="0">
                              <a:solidFill>
                                <a:schemeClr val="dk1"/>
                              </a:solidFill>
                              <a:latin typeface="+mn-lt"/>
                              <a:ea typeface="+mn-ea"/>
                              <a:cs typeface="+mn-cs"/>
                            </a:rPr>
                            <a:t>arXiv:1206.5236 </a:t>
                          </a:r>
                          <a:r>
                            <a:rPr lang="en-US" sz="1750" b="0" i="0" kern="1200" baseline="30000" dirty="0" smtClean="0">
                              <a:solidFill>
                                <a:schemeClr val="dk1"/>
                              </a:solidFill>
                              <a:latin typeface="+mn-lt"/>
                              <a:ea typeface="+mn-ea"/>
                              <a:cs typeface="+mn-cs"/>
                            </a:rPr>
                            <a:t>1</a:t>
                          </a:r>
                          <a:endParaRPr lang="en-US" sz="1750" b="0" i="0" kern="1200" baseline="0" dirty="0" smtClean="0">
                            <a:solidFill>
                              <a:schemeClr val="dk1"/>
                            </a:solidFill>
                            <a:latin typeface="+mn-lt"/>
                            <a:ea typeface="+mn-ea"/>
                            <a:cs typeface="+mn-cs"/>
                          </a:endParaRPr>
                        </a:p>
                      </a:txBody>
                      <a:tcPr/>
                    </a:tc>
                    <a:tc>
                      <a:txBody>
                        <a:bodyPr/>
                        <a:lstStyle/>
                        <a:p>
                          <a:pPr>
                            <a:lnSpc>
                              <a:spcPct val="150000"/>
                            </a:lnSpc>
                            <a:buFont typeface="Arial" pitchFamily="34" charset="0"/>
                            <a:buChar char="•"/>
                          </a:pPr>
                          <a:r>
                            <a:rPr lang="en-US" sz="1750" dirty="0" smtClean="0"/>
                            <a:t>Algorithm for exact synthesis</a:t>
                          </a:r>
                          <a:r>
                            <a:rPr lang="en-US" sz="1750" baseline="0" dirty="0" smtClean="0"/>
                            <a:t> of single-qubit unitaries</a:t>
                          </a:r>
                          <a:endParaRPr lang="uk-UA" sz="1750" dirty="0"/>
                        </a:p>
                      </a:txBody>
                      <a:tcPr/>
                    </a:tc>
                  </a:tr>
                  <a:tr h="450152">
                    <a:tc>
                      <a:txBody>
                        <a:bodyPr/>
                        <a:lstStyle/>
                        <a:p>
                          <a:r>
                            <a:rPr lang="en-US" sz="1750" dirty="0" smtClean="0"/>
                            <a:t>arXiv:1212.0506</a:t>
                          </a:r>
                          <a:r>
                            <a:rPr lang="en-US" sz="1750" baseline="0" dirty="0" smtClean="0"/>
                            <a:t> </a:t>
                          </a:r>
                          <a:r>
                            <a:rPr lang="en-US" sz="1750" b="0" i="0" kern="1200" baseline="30000" dirty="0" smtClean="0">
                              <a:solidFill>
                                <a:schemeClr val="dk1"/>
                              </a:solidFill>
                              <a:latin typeface="+mn-lt"/>
                              <a:ea typeface="+mn-ea"/>
                              <a:cs typeface="+mn-cs"/>
                            </a:rPr>
                            <a:t>2</a:t>
                          </a:r>
                          <a:endParaRPr lang="en-US" sz="1750" b="0" i="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n-US" sz="1750" dirty="0" smtClean="0"/>
                            <a:t> Exact synthesis of multi-qubit</a:t>
                          </a:r>
                          <a:r>
                            <a:rPr lang="en-US" sz="1750" baseline="0" dirty="0" smtClean="0"/>
                            <a:t> unitaries over the ring.</a:t>
                          </a:r>
                          <a:endParaRPr lang="en-US" sz="1750" dirty="0" smtClean="0"/>
                        </a:p>
                      </a:txBody>
                      <a:tcPr/>
                    </a:tc>
                  </a:tr>
                  <a:tr h="624840">
                    <a:tc>
                      <a:txBody>
                        <a:bodyPr/>
                        <a:lstStyle/>
                        <a:p>
                          <a:r>
                            <a:rPr lang="en-US" sz="1750" b="0" i="0" kern="1200" dirty="0" smtClean="0">
                              <a:solidFill>
                                <a:schemeClr val="dk1"/>
                              </a:solidFill>
                              <a:latin typeface="+mn-lt"/>
                              <a:ea typeface="+mn-ea"/>
                              <a:cs typeface="+mn-cs"/>
                            </a:rPr>
                            <a:t>arXiv:1212.0822 </a:t>
                          </a:r>
                          <a:r>
                            <a:rPr lang="en-US" sz="1750" b="0" i="0" kern="1200" baseline="30000" dirty="0" smtClean="0">
                              <a:solidFill>
                                <a:schemeClr val="dk1"/>
                              </a:solidFill>
                              <a:latin typeface="+mn-lt"/>
                              <a:ea typeface="+mn-ea"/>
                              <a:cs typeface="+mn-cs"/>
                            </a:rPr>
                            <a:t>1</a:t>
                          </a:r>
                        </a:p>
                        <a:p>
                          <a:endParaRPr lang="uk-UA" sz="1750" dirty="0"/>
                        </a:p>
                      </a:txBody>
                      <a:tcPr/>
                    </a:tc>
                    <a:tc>
                      <a:txBody>
                        <a:bodyPr/>
                        <a:lstStyle/>
                        <a:p>
                          <a:pPr>
                            <a:buFont typeface="Arial" pitchFamily="34" charset="0"/>
                            <a:buChar char="•"/>
                          </a:pPr>
                          <a:r>
                            <a:rPr lang="en-US" sz="1750" dirty="0" smtClean="0"/>
                            <a:t> Exact synthesis of multi-qubit</a:t>
                          </a:r>
                          <a:r>
                            <a:rPr lang="en-US" sz="1750" baseline="0" dirty="0" smtClean="0"/>
                            <a:t> unitaries and number theory for asymptotically optimal approximation using ancillary qubits </a:t>
                          </a:r>
                          <a:endParaRPr lang="uk-UA" sz="1750" dirty="0"/>
                        </a:p>
                      </a:txBody>
                      <a:tcPr/>
                    </a:tc>
                  </a:tr>
                  <a:tr h="624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b="0" i="0" kern="1200" dirty="0" smtClean="0">
                              <a:solidFill>
                                <a:schemeClr val="tx1"/>
                              </a:solidFill>
                              <a:latin typeface="+mn-lt"/>
                              <a:ea typeface="+mn-ea"/>
                              <a:cs typeface="+mn-cs"/>
                            </a:rPr>
                            <a:t>arXiv:1212.6253 </a:t>
                          </a:r>
                          <a:r>
                            <a:rPr lang="en-US" sz="1750" b="0" i="0" kern="1200" baseline="30000" dirty="0" smtClean="0">
                              <a:solidFill>
                                <a:schemeClr val="tx1"/>
                              </a:solidFill>
                              <a:latin typeface="+mn-lt"/>
                              <a:ea typeface="+mn-ea"/>
                              <a:cs typeface="+mn-cs"/>
                            </a:rPr>
                            <a:t>2</a:t>
                          </a:r>
                          <a:endParaRPr lang="en-US" sz="1750" b="0" i="0" kern="1200" dirty="0" smtClean="0">
                            <a:solidFill>
                              <a:schemeClr val="tx1"/>
                            </a:solidFill>
                            <a:latin typeface="+mn-lt"/>
                            <a:ea typeface="+mn-ea"/>
                            <a:cs typeface="+mn-cs"/>
                          </a:endParaRPr>
                        </a:p>
                        <a:p>
                          <a:endParaRPr lang="uk-UA" sz="1750" dirty="0"/>
                        </a:p>
                      </a:txBody>
                      <a:tcPr/>
                    </a:tc>
                    <a:tc>
                      <a:txBody>
                        <a:bodyPr/>
                        <a:lstStyle/>
                        <a:p>
                          <a:pPr>
                            <a:buFont typeface="Arial" pitchFamily="34" charset="0"/>
                            <a:buChar char="•"/>
                          </a:pPr>
                          <a:r>
                            <a:rPr lang="en-US" sz="1750" dirty="0" smtClean="0"/>
                            <a:t> Poly</a:t>
                          </a:r>
                          <a:r>
                            <a:rPr lang="en-US" sz="1750" baseline="0" dirty="0" smtClean="0"/>
                            <a:t> </a:t>
                          </a:r>
                          <a:r>
                            <a:rPr lang="en-US" sz="1750" dirty="0" smtClean="0"/>
                            <a:t>algorithm</a:t>
                          </a:r>
                          <a:r>
                            <a:rPr lang="en-US" sz="1750" baseline="0" dirty="0" smtClean="0"/>
                            <a:t> for approximating single qubit unitaries using at most </a:t>
                          </a:r>
                          <a:r>
                            <a:rPr lang="en-US" sz="1750" i="1" baseline="0" dirty="0" smtClean="0"/>
                            <a:t>4 log(1/</a:t>
                          </a:r>
                          <a:r>
                            <a:rPr lang="el-GR" sz="1750" b="0" i="1" kern="1200" dirty="0" smtClean="0">
                              <a:solidFill>
                                <a:schemeClr val="dk1"/>
                              </a:solidFill>
                              <a:latin typeface="+mn-lt"/>
                              <a:ea typeface="+mn-ea"/>
                              <a:cs typeface="+mn-cs"/>
                            </a:rPr>
                            <a:t>ε</a:t>
                          </a:r>
                          <a:r>
                            <a:rPr lang="en-US" sz="1750" b="0" i="1" kern="1200" dirty="0" smtClean="0">
                              <a:solidFill>
                                <a:schemeClr val="dk1"/>
                              </a:solidFill>
                              <a:latin typeface="+mn-lt"/>
                              <a:ea typeface="+mn-ea"/>
                              <a:cs typeface="+mn-cs"/>
                            </a:rPr>
                            <a:t>) + C  </a:t>
                          </a:r>
                          <a:r>
                            <a:rPr lang="en-US" sz="1750" b="0" i="0" kern="1200" dirty="0" smtClean="0">
                              <a:solidFill>
                                <a:schemeClr val="dk1"/>
                              </a:solidFill>
                              <a:latin typeface="+mn-lt"/>
                              <a:ea typeface="+mn-ea"/>
                              <a:cs typeface="+mn-cs"/>
                            </a:rPr>
                            <a:t>T gates.</a:t>
                          </a:r>
                          <a:r>
                            <a:rPr lang="en-US" sz="1750" b="0" i="0" kern="1200" baseline="0" dirty="0" smtClean="0">
                              <a:solidFill>
                                <a:schemeClr val="dk1"/>
                              </a:solidFill>
                              <a:latin typeface="+mn-lt"/>
                              <a:ea typeface="+mn-ea"/>
                              <a:cs typeface="+mn-cs"/>
                            </a:rPr>
                            <a:t> Use of algebraic number theory</a:t>
                          </a:r>
                          <a:endParaRPr lang="uk-UA" sz="1750" b="0" dirty="0"/>
                        </a:p>
                      </a:txBody>
                      <a:tcPr/>
                    </a:tc>
                  </a:tr>
                  <a:tr h="358140">
                    <a:tc>
                      <a:txBody>
                        <a:bodyPr/>
                        <a:lstStyle/>
                        <a:p>
                          <a:r>
                            <a:rPr lang="en-US" sz="1750" dirty="0" smtClean="0"/>
                            <a:t>arXiv:1212.6964</a:t>
                          </a:r>
                          <a:r>
                            <a:rPr lang="en-US" sz="1750" b="0" i="0" kern="1200" dirty="0" smtClean="0">
                              <a:solidFill>
                                <a:schemeClr val="dk1"/>
                              </a:solidFill>
                              <a:latin typeface="+mn-lt"/>
                              <a:ea typeface="+mn-ea"/>
                              <a:cs typeface="+mn-cs"/>
                            </a:rPr>
                            <a:t> </a:t>
                          </a:r>
                          <a:r>
                            <a:rPr lang="en-US" sz="1750" b="0" i="0" kern="1200" baseline="30000" dirty="0" smtClean="0">
                              <a:solidFill>
                                <a:schemeClr val="dk1"/>
                              </a:solidFill>
                              <a:latin typeface="+mn-lt"/>
                              <a:ea typeface="+mn-ea"/>
                              <a:cs typeface="+mn-cs"/>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i="0" baseline="0" dirty="0" smtClean="0"/>
                            <a:t> Exhaustive round-off gives better constant of strictly &lt;4. </a:t>
                          </a:r>
                          <a:endParaRPr lang="uk-UA" sz="1750" b="0" dirty="0" smtClean="0"/>
                        </a:p>
                      </a:txBody>
                      <a:tcPr/>
                    </a:tc>
                  </a:tr>
                  <a:tr h="624840">
                    <a:tc>
                      <a:txBody>
                        <a:bodyPr/>
                        <a:lstStyle/>
                        <a:p>
                          <a:r>
                            <a:rPr lang="en-US" sz="1750" b="1" dirty="0" smtClean="0"/>
                            <a:t>arXiv:1311.1074 </a:t>
                          </a:r>
                          <a:r>
                            <a:rPr lang="en-US" sz="1750" b="1" baseline="30000" dirty="0" smtClean="0"/>
                            <a:t>0</a:t>
                          </a:r>
                          <a:endParaRPr lang="en-US" sz="175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i="0" baseline="0" dirty="0" smtClean="0"/>
                            <a:t> Emergence of RUS designs. Scaling of the constant below 3 but the method uses database and is not efficient. </a:t>
                          </a:r>
                          <a:endParaRPr lang="uk-UA" sz="1750" b="0" dirty="0" smtClean="0"/>
                        </a:p>
                      </a:txBody>
                      <a:tcPr/>
                    </a:tc>
                  </a:tr>
                  <a:tr h="624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dirty="0" smtClean="0"/>
                            <a:t>arXiv:1403.5280</a:t>
                          </a:r>
                        </a:p>
                        <a:p>
                          <a:r>
                            <a:rPr lang="en-US" sz="1750" dirty="0" smtClean="0"/>
                            <a:t>(Duclos-Cianci/Poulin)</a:t>
                          </a:r>
                          <a:endParaRPr lang="uk-UA" sz="175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b="0" dirty="0" smtClean="0"/>
                            <a:t> Using offline distillation to enhance the underlying</a:t>
                          </a:r>
                          <a:r>
                            <a:rPr lang="en-US" sz="1750" b="0" baseline="0" dirty="0" smtClean="0"/>
                            <a:t> gate set. Very efficient compilation algorithm, better constant. Large offline cost.</a:t>
                          </a:r>
                          <a:endParaRPr lang="uk-UA" sz="1750" b="0" dirty="0" smtClean="0"/>
                        </a:p>
                      </a:txBody>
                      <a:tcPr/>
                    </a:tc>
                  </a:tr>
                  <a:tr h="35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dirty="0" smtClean="0"/>
                            <a:t>arXiv:1403.2975</a:t>
                          </a:r>
                          <a:r>
                            <a:rPr lang="en-US" sz="1750" baseline="30000" dirty="0" smtClean="0"/>
                            <a:t>2</a:t>
                          </a:r>
                          <a:endParaRPr lang="uk-UA" sz="1750" dirty="0"/>
                        </a:p>
                      </a:txBody>
                      <a:tcPr/>
                    </a:tc>
                    <a:tc>
                      <a:txBody>
                        <a:bodyPr/>
                        <a:lstStyle/>
                        <a:p>
                          <a:endParaRPr lang="en-US"/>
                        </a:p>
                      </a:txBody>
                      <a:tcPr>
                        <a:blipFill rotWithShape="0">
                          <a:blip r:embed="rId3"/>
                          <a:stretch>
                            <a:fillRect l="-33955" t="-1149153" r="-466" b="-393220"/>
                          </a:stretch>
                        </a:blipFill>
                      </a:tcPr>
                    </a:tc>
                  </a:tr>
                  <a:tr h="624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b="1" dirty="0" smtClean="0"/>
                            <a:t>arXiv:1404.5320 </a:t>
                          </a:r>
                          <a:r>
                            <a:rPr lang="en-US" sz="1750" b="1" baseline="30000" dirty="0" smtClean="0"/>
                            <a:t>0</a:t>
                          </a:r>
                          <a:r>
                            <a:rPr lang="en-US" sz="1750" b="1" dirty="0" smtClean="0"/>
                            <a:t> </a:t>
                          </a:r>
                          <a:r>
                            <a:rPr lang="en-US" sz="1750" b="1" baseline="30000" dirty="0" smtClean="0"/>
                            <a:t> </a:t>
                          </a:r>
                          <a:endParaRPr lang="uk-UA" sz="175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b="0" dirty="0" smtClean="0"/>
                            <a:t> Using integer relation algorithms to find better</a:t>
                          </a:r>
                          <a:r>
                            <a:rPr lang="en-US" sz="1750" b="0" baseline="0" dirty="0" smtClean="0"/>
                            <a:t> approximations for z-rotations via RUS designs. Constant improved to 1.15</a:t>
                          </a:r>
                          <a:r>
                            <a:rPr lang="en-US" sz="1750" b="0" i="1" baseline="0" dirty="0" smtClean="0"/>
                            <a:t> log(1/</a:t>
                          </a:r>
                          <a:r>
                            <a:rPr lang="el-GR" sz="1750" b="0" i="1" kern="1200" dirty="0" smtClean="0">
                              <a:solidFill>
                                <a:schemeClr val="dk1"/>
                              </a:solidFill>
                              <a:latin typeface="+mn-lt"/>
                              <a:ea typeface="+mn-ea"/>
                              <a:cs typeface="+mn-cs"/>
                            </a:rPr>
                            <a:t>ε</a:t>
                          </a:r>
                          <a:r>
                            <a:rPr lang="en-US" sz="1750" b="0" i="1" kern="1200" dirty="0" smtClean="0">
                              <a:solidFill>
                                <a:schemeClr val="dk1"/>
                              </a:solidFill>
                              <a:latin typeface="+mn-lt"/>
                              <a:ea typeface="+mn-ea"/>
                              <a:cs typeface="+mn-cs"/>
                            </a:rPr>
                            <a:t>).</a:t>
                          </a:r>
                        </a:p>
                      </a:txBody>
                      <a:tcPr/>
                    </a:tc>
                  </a:tr>
                  <a:tr h="776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b="1" dirty="0" smtClean="0"/>
                            <a:t>arXiv:1409.3552 </a:t>
                          </a:r>
                          <a:r>
                            <a:rPr lang="en-US" sz="1750" b="1" baseline="30000" dirty="0" smtClean="0"/>
                            <a:t>0</a:t>
                          </a:r>
                          <a:r>
                            <a:rPr lang="en-US" sz="1750" b="1" dirty="0" smtClean="0"/>
                            <a:t> </a:t>
                          </a:r>
                          <a:r>
                            <a:rPr lang="en-US" sz="1750" b="1" baseline="30000" dirty="0" smtClean="0"/>
                            <a:t> </a:t>
                          </a:r>
                          <a:endParaRPr lang="uk-UA" sz="175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50" b="0" dirty="0" smtClean="0"/>
                            <a:t>Using integer relation algorithms to find better</a:t>
                          </a:r>
                          <a:r>
                            <a:rPr lang="en-US" sz="1750" b="0" baseline="0" dirty="0" smtClean="0"/>
                            <a:t> approximations for z-rotations via PQF designs. Constant improved to 1</a:t>
                          </a:r>
                          <a:r>
                            <a:rPr lang="en-US" sz="1750" b="0" i="1" baseline="0" dirty="0" smtClean="0"/>
                            <a:t> log(1/</a:t>
                          </a:r>
                          <a:r>
                            <a:rPr lang="el-GR" sz="1750" b="0" i="1" kern="1200" dirty="0" smtClean="0">
                              <a:solidFill>
                                <a:schemeClr val="dk1"/>
                              </a:solidFill>
                              <a:latin typeface="+mn-lt"/>
                              <a:ea typeface="+mn-ea"/>
                              <a:cs typeface="+mn-cs"/>
                            </a:rPr>
                            <a:t>ε</a:t>
                          </a:r>
                          <a:r>
                            <a:rPr lang="en-US" sz="1750" b="0" i="1" kern="1200" dirty="0" smtClean="0">
                              <a:solidFill>
                                <a:schemeClr val="dk1"/>
                              </a:solidFill>
                              <a:latin typeface="+mn-lt"/>
                              <a:ea typeface="+mn-ea"/>
                              <a:cs typeface="+mn-cs"/>
                            </a:rPr>
                            <a:t>).</a:t>
                          </a:r>
                        </a:p>
                      </a:txBody>
                      <a:tcPr/>
                    </a:tc>
                  </a:tr>
                </a:tbl>
              </a:graphicData>
            </a:graphic>
          </p:graphicFrame>
        </mc:Fallback>
      </mc:AlternateContent>
      <p:sp>
        <p:nvSpPr>
          <p:cNvPr id="15" name="TextBox 14"/>
          <p:cNvSpPr txBox="1"/>
          <p:nvPr/>
        </p:nvSpPr>
        <p:spPr>
          <a:xfrm>
            <a:off x="2920190" y="6175076"/>
            <a:ext cx="6531541" cy="369332"/>
          </a:xfrm>
          <a:prstGeom prst="rect">
            <a:avLst/>
          </a:prstGeom>
          <a:noFill/>
        </p:spPr>
        <p:txBody>
          <a:bodyPr wrap="square" rtlCol="0">
            <a:spAutoFit/>
          </a:bodyPr>
          <a:lstStyle/>
          <a:p>
            <a:r>
              <a:rPr lang="en-US" dirty="0">
                <a:solidFill>
                  <a:schemeClr val="bg1"/>
                </a:solidFill>
                <a:cs typeface="Arial" charset="0"/>
              </a:rPr>
              <a:t>  </a:t>
            </a:r>
            <a:r>
              <a:rPr lang="en-US" baseline="30000" dirty="0" smtClean="0">
                <a:solidFill>
                  <a:schemeClr val="bg1"/>
                </a:solidFill>
                <a:cs typeface="Arial" charset="0"/>
              </a:rPr>
              <a:t>0</a:t>
            </a:r>
            <a:r>
              <a:rPr lang="en-US" dirty="0" smtClean="0">
                <a:solidFill>
                  <a:schemeClr val="bg1"/>
                </a:solidFill>
                <a:cs typeface="Arial" charset="0"/>
              </a:rPr>
              <a:t> (QuArC)            </a:t>
            </a:r>
            <a:r>
              <a:rPr lang="en-US" baseline="30000" dirty="0" smtClean="0">
                <a:solidFill>
                  <a:schemeClr val="bg1"/>
                </a:solidFill>
                <a:cs typeface="Arial" charset="0"/>
              </a:rPr>
              <a:t>1</a:t>
            </a:r>
            <a:r>
              <a:rPr lang="en-US" dirty="0" smtClean="0">
                <a:solidFill>
                  <a:schemeClr val="bg1"/>
                </a:solidFill>
                <a:cs typeface="Arial" charset="0"/>
              </a:rPr>
              <a:t> (</a:t>
            </a:r>
            <a:r>
              <a:rPr lang="en-US" dirty="0">
                <a:solidFill>
                  <a:schemeClr val="bg1"/>
                </a:solidFill>
                <a:cs typeface="Arial" charset="0"/>
              </a:rPr>
              <a:t>Kliuchnikov, Mosca, Maslov)        </a:t>
            </a:r>
            <a:r>
              <a:rPr lang="en-US" baseline="30000" dirty="0">
                <a:solidFill>
                  <a:schemeClr val="bg1"/>
                </a:solidFill>
                <a:cs typeface="Arial" charset="0"/>
              </a:rPr>
              <a:t>2</a:t>
            </a:r>
            <a:r>
              <a:rPr lang="en-US" dirty="0">
                <a:solidFill>
                  <a:schemeClr val="bg1"/>
                </a:solidFill>
                <a:cs typeface="Arial" charset="0"/>
              </a:rPr>
              <a:t> </a:t>
            </a:r>
            <a:r>
              <a:rPr lang="en-US" dirty="0" smtClean="0">
                <a:solidFill>
                  <a:schemeClr val="bg1"/>
                </a:solidFill>
                <a:cs typeface="Arial" charset="0"/>
              </a:rPr>
              <a:t>(</a:t>
            </a:r>
            <a:r>
              <a:rPr lang="en-US" dirty="0">
                <a:solidFill>
                  <a:schemeClr val="bg1"/>
                </a:solidFill>
                <a:cs typeface="Arial" charset="0"/>
              </a:rPr>
              <a:t>Selinger et al)   </a:t>
            </a:r>
            <a:endParaRPr lang="uk-UA" dirty="0">
              <a:solidFill>
                <a:schemeClr val="bg1"/>
              </a:solidFill>
              <a:cs typeface="Arial" charset="0"/>
            </a:endParaRPr>
          </a:p>
        </p:txBody>
      </p:sp>
      <p:sp>
        <p:nvSpPr>
          <p:cNvPr id="2" name="TextBox 1"/>
          <p:cNvSpPr txBox="1"/>
          <p:nvPr/>
        </p:nvSpPr>
        <p:spPr>
          <a:xfrm>
            <a:off x="61547" y="3362099"/>
            <a:ext cx="1670538" cy="2585323"/>
          </a:xfrm>
          <a:prstGeom prst="rect">
            <a:avLst/>
          </a:prstGeom>
          <a:noFill/>
          <a:ln>
            <a:solidFill>
              <a:schemeClr val="tx1"/>
            </a:solidFill>
          </a:ln>
        </p:spPr>
        <p:txBody>
          <a:bodyPr wrap="square" rtlCol="0">
            <a:spAutoFit/>
          </a:bodyPr>
          <a:lstStyle/>
          <a:p>
            <a:r>
              <a:rPr lang="en-US" dirty="0" smtClean="0">
                <a:solidFill>
                  <a:schemeClr val="bg1"/>
                </a:solidFill>
              </a:rPr>
              <a:t>Additional papers show how to solve for other instruction sets (Fibonacci anyons, metaplectic anyons)</a:t>
            </a:r>
            <a:endParaRPr lang="en-US" dirty="0">
              <a:solidFill>
                <a:schemeClr val="bg1"/>
              </a:solidFill>
            </a:endParaRPr>
          </a:p>
        </p:txBody>
      </p:sp>
      <p:sp>
        <p:nvSpPr>
          <p:cNvPr id="6" name="TextBox 5"/>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254142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Рисунок 3" descr="slide1.png"/>
          <p:cNvPicPr>
            <a:picLocks noChangeAspect="1"/>
          </p:cNvPicPr>
          <p:nvPr/>
        </p:nvPicPr>
        <p:blipFill>
          <a:blip r:embed="rId3" cstate="print"/>
          <a:stretch>
            <a:fillRect/>
          </a:stretch>
        </p:blipFill>
        <p:spPr>
          <a:xfrm>
            <a:off x="4419600" y="1465360"/>
            <a:ext cx="3352800" cy="4850609"/>
          </a:xfrm>
          <a:prstGeom prst="rect">
            <a:avLst/>
          </a:prstGeom>
          <a:solidFill>
            <a:schemeClr val="bg1"/>
          </a:solidFill>
          <a:ln>
            <a:noFill/>
          </a:ln>
          <a:effectLst>
            <a:outerShdw blurRad="292100" dist="139700" dir="2700000" algn="tl" rotWithShape="0">
              <a:srgbClr val="333333">
                <a:alpha val="65000"/>
              </a:srgbClr>
            </a:outerShdw>
          </a:effectLst>
        </p:spPr>
      </p:pic>
      <p:sp>
        <p:nvSpPr>
          <p:cNvPr id="6" name="TextBox 5"/>
          <p:cNvSpPr txBox="1"/>
          <p:nvPr/>
        </p:nvSpPr>
        <p:spPr>
          <a:xfrm>
            <a:off x="1524000" y="0"/>
            <a:ext cx="9144000" cy="1323439"/>
          </a:xfrm>
          <a:prstGeom prst="rect">
            <a:avLst/>
          </a:prstGeom>
          <a:noFill/>
        </p:spPr>
        <p:txBody>
          <a:bodyPr wrap="square" rtlCol="0">
            <a:spAutoFit/>
          </a:bodyPr>
          <a:lstStyle/>
          <a:p>
            <a:pPr algn="ctr"/>
            <a:r>
              <a:rPr lang="en-US" sz="4000" dirty="0" smtClean="0">
                <a:solidFill>
                  <a:schemeClr val="bg1"/>
                </a:solidFill>
                <a:latin typeface="Calibri Light" panose="020F0302020204030204"/>
                <a:cs typeface="Arial" charset="0"/>
              </a:rPr>
              <a:t>Year 2012: New </a:t>
            </a:r>
            <a:r>
              <a:rPr lang="en-US" sz="4000" dirty="0">
                <a:solidFill>
                  <a:schemeClr val="bg1"/>
                </a:solidFill>
                <a:latin typeface="Calibri Light" panose="020F0302020204030204"/>
                <a:cs typeface="Arial" charset="0"/>
              </a:rPr>
              <a:t>S</a:t>
            </a:r>
            <a:r>
              <a:rPr lang="en-US" sz="4000" dirty="0" smtClean="0">
                <a:solidFill>
                  <a:schemeClr val="bg1"/>
                </a:solidFill>
                <a:latin typeface="Calibri Light" panose="020F0302020204030204"/>
                <a:cs typeface="Arial" charset="0"/>
              </a:rPr>
              <a:t>ynthesis </a:t>
            </a:r>
            <a:r>
              <a:rPr lang="en-US" sz="4000" dirty="0">
                <a:solidFill>
                  <a:schemeClr val="bg1"/>
                </a:solidFill>
                <a:latin typeface="Calibri Light" panose="020F0302020204030204"/>
                <a:cs typeface="Arial" charset="0"/>
              </a:rPr>
              <a:t>M</a:t>
            </a:r>
            <a:r>
              <a:rPr lang="en-US" sz="4000" dirty="0" smtClean="0">
                <a:solidFill>
                  <a:schemeClr val="bg1"/>
                </a:solidFill>
                <a:latin typeface="Calibri Light" panose="020F0302020204030204"/>
                <a:cs typeface="Arial" charset="0"/>
              </a:rPr>
              <a:t>ethods</a:t>
            </a:r>
          </a:p>
          <a:p>
            <a:pPr algn="ctr"/>
            <a:r>
              <a:rPr lang="en-US" sz="4000" dirty="0" smtClean="0">
                <a:solidFill>
                  <a:schemeClr val="bg1"/>
                </a:solidFill>
                <a:latin typeface="Calibri Light" panose="020F0302020204030204"/>
                <a:cs typeface="Arial" charset="0"/>
              </a:rPr>
              <a:t>(based on </a:t>
            </a:r>
            <a:r>
              <a:rPr lang="en-US" sz="4000" dirty="0" smtClean="0">
                <a:solidFill>
                  <a:srgbClr val="FFC000"/>
                </a:solidFill>
                <a:latin typeface="Calibri Light" panose="020F0302020204030204"/>
                <a:cs typeface="Arial" charset="0"/>
              </a:rPr>
              <a:t>algebraic number theory</a:t>
            </a:r>
            <a:r>
              <a:rPr lang="en-US" sz="4000" dirty="0" smtClean="0">
                <a:solidFill>
                  <a:schemeClr val="bg1"/>
                </a:solidFill>
                <a:latin typeface="Calibri Light" panose="020F0302020204030204"/>
                <a:cs typeface="Arial" charset="0"/>
              </a:rPr>
              <a:t>)</a:t>
            </a:r>
            <a:endParaRPr lang="uk-UA" sz="4000" dirty="0">
              <a:solidFill>
                <a:schemeClr val="bg1"/>
              </a:solidFill>
              <a:latin typeface="Calibri Light" panose="020F0302020204030204"/>
              <a:cs typeface="Arial" charset="0"/>
            </a:endParaRPr>
          </a:p>
        </p:txBody>
      </p:sp>
      <p:sp>
        <p:nvSpPr>
          <p:cNvPr id="8" name="TextBox 7"/>
          <p:cNvSpPr txBox="1"/>
          <p:nvPr/>
        </p:nvSpPr>
        <p:spPr>
          <a:xfrm>
            <a:off x="8596785" y="6457890"/>
            <a:ext cx="3595215" cy="400110"/>
          </a:xfrm>
          <a:prstGeom prst="rect">
            <a:avLst/>
          </a:prstGeom>
          <a:noFill/>
        </p:spPr>
        <p:txBody>
          <a:bodyPr wrap="none" rtlCol="0">
            <a:spAutoFit/>
          </a:bodyPr>
          <a:lstStyle/>
          <a:p>
            <a:r>
              <a:rPr lang="en-US" sz="2000" b="1" dirty="0">
                <a:solidFill>
                  <a:schemeClr val="bg1"/>
                </a:solidFill>
              </a:rPr>
              <a:t>[Kliuchnikov/Maslov/Mosca’12]</a:t>
            </a:r>
          </a:p>
        </p:txBody>
      </p:sp>
      <p:sp>
        <p:nvSpPr>
          <p:cNvPr id="7" name="TextBox 6"/>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18661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extBox 5"/>
          <p:cNvSpPr txBox="1"/>
          <p:nvPr/>
        </p:nvSpPr>
        <p:spPr>
          <a:xfrm>
            <a:off x="2942636" y="45082"/>
            <a:ext cx="6561848" cy="707886"/>
          </a:xfrm>
          <a:prstGeom prst="rect">
            <a:avLst/>
          </a:prstGeom>
          <a:noFill/>
        </p:spPr>
        <p:txBody>
          <a:bodyPr wrap="square" rtlCol="0">
            <a:spAutoFit/>
          </a:bodyPr>
          <a:lstStyle/>
          <a:p>
            <a:r>
              <a:rPr lang="en-US" sz="4000" dirty="0" smtClean="0">
                <a:solidFill>
                  <a:schemeClr val="bg1"/>
                </a:solidFill>
                <a:latin typeface="Calibri Light" panose="020F0302020204030204"/>
                <a:cs typeface="Arial" charset="0"/>
              </a:rPr>
              <a:t>How much cost improvement?</a:t>
            </a:r>
            <a:endParaRPr lang="uk-UA" sz="4000" dirty="0">
              <a:solidFill>
                <a:schemeClr val="bg1"/>
              </a:solidFill>
              <a:latin typeface="Calibri Light" panose="020F0302020204030204"/>
              <a:cs typeface="Arial" charset="0"/>
            </a:endParaRPr>
          </a:p>
        </p:txBody>
      </p:sp>
      <p:pic>
        <p:nvPicPr>
          <p:cNvPr id="5" name="Рисунок 4" descr="slide3.png"/>
          <p:cNvPicPr>
            <a:picLocks noChangeAspect="1"/>
          </p:cNvPicPr>
          <p:nvPr/>
        </p:nvPicPr>
        <p:blipFill>
          <a:blip r:embed="rId3" cstate="print"/>
          <a:stretch>
            <a:fillRect/>
          </a:stretch>
        </p:blipFill>
        <p:spPr>
          <a:xfrm>
            <a:off x="3569763" y="4500708"/>
            <a:ext cx="4510367" cy="2145632"/>
          </a:xfrm>
          <a:prstGeom prst="rect">
            <a:avLst/>
          </a:prstGeom>
        </p:spPr>
      </p:pic>
      <p:sp>
        <p:nvSpPr>
          <p:cNvPr id="3" name="Oval 2"/>
          <p:cNvSpPr/>
          <p:nvPr/>
        </p:nvSpPr>
        <p:spPr>
          <a:xfrm>
            <a:off x="6086251" y="3121269"/>
            <a:ext cx="1017933" cy="395654"/>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11" name="Oval 10"/>
          <p:cNvSpPr/>
          <p:nvPr/>
        </p:nvSpPr>
        <p:spPr>
          <a:xfrm>
            <a:off x="3569763" y="4899079"/>
            <a:ext cx="1017933" cy="305967"/>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graphicFrame>
        <p:nvGraphicFramePr>
          <p:cNvPr id="14" name="Chart 13"/>
          <p:cNvGraphicFramePr>
            <a:graphicFrameLocks/>
          </p:cNvGraphicFramePr>
          <p:nvPr>
            <p:extLst/>
          </p:nvPr>
        </p:nvGraphicFramePr>
        <p:xfrm>
          <a:off x="844696" y="814674"/>
          <a:ext cx="10669751" cy="583166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296956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Рисунок 7" descr="slide3-2.png"/>
          <p:cNvPicPr>
            <a:picLocks noChangeAspect="1"/>
          </p:cNvPicPr>
          <p:nvPr/>
        </p:nvPicPr>
        <p:blipFill>
          <a:blip r:embed="rId3" cstate="print"/>
          <a:stretch>
            <a:fillRect/>
          </a:stretch>
        </p:blipFill>
        <p:spPr>
          <a:xfrm>
            <a:off x="3338290" y="952153"/>
            <a:ext cx="5256584" cy="3304288"/>
          </a:xfrm>
          <a:prstGeom prst="rect">
            <a:avLst/>
          </a:prstGeom>
          <a:solidFill>
            <a:schemeClr val="bg1"/>
          </a:solidFill>
        </p:spPr>
      </p:pic>
      <p:sp>
        <p:nvSpPr>
          <p:cNvPr id="6" name="TextBox 5"/>
          <p:cNvSpPr txBox="1"/>
          <p:nvPr/>
        </p:nvSpPr>
        <p:spPr>
          <a:xfrm>
            <a:off x="2942636" y="45082"/>
            <a:ext cx="6561848" cy="707886"/>
          </a:xfrm>
          <a:prstGeom prst="rect">
            <a:avLst/>
          </a:prstGeom>
          <a:noFill/>
        </p:spPr>
        <p:txBody>
          <a:bodyPr wrap="square" rtlCol="0">
            <a:spAutoFit/>
          </a:bodyPr>
          <a:lstStyle/>
          <a:p>
            <a:r>
              <a:rPr lang="en-US" sz="4000" dirty="0" smtClean="0">
                <a:solidFill>
                  <a:schemeClr val="bg1"/>
                </a:solidFill>
                <a:latin typeface="Calibri Light" panose="020F0302020204030204"/>
                <a:cs typeface="Arial" charset="0"/>
              </a:rPr>
              <a:t>How much cost improvement?</a:t>
            </a:r>
            <a:endParaRPr lang="uk-UA" sz="4000" dirty="0">
              <a:solidFill>
                <a:schemeClr val="bg1"/>
              </a:solidFill>
              <a:latin typeface="Calibri Light" panose="020F0302020204030204"/>
              <a:cs typeface="Arial" charset="0"/>
            </a:endParaRPr>
          </a:p>
        </p:txBody>
      </p:sp>
      <p:pic>
        <p:nvPicPr>
          <p:cNvPr id="5" name="Рисунок 4" descr="slide3.png"/>
          <p:cNvPicPr>
            <a:picLocks noChangeAspect="1"/>
          </p:cNvPicPr>
          <p:nvPr/>
        </p:nvPicPr>
        <p:blipFill>
          <a:blip r:embed="rId4" cstate="print"/>
          <a:stretch>
            <a:fillRect/>
          </a:stretch>
        </p:blipFill>
        <p:spPr>
          <a:xfrm>
            <a:off x="3569763" y="4500708"/>
            <a:ext cx="4510367" cy="2145632"/>
          </a:xfrm>
          <a:prstGeom prst="rect">
            <a:avLst/>
          </a:prstGeom>
          <a:solidFill>
            <a:schemeClr val="bg1"/>
          </a:solidFill>
        </p:spPr>
      </p:pic>
      <p:sp>
        <p:nvSpPr>
          <p:cNvPr id="9" name="TextBox 8"/>
          <p:cNvSpPr txBox="1"/>
          <p:nvPr/>
        </p:nvSpPr>
        <p:spPr>
          <a:xfrm>
            <a:off x="8525139" y="4391248"/>
            <a:ext cx="2834523" cy="1200329"/>
          </a:xfrm>
          <a:prstGeom prst="rect">
            <a:avLst/>
          </a:prstGeom>
          <a:noFill/>
        </p:spPr>
        <p:txBody>
          <a:bodyPr wrap="square" rtlCol="0">
            <a:spAutoFit/>
          </a:bodyPr>
          <a:lstStyle/>
          <a:p>
            <a:r>
              <a:rPr lang="en-US" dirty="0" smtClean="0">
                <a:solidFill>
                  <a:schemeClr val="bg1"/>
                </a:solidFill>
                <a:cs typeface="Arial" charset="0"/>
              </a:rPr>
              <a:t>A </a:t>
            </a:r>
            <a:r>
              <a:rPr lang="en-US" dirty="0">
                <a:solidFill>
                  <a:schemeClr val="bg1"/>
                </a:solidFill>
                <a:cs typeface="Arial" charset="0"/>
              </a:rPr>
              <a:t>typical implementation of Solovay-Kitaev </a:t>
            </a:r>
            <a:r>
              <a:rPr lang="en-US" dirty="0" smtClean="0">
                <a:solidFill>
                  <a:schemeClr val="bg1"/>
                </a:solidFill>
                <a:cs typeface="Arial" charset="0"/>
              </a:rPr>
              <a:t>algorithm requires </a:t>
            </a:r>
            <a:r>
              <a:rPr lang="en-US" b="1" dirty="0">
                <a:solidFill>
                  <a:srgbClr val="FFC000"/>
                </a:solidFill>
                <a:cs typeface="Arial" charset="0"/>
              </a:rPr>
              <a:t>1.5 10</a:t>
            </a:r>
            <a:r>
              <a:rPr lang="en-US" b="1" baseline="30000" dirty="0">
                <a:solidFill>
                  <a:srgbClr val="FFC000"/>
                </a:solidFill>
                <a:cs typeface="Arial" charset="0"/>
              </a:rPr>
              <a:t>4</a:t>
            </a:r>
            <a:r>
              <a:rPr lang="en-US" b="1" dirty="0">
                <a:solidFill>
                  <a:srgbClr val="FFC000"/>
                </a:solidFill>
                <a:cs typeface="Arial" charset="0"/>
              </a:rPr>
              <a:t> </a:t>
            </a:r>
            <a:r>
              <a:rPr lang="en-US" dirty="0">
                <a:solidFill>
                  <a:srgbClr val="FFC000"/>
                </a:solidFill>
                <a:cs typeface="Arial" charset="0"/>
              </a:rPr>
              <a:t>T gates </a:t>
            </a:r>
            <a:r>
              <a:rPr lang="en-US" dirty="0">
                <a:solidFill>
                  <a:schemeClr val="bg1"/>
                </a:solidFill>
                <a:cs typeface="Arial" charset="0"/>
              </a:rPr>
              <a:t>to achieve precision of </a:t>
            </a:r>
            <a:r>
              <a:rPr lang="en-US" b="1" dirty="0">
                <a:solidFill>
                  <a:schemeClr val="bg1"/>
                </a:solidFill>
                <a:cs typeface="Arial" charset="0"/>
              </a:rPr>
              <a:t>10</a:t>
            </a:r>
            <a:r>
              <a:rPr lang="en-US" b="1" baseline="30000" dirty="0">
                <a:solidFill>
                  <a:schemeClr val="bg1"/>
                </a:solidFill>
                <a:cs typeface="Arial" charset="0"/>
              </a:rPr>
              <a:t>-15</a:t>
            </a:r>
            <a:r>
              <a:rPr lang="en-US" dirty="0">
                <a:solidFill>
                  <a:schemeClr val="bg1"/>
                </a:solidFill>
                <a:cs typeface="Arial" charset="0"/>
              </a:rPr>
              <a:t>  </a:t>
            </a:r>
          </a:p>
        </p:txBody>
      </p:sp>
      <p:sp>
        <p:nvSpPr>
          <p:cNvPr id="10" name="TextBox 9"/>
          <p:cNvSpPr txBox="1"/>
          <p:nvPr/>
        </p:nvSpPr>
        <p:spPr>
          <a:xfrm>
            <a:off x="1701239" y="4391248"/>
            <a:ext cx="1637051" cy="1015663"/>
          </a:xfrm>
          <a:prstGeom prst="rect">
            <a:avLst/>
          </a:prstGeom>
          <a:noFill/>
        </p:spPr>
        <p:txBody>
          <a:bodyPr wrap="square" rtlCol="0">
            <a:spAutoFit/>
          </a:bodyPr>
          <a:lstStyle/>
          <a:p>
            <a:r>
              <a:rPr lang="en-US" sz="2000" dirty="0" smtClean="0">
                <a:solidFill>
                  <a:schemeClr val="bg1"/>
                </a:solidFill>
                <a:cs typeface="Arial" charset="0"/>
              </a:rPr>
              <a:t>Length </a:t>
            </a:r>
            <a:r>
              <a:rPr lang="en-US" sz="2000" dirty="0">
                <a:solidFill>
                  <a:schemeClr val="bg1"/>
                </a:solidFill>
                <a:cs typeface="Arial" charset="0"/>
              </a:rPr>
              <a:t>vs</a:t>
            </a:r>
          </a:p>
          <a:p>
            <a:r>
              <a:rPr lang="en-US" sz="2000" dirty="0">
                <a:solidFill>
                  <a:schemeClr val="bg1"/>
                </a:solidFill>
                <a:cs typeface="Arial" charset="0"/>
              </a:rPr>
              <a:t>precision vs</a:t>
            </a:r>
          </a:p>
          <a:p>
            <a:r>
              <a:rPr lang="en-US" sz="2000" dirty="0">
                <a:solidFill>
                  <a:schemeClr val="bg1"/>
                </a:solidFill>
                <a:cs typeface="Arial" charset="0"/>
              </a:rPr>
              <a:t>compile time:</a:t>
            </a:r>
          </a:p>
        </p:txBody>
      </p:sp>
      <p:sp>
        <p:nvSpPr>
          <p:cNvPr id="2" name="TextBox 1"/>
          <p:cNvSpPr txBox="1"/>
          <p:nvPr/>
        </p:nvSpPr>
        <p:spPr>
          <a:xfrm>
            <a:off x="8523439" y="2857431"/>
            <a:ext cx="2277207" cy="923330"/>
          </a:xfrm>
          <a:prstGeom prst="rect">
            <a:avLst/>
          </a:prstGeom>
          <a:noFill/>
        </p:spPr>
        <p:txBody>
          <a:bodyPr wrap="square" rtlCol="0">
            <a:spAutoFit/>
          </a:bodyPr>
          <a:lstStyle/>
          <a:p>
            <a:r>
              <a:rPr lang="en-US" dirty="0" smtClean="0">
                <a:solidFill>
                  <a:schemeClr val="bg1"/>
                </a:solidFill>
              </a:rPr>
              <a:t>Achieve </a:t>
            </a:r>
            <a:r>
              <a:rPr lang="en-US" dirty="0" smtClean="0">
                <a:solidFill>
                  <a:srgbClr val="FFC000"/>
                </a:solidFill>
              </a:rPr>
              <a:t>length with c=1</a:t>
            </a:r>
            <a:r>
              <a:rPr lang="en-US" dirty="0">
                <a:solidFill>
                  <a:schemeClr val="bg1"/>
                </a:solidFill>
              </a:rPr>
              <a:t> </a:t>
            </a:r>
            <a:r>
              <a:rPr lang="en-US" dirty="0" smtClean="0">
                <a:solidFill>
                  <a:schemeClr val="bg1"/>
                </a:solidFill>
              </a:rPr>
              <a:t>with efficient randomized algorithm</a:t>
            </a:r>
          </a:p>
        </p:txBody>
      </p:sp>
      <p:sp>
        <p:nvSpPr>
          <p:cNvPr id="3" name="Oval 2"/>
          <p:cNvSpPr/>
          <p:nvPr/>
        </p:nvSpPr>
        <p:spPr>
          <a:xfrm>
            <a:off x="6086251" y="3121269"/>
            <a:ext cx="1017933" cy="395654"/>
          </a:xfrm>
          <a:prstGeom prst="ellipse">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11" name="Oval 10"/>
          <p:cNvSpPr/>
          <p:nvPr/>
        </p:nvSpPr>
        <p:spPr>
          <a:xfrm>
            <a:off x="3569763" y="4899079"/>
            <a:ext cx="1017933" cy="305967"/>
          </a:xfrm>
          <a:prstGeom prst="ellipse">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4" name="TextBox 3"/>
          <p:cNvSpPr txBox="1"/>
          <p:nvPr/>
        </p:nvSpPr>
        <p:spPr>
          <a:xfrm>
            <a:off x="700926" y="2857431"/>
            <a:ext cx="11045268" cy="1446550"/>
          </a:xfrm>
          <a:prstGeom prst="rect">
            <a:avLst/>
          </a:prstGeom>
          <a:solidFill>
            <a:srgbClr val="002060"/>
          </a:solidFill>
        </p:spPr>
        <p:txBody>
          <a:bodyPr wrap="none" rtlCol="0">
            <a:spAutoFit/>
          </a:bodyPr>
          <a:lstStyle/>
          <a:p>
            <a:r>
              <a:rPr lang="en-US" sz="8800" dirty="0" smtClean="0">
                <a:solidFill>
                  <a:srgbClr val="FFC000"/>
                </a:solidFill>
              </a:rPr>
              <a:t>Can we do even better?</a:t>
            </a:r>
            <a:endParaRPr lang="en-US" sz="8800" dirty="0">
              <a:solidFill>
                <a:srgbClr val="FFC000"/>
              </a:solidFill>
            </a:endParaRPr>
          </a:p>
        </p:txBody>
      </p:sp>
      <p:sp>
        <p:nvSpPr>
          <p:cNvPr id="12" name="TextBox 11"/>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73221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980049" y="9221"/>
            <a:ext cx="8229024" cy="1144921"/>
          </a:xfrm>
          <a:ln/>
        </p:spPr>
        <p:txBody>
          <a:bodyPr vert="horz" wrap="square" lIns="0" tIns="30176" rIns="0" bIns="0" numCol="1" anchor="ctr" anchorCtr="0" compatLnSpc="1">
            <a:prstTxWarp prst="textNoShape">
              <a:avLst/>
            </a:prstTxWarp>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altLang="en-US" sz="4400" dirty="0">
                <a:solidFill>
                  <a:schemeClr val="bg1"/>
                </a:solidFill>
                <a:latin typeface="Calibri Light" panose="020F0302020204030204" pitchFamily="34" charset="0"/>
              </a:rPr>
              <a:t>Non-deterministic circuits</a:t>
            </a:r>
          </a:p>
        </p:txBody>
      </p:sp>
      <p:pic>
        <p:nvPicPr>
          <p:cNvPr id="1844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6028" y="1569765"/>
            <a:ext cx="7131629" cy="100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6" name="Text Box 14"/>
          <p:cNvSpPr txBox="1">
            <a:spLocks noChangeArrowheads="1"/>
          </p:cNvSpPr>
          <p:nvPr/>
        </p:nvSpPr>
        <p:spPr bwMode="auto">
          <a:xfrm>
            <a:off x="5302478" y="2649879"/>
            <a:ext cx="1663375" cy="39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9pPr>
          </a:lstStyle>
          <a:p>
            <a:pPr defTabSz="407571" fontAlgn="base" hangingPunct="0">
              <a:lnSpc>
                <a:spcPct val="94000"/>
              </a:lnSpc>
              <a:spcBef>
                <a:spcPct val="0"/>
              </a:spcBef>
              <a:spcAft>
                <a:spcPct val="0"/>
              </a:spcAft>
              <a:buClr>
                <a:srgbClr val="000000"/>
              </a:buClr>
              <a:buSzPct val="100000"/>
            </a:pPr>
            <a:r>
              <a:rPr lang="en-CA" altLang="en-US" sz="2800" dirty="0" err="1">
                <a:solidFill>
                  <a:schemeClr val="bg1"/>
                </a:solidFill>
              </a:rPr>
              <a:t>Exp</a:t>
            </a:r>
            <a:r>
              <a:rPr lang="en-CA" altLang="en-US" sz="2800" dirty="0">
                <a:solidFill>
                  <a:schemeClr val="bg1"/>
                </a:solidFill>
              </a:rPr>
              <a:t>[</a:t>
            </a:r>
            <a:r>
              <a:rPr lang="en-CA" altLang="en-US" sz="2800" i="1" dirty="0">
                <a:solidFill>
                  <a:srgbClr val="FFC000"/>
                </a:solidFill>
              </a:rPr>
              <a:t>T</a:t>
            </a:r>
            <a:r>
              <a:rPr lang="en-CA" altLang="en-US" sz="2800" dirty="0">
                <a:solidFill>
                  <a:schemeClr val="bg1"/>
                </a:solidFill>
              </a:rPr>
              <a:t>] = 6.4</a:t>
            </a:r>
          </a:p>
        </p:txBody>
      </p:sp>
      <p:sp>
        <p:nvSpPr>
          <p:cNvPr id="18449" name="Rectangle 17"/>
          <p:cNvSpPr>
            <a:spLocks noChangeArrowheads="1"/>
          </p:cNvSpPr>
          <p:nvPr/>
        </p:nvSpPr>
        <p:spPr bwMode="auto">
          <a:xfrm>
            <a:off x="3726952" y="1594248"/>
            <a:ext cx="345636" cy="345636"/>
          </a:xfrm>
          <a:prstGeom prst="rect">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rgbClr val="000000"/>
              </a:solidFill>
            </a:endParaRPr>
          </a:p>
        </p:txBody>
      </p:sp>
      <p:sp>
        <p:nvSpPr>
          <p:cNvPr id="18450" name="Rectangle 18"/>
          <p:cNvSpPr>
            <a:spLocks noChangeArrowheads="1"/>
          </p:cNvSpPr>
          <p:nvPr/>
        </p:nvSpPr>
        <p:spPr bwMode="auto">
          <a:xfrm>
            <a:off x="5326960" y="1569766"/>
            <a:ext cx="430605" cy="400362"/>
          </a:xfrm>
          <a:prstGeom prst="rect">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rgbClr val="000000"/>
              </a:solidFill>
            </a:endParaRPr>
          </a:p>
        </p:txBody>
      </p:sp>
      <p:sp>
        <p:nvSpPr>
          <p:cNvPr id="18451" name="Rectangle 19"/>
          <p:cNvSpPr>
            <a:spLocks noChangeArrowheads="1"/>
          </p:cNvSpPr>
          <p:nvPr/>
        </p:nvSpPr>
        <p:spPr bwMode="auto">
          <a:xfrm>
            <a:off x="6578451" y="1602889"/>
            <a:ext cx="345636" cy="345636"/>
          </a:xfrm>
          <a:prstGeom prst="rect">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rgbClr val="000000"/>
              </a:solidFill>
            </a:endParaRPr>
          </a:p>
        </p:txBody>
      </p:sp>
      <p:sp>
        <p:nvSpPr>
          <p:cNvPr id="18452" name="Rectangle 20"/>
          <p:cNvSpPr>
            <a:spLocks noChangeArrowheads="1"/>
          </p:cNvSpPr>
          <p:nvPr/>
        </p:nvSpPr>
        <p:spPr bwMode="auto">
          <a:xfrm>
            <a:off x="8168378" y="1608650"/>
            <a:ext cx="345636" cy="345636"/>
          </a:xfrm>
          <a:prstGeom prst="rect">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rgbClr val="000000"/>
              </a:solidFill>
            </a:endParaRPr>
          </a:p>
        </p:txBody>
      </p:sp>
      <p:sp>
        <p:nvSpPr>
          <p:cNvPr id="23" name="Text Box 2"/>
          <p:cNvSpPr txBox="1">
            <a:spLocks noChangeArrowheads="1"/>
          </p:cNvSpPr>
          <p:nvPr/>
        </p:nvSpPr>
        <p:spPr bwMode="auto">
          <a:xfrm>
            <a:off x="2044855" y="4866873"/>
            <a:ext cx="1683537"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62770" rIns="81646" bIns="40823"/>
          <a:lstStyle>
            <a:lvl1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9pPr>
          </a:lstStyle>
          <a:p>
            <a:pPr defTabSz="407571" fontAlgn="base" hangingPunct="0">
              <a:lnSpc>
                <a:spcPct val="94000"/>
              </a:lnSpc>
              <a:spcBef>
                <a:spcPct val="0"/>
              </a:spcBef>
              <a:spcAft>
                <a:spcPct val="0"/>
              </a:spcAft>
              <a:buClr>
                <a:srgbClr val="000000"/>
              </a:buClr>
              <a:buSzPct val="100000"/>
            </a:pPr>
            <a:r>
              <a:rPr lang="en-CA" altLang="en-US" sz="2903" b="1" dirty="0">
                <a:solidFill>
                  <a:srgbClr val="FFC000"/>
                </a:solidFill>
                <a:latin typeface="Calibri" panose="020F0502020204030204" pitchFamily="34" charset="0"/>
              </a:rPr>
              <a:t>Example</a:t>
            </a:r>
          </a:p>
        </p:txBody>
      </p:sp>
      <p:grpSp>
        <p:nvGrpSpPr>
          <p:cNvPr id="26" name="Group 6"/>
          <p:cNvGrpSpPr>
            <a:grpSpLocks/>
          </p:cNvGrpSpPr>
          <p:nvPr/>
        </p:nvGrpSpPr>
        <p:grpSpPr bwMode="auto">
          <a:xfrm>
            <a:off x="2321364" y="5791450"/>
            <a:ext cx="5211908" cy="548697"/>
            <a:chOff x="554" y="3975"/>
            <a:chExt cx="3619" cy="381"/>
          </a:xfrm>
        </p:grpSpPr>
        <p:sp>
          <p:nvSpPr>
            <p:cNvPr id="27" name="Text Box 7"/>
            <p:cNvSpPr txBox="1">
              <a:spLocks noChangeArrowheads="1"/>
            </p:cNvSpPr>
            <p:nvPr/>
          </p:nvSpPr>
          <p:spPr bwMode="auto">
            <a:xfrm>
              <a:off x="554" y="3975"/>
              <a:ext cx="3619" cy="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9053" rIns="81646" bIns="40823"/>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400">
                  <a:solidFill>
                    <a:srgbClr val="000000"/>
                  </a:solidFill>
                  <a:latin typeface="Arial" panose="020B0604020202020204" pitchFamily="34" charset="0"/>
                  <a:ea typeface="Droid Sans" charset="0"/>
                  <a:cs typeface="Droid Sans" charset="0"/>
                </a:defRPr>
              </a:lvl9pPr>
            </a:lstStyle>
            <a:p>
              <a:pPr defTabSz="407571" fontAlgn="base" hangingPunct="0">
                <a:lnSpc>
                  <a:spcPct val="94000"/>
                </a:lnSpc>
                <a:spcBef>
                  <a:spcPct val="0"/>
                </a:spcBef>
                <a:spcAft>
                  <a:spcPct val="0"/>
                </a:spcAft>
                <a:buClr>
                  <a:srgbClr val="000000"/>
                </a:buClr>
                <a:buSzPct val="100000"/>
              </a:pPr>
              <a:r>
                <a:rPr lang="en-CA" altLang="en-US" sz="1089" i="1" dirty="0">
                  <a:solidFill>
                    <a:schemeClr val="bg1"/>
                  </a:solidFill>
                </a:rPr>
                <a:t>HZTHTHTHTHTHTHTHTHTHTHTHTHTHTHTHTHTHTHTHTHTHTSHTHTHTSHT</a:t>
              </a:r>
            </a:p>
            <a:p>
              <a:pPr defTabSz="407571" fontAlgn="base" hangingPunct="0">
                <a:lnSpc>
                  <a:spcPct val="94000"/>
                </a:lnSpc>
                <a:spcBef>
                  <a:spcPct val="0"/>
                </a:spcBef>
                <a:spcAft>
                  <a:spcPct val="0"/>
                </a:spcAft>
                <a:buClr>
                  <a:srgbClr val="000000"/>
                </a:buClr>
                <a:buSzPct val="100000"/>
              </a:pPr>
              <a:r>
                <a:rPr lang="en-CA" altLang="en-US" sz="1089" i="1" dirty="0">
                  <a:solidFill>
                    <a:schemeClr val="bg1"/>
                  </a:solidFill>
                </a:rPr>
                <a:t>SHTHTHTSHTSHTSHTSHTSHTHTSHTHTSHTSHTHTHTHTHTHTSHTHTSHTS</a:t>
              </a:r>
            </a:p>
            <a:p>
              <a:pPr defTabSz="407571" fontAlgn="base" hangingPunct="0">
                <a:lnSpc>
                  <a:spcPct val="94000"/>
                </a:lnSpc>
                <a:spcBef>
                  <a:spcPct val="0"/>
                </a:spcBef>
                <a:spcAft>
                  <a:spcPct val="0"/>
                </a:spcAft>
                <a:buClr>
                  <a:srgbClr val="000000"/>
                </a:buClr>
                <a:buSzPct val="100000"/>
              </a:pPr>
              <a:r>
                <a:rPr lang="en-CA" altLang="en-US" sz="1089" i="1" dirty="0">
                  <a:solidFill>
                    <a:schemeClr val="bg1"/>
                  </a:solidFill>
                </a:rPr>
                <a:t>HTSHTHTHTHTHTSHTSHTSHTSHTHTHTSHTSHTSHTHTHTSHTSHTSHTSHS</a:t>
              </a:r>
            </a:p>
          </p:txBody>
        </p:sp>
      </p:grpSp>
      <p:sp>
        <p:nvSpPr>
          <p:cNvPr id="28" name="Text Box 8"/>
          <p:cNvSpPr txBox="1">
            <a:spLocks noChangeArrowheads="1"/>
          </p:cNvSpPr>
          <p:nvPr/>
        </p:nvSpPr>
        <p:spPr bwMode="auto">
          <a:xfrm>
            <a:off x="7850105" y="5840415"/>
            <a:ext cx="1470394" cy="393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sz="1400">
                <a:solidFill>
                  <a:srgbClr val="000000"/>
                </a:solidFill>
                <a:latin typeface="Arial" panose="020B0604020202020204" pitchFamily="34" charset="0"/>
                <a:ea typeface="Droid Sans" charset="0"/>
                <a:cs typeface="Droid Sans" charset="0"/>
              </a:defRPr>
            </a:lvl9pPr>
          </a:lstStyle>
          <a:p>
            <a:pPr defTabSz="407571" fontAlgn="base" hangingPunct="0">
              <a:lnSpc>
                <a:spcPct val="94000"/>
              </a:lnSpc>
              <a:spcBef>
                <a:spcPct val="0"/>
              </a:spcBef>
              <a:spcAft>
                <a:spcPct val="0"/>
              </a:spcAft>
              <a:buClr>
                <a:srgbClr val="000000"/>
              </a:buClr>
              <a:buSzPct val="100000"/>
            </a:pPr>
            <a:r>
              <a:rPr lang="en-CA" altLang="en-US" sz="2800" dirty="0">
                <a:solidFill>
                  <a:schemeClr val="bg1"/>
                </a:solidFill>
              </a:rPr>
              <a:t>67 </a:t>
            </a:r>
            <a:r>
              <a:rPr lang="en-CA" altLang="en-US" sz="2800" i="1" dirty="0">
                <a:solidFill>
                  <a:srgbClr val="FFC000"/>
                </a:solidFill>
              </a:rPr>
              <a:t>T</a:t>
            </a:r>
            <a:r>
              <a:rPr lang="en-CA" altLang="en-US" sz="2800" dirty="0">
                <a:solidFill>
                  <a:schemeClr val="bg1"/>
                </a:solidFill>
              </a:rPr>
              <a:t> gates</a:t>
            </a:r>
          </a:p>
        </p:txBody>
      </p:sp>
      <p:grpSp>
        <p:nvGrpSpPr>
          <p:cNvPr id="29" name="Group 9"/>
          <p:cNvGrpSpPr>
            <a:grpSpLocks/>
          </p:cNvGrpSpPr>
          <p:nvPr/>
        </p:nvGrpSpPr>
        <p:grpSpPr bwMode="auto">
          <a:xfrm>
            <a:off x="4081229" y="4768943"/>
            <a:ext cx="815126" cy="815126"/>
            <a:chOff x="1776" y="3265"/>
            <a:chExt cx="566" cy="566"/>
          </a:xfrm>
        </p:grpSpPr>
        <p:grpSp>
          <p:nvGrpSpPr>
            <p:cNvPr id="30" name="Group 10"/>
            <p:cNvGrpSpPr>
              <a:grpSpLocks/>
            </p:cNvGrpSpPr>
            <p:nvPr/>
          </p:nvGrpSpPr>
          <p:grpSpPr bwMode="auto">
            <a:xfrm>
              <a:off x="1776" y="3265"/>
              <a:ext cx="566" cy="566"/>
              <a:chOff x="1776" y="3265"/>
              <a:chExt cx="566" cy="566"/>
            </a:xfrm>
          </p:grpSpPr>
          <p:sp>
            <p:nvSpPr>
              <p:cNvPr id="31" name="AutoShape 11"/>
              <p:cNvSpPr>
                <a:spLocks noChangeArrowheads="1"/>
              </p:cNvSpPr>
              <p:nvPr/>
            </p:nvSpPr>
            <p:spPr bwMode="auto">
              <a:xfrm>
                <a:off x="1776" y="3265"/>
                <a:ext cx="566" cy="566"/>
              </a:xfrm>
              <a:custGeom>
                <a:avLst/>
                <a:gdLst>
                  <a:gd name="G0" fmla="cos 10800 -15864"/>
                  <a:gd name="G1" fmla="+- G0 10800 0"/>
                  <a:gd name="G2" fmla="sin 10800 -15864"/>
                  <a:gd name="G3" fmla="+- G2 10800 0"/>
                  <a:gd name="G4" fmla="cos 10800 8028177"/>
                  <a:gd name="G5" fmla="+- G4 10800 0"/>
                  <a:gd name="G6" fmla="sin 10800 8028177"/>
                  <a:gd name="G7" fmla="+- G6 10800 0"/>
                  <a:gd name="T0" fmla="*/ 4996 w 21600"/>
                  <a:gd name="T1" fmla="*/ 19908 h 21600"/>
                  <a:gd name="T2" fmla="*/ 0 w 21600"/>
                  <a:gd name="T3" fmla="*/ 10800 h 21600"/>
                  <a:gd name="T4" fmla="*/ 10800 w 21600"/>
                  <a:gd name="T5" fmla="*/ 0 h 21600"/>
                  <a:gd name="T6" fmla="*/ 21599 w 21600"/>
                  <a:gd name="T7" fmla="*/ 10753 h 21600"/>
                  <a:gd name="T8" fmla="*/ 10800 w 21600"/>
                  <a:gd name="T9" fmla="*/ 10800 h 21600"/>
                  <a:gd name="T10" fmla="*/ 3163 w 21600"/>
                  <a:gd name="T11" fmla="*/ 3163 h 21600"/>
                  <a:gd name="T12" fmla="*/ 18437 w 21600"/>
                  <a:gd name="T13" fmla="*/ 18437 h 21600"/>
                </a:gdLst>
                <a:ahLst/>
                <a:cxnLst>
                  <a:cxn ang="0">
                    <a:pos x="T0" y="T1"/>
                  </a:cxn>
                  <a:cxn ang="0">
                    <a:pos x="T2" y="T3"/>
                  </a:cxn>
                  <a:cxn ang="0">
                    <a:pos x="T4" y="T5"/>
                  </a:cxn>
                  <a:cxn ang="0">
                    <a:pos x="T6" y="T7"/>
                  </a:cxn>
                  <a:cxn ang="0">
                    <a:pos x="T8" y="T9"/>
                  </a:cxn>
                </a:cxnLst>
                <a:rect l="T10" t="T11" r="T12" b="T13"/>
                <a:pathLst>
                  <a:path w="21600" h="21600">
                    <a:moveTo>
                      <a:pt x="4996" y="19908"/>
                    </a:moveTo>
                    <a:cubicBezTo>
                      <a:pt x="1884" y="17925"/>
                      <a:pt x="0" y="14490"/>
                      <a:pt x="0" y="10800"/>
                    </a:cubicBezTo>
                    <a:cubicBezTo>
                      <a:pt x="0" y="4835"/>
                      <a:pt x="4835" y="0"/>
                      <a:pt x="10800" y="0"/>
                    </a:cubicBezTo>
                    <a:cubicBezTo>
                      <a:pt x="16746" y="0"/>
                      <a:pt x="21574" y="4807"/>
                      <a:pt x="21599" y="10753"/>
                    </a:cubicBezTo>
                    <a:lnTo>
                      <a:pt x="10800" y="10800"/>
                    </a:lnTo>
                    <a:close/>
                  </a:path>
                </a:pathLst>
              </a:custGeom>
              <a:gradFill rotWithShape="0">
                <a:gsLst>
                  <a:gs pos="0">
                    <a:srgbClr val="996633"/>
                  </a:gs>
                  <a:gs pos="100000">
                    <a:srgbClr val="FFFF66"/>
                  </a:gs>
                </a:gsLst>
                <a:lin ang="13500000" scaled="1"/>
              </a:gradFill>
              <a:ln w="9525" cap="flat">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rgbClr val="000000"/>
                  </a:solidFill>
                </a:endParaRPr>
              </a:p>
            </p:txBody>
          </p:sp>
          <p:cxnSp>
            <p:nvCxnSpPr>
              <p:cNvPr id="32" name="AutoShape 12"/>
              <p:cNvCxnSpPr>
                <a:cxnSpLocks noChangeShapeType="1"/>
                <a:stCxn id="34" idx="2"/>
                <a:endCxn id="34" idx="6"/>
              </p:cNvCxnSpPr>
              <p:nvPr/>
            </p:nvCxnSpPr>
            <p:spPr bwMode="auto">
              <a:xfrm>
                <a:off x="1776" y="3548"/>
                <a:ext cx="566" cy="0"/>
              </a:xfrm>
              <a:prstGeom prst="straightConnector1">
                <a:avLst/>
              </a:prstGeom>
              <a:noFill/>
              <a:ln w="95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AutoShape 13"/>
              <p:cNvCxnSpPr>
                <a:cxnSpLocks noChangeShapeType="1"/>
                <a:stCxn id="34" idx="0"/>
                <a:endCxn id="34" idx="4"/>
              </p:cNvCxnSpPr>
              <p:nvPr/>
            </p:nvCxnSpPr>
            <p:spPr bwMode="auto">
              <a:xfrm>
                <a:off x="2059" y="3265"/>
                <a:ext cx="0" cy="566"/>
              </a:xfrm>
              <a:prstGeom prst="straightConnector1">
                <a:avLst/>
              </a:prstGeom>
              <a:noFill/>
              <a:ln w="95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 name="Oval 14"/>
              <p:cNvSpPr>
                <a:spLocks noChangeArrowheads="1"/>
              </p:cNvSpPr>
              <p:nvPr/>
            </p:nvSpPr>
            <p:spPr bwMode="auto">
              <a:xfrm>
                <a:off x="1776" y="3265"/>
                <a:ext cx="566" cy="566"/>
              </a:xfrm>
              <a:prstGeom prst="ellipse">
                <a:avLst/>
              </a:pr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rgbClr val="000000"/>
                  </a:solidFill>
                </a:endParaRPr>
              </a:p>
            </p:txBody>
          </p:sp>
        </p:grpSp>
      </p:grpSp>
      <mc:AlternateContent xmlns:mc="http://schemas.openxmlformats.org/markup-compatibility/2006" xmlns:a14="http://schemas.microsoft.com/office/drawing/2010/main">
        <mc:Choice Requires="a14">
          <p:sp>
            <p:nvSpPr>
              <p:cNvPr id="2" name="TextBox 1"/>
              <p:cNvSpPr txBox="1"/>
              <p:nvPr/>
            </p:nvSpPr>
            <p:spPr>
              <a:xfrm>
                <a:off x="2585604" y="3550747"/>
                <a:ext cx="4457631" cy="830997"/>
              </a:xfrm>
              <a:prstGeom prst="rect">
                <a:avLst/>
              </a:prstGeom>
              <a:noFill/>
            </p:spPr>
            <p:txBody>
              <a:bodyPr wrap="none" rtlCol="0">
                <a:spAutoFit/>
              </a:bodyPr>
              <a:lstStyle/>
              <a:p>
                <a:r>
                  <a:rPr lang="en-US" sz="2400" dirty="0" smtClean="0">
                    <a:solidFill>
                      <a:schemeClr val="bg1"/>
                    </a:solidFill>
                  </a:rPr>
                  <a:t>Outcome 0: </a:t>
                </a:r>
                <a14:m>
                  <m:oMath xmlns:m="http://schemas.openxmlformats.org/officeDocument/2006/math">
                    <m:r>
                      <a:rPr lang="en-US" sz="2400" i="1" smtClean="0">
                        <a:solidFill>
                          <a:schemeClr val="bg1"/>
                        </a:solidFill>
                        <a:latin typeface="Cambria Math" panose="02040503050406030204" pitchFamily="18" charset="0"/>
                      </a:rPr>
                      <m:t>𝑈</m:t>
                    </m:r>
                    <m:d>
                      <m:dPr>
                        <m:begChr m:val="|"/>
                        <m:endChr m:val="〉"/>
                        <m:ctrlPr>
                          <a:rPr lang="en-US" sz="2400" i="1" smtClean="0">
                            <a:solidFill>
                              <a:schemeClr val="bg1"/>
                            </a:solidFill>
                            <a:latin typeface="Cambria Math" panose="02040503050406030204" pitchFamily="18" charset="0"/>
                          </a:rPr>
                        </m:ctrlPr>
                      </m:dPr>
                      <m:e>
                        <m:r>
                          <a:rPr lang="en-US" sz="2400" i="1" smtClean="0">
                            <a:solidFill>
                              <a:schemeClr val="bg1"/>
                            </a:solidFill>
                            <a:latin typeface="Cambria Math" panose="02040503050406030204" pitchFamily="18" charset="0"/>
                          </a:rPr>
                          <m:t>𝜓</m:t>
                        </m:r>
                      </m:e>
                    </m:d>
                    <m:r>
                      <a:rPr lang="en-US" sz="2400" i="1" smtClean="0">
                        <a:solidFill>
                          <a:schemeClr val="bg1"/>
                        </a:solidFill>
                        <a:latin typeface="Cambria Math" panose="02040503050406030204" pitchFamily="18" charset="0"/>
                      </a:rPr>
                      <m:t>    </m:t>
                    </m:r>
                    <m:func>
                      <m:funcPr>
                        <m:ctrlPr>
                          <a:rPr lang="en-US" sz="2400" i="1" smtClean="0">
                            <a:solidFill>
                              <a:schemeClr val="bg1"/>
                            </a:solidFill>
                            <a:latin typeface="Cambria Math" panose="02040503050406030204" pitchFamily="18" charset="0"/>
                          </a:rPr>
                        </m:ctrlPr>
                      </m:funcPr>
                      <m:fName>
                        <m:r>
                          <m:rPr>
                            <m:sty m:val="p"/>
                          </m:rPr>
                          <a:rPr lang="en-US" sz="2400" smtClean="0">
                            <a:solidFill>
                              <a:schemeClr val="bg1"/>
                            </a:solidFill>
                            <a:latin typeface="Cambria Math" panose="02040503050406030204" pitchFamily="18" charset="0"/>
                          </a:rPr>
                          <m:t>Pr</m:t>
                        </m:r>
                      </m:fName>
                      <m:e>
                        <m:d>
                          <m:dPr>
                            <m:begChr m:val="["/>
                            <m:endChr m:val="]"/>
                            <m:ctrlPr>
                              <a:rPr lang="en-US" sz="2400" i="1" smtClean="0">
                                <a:solidFill>
                                  <a:schemeClr val="bg1"/>
                                </a:solidFill>
                                <a:latin typeface="Cambria Math" panose="02040503050406030204" pitchFamily="18" charset="0"/>
                              </a:rPr>
                            </m:ctrlPr>
                          </m:dPr>
                          <m:e>
                            <m:r>
                              <a:rPr lang="en-US" sz="2400" i="1" smtClean="0">
                                <a:solidFill>
                                  <a:schemeClr val="bg1"/>
                                </a:solidFill>
                                <a:latin typeface="Cambria Math" panose="02040503050406030204" pitchFamily="18" charset="0"/>
                              </a:rPr>
                              <m:t>0</m:t>
                            </m:r>
                          </m:e>
                        </m:d>
                      </m:e>
                    </m:func>
                    <m:r>
                      <a:rPr lang="en-US" sz="2400" i="1" smtClean="0">
                        <a:solidFill>
                          <a:schemeClr val="bg1"/>
                        </a:solidFill>
                        <a:latin typeface="Cambria Math" panose="02040503050406030204" pitchFamily="18" charset="0"/>
                      </a:rPr>
                      <m:t>=5/8</m:t>
                    </m:r>
                  </m:oMath>
                </a14:m>
                <a:endParaRPr lang="en-US" sz="2400" dirty="0" smtClean="0">
                  <a:solidFill>
                    <a:schemeClr val="bg1"/>
                  </a:solidFill>
                </a:endParaRPr>
              </a:p>
              <a:p>
                <a:r>
                  <a:rPr lang="en-US" sz="2400" dirty="0">
                    <a:solidFill>
                      <a:schemeClr val="bg1"/>
                    </a:solidFill>
                  </a:rPr>
                  <a:t>Outcome </a:t>
                </a:r>
                <a:r>
                  <a:rPr lang="en-US" sz="2400" dirty="0" smtClean="0">
                    <a:solidFill>
                      <a:schemeClr val="bg1"/>
                    </a:solidFill>
                  </a:rPr>
                  <a:t>1: </a:t>
                </a:r>
                <a14:m>
                  <m:oMath xmlns:m="http://schemas.openxmlformats.org/officeDocument/2006/math">
                    <m:r>
                      <m:rPr>
                        <m:sty m:val="p"/>
                      </m:rPr>
                      <a:rPr lang="en-US" sz="2400" smtClean="0">
                        <a:solidFill>
                          <a:schemeClr val="bg1"/>
                        </a:solidFill>
                        <a:latin typeface="Cambria Math" panose="02040503050406030204" pitchFamily="18" charset="0"/>
                      </a:rPr>
                      <m:t>Id</m:t>
                    </m:r>
                    <m:d>
                      <m:dPr>
                        <m:begChr m:val="|"/>
                        <m:endChr m:val="〉"/>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𝜓</m:t>
                        </m:r>
                      </m:e>
                    </m:d>
                    <m:r>
                      <a:rPr lang="en-US" sz="2400" i="1">
                        <a:solidFill>
                          <a:schemeClr val="bg1"/>
                        </a:solidFill>
                        <a:latin typeface="Cambria Math" panose="02040503050406030204" pitchFamily="18" charset="0"/>
                      </a:rPr>
                      <m:t>    </m:t>
                    </m:r>
                    <m:func>
                      <m:funcPr>
                        <m:ctrlPr>
                          <a:rPr lang="en-US" sz="2400" i="1">
                            <a:solidFill>
                              <a:schemeClr val="bg1"/>
                            </a:solidFill>
                            <a:latin typeface="Cambria Math" panose="02040503050406030204" pitchFamily="18" charset="0"/>
                          </a:rPr>
                        </m:ctrlPr>
                      </m:funcPr>
                      <m:fName>
                        <m:r>
                          <m:rPr>
                            <m:sty m:val="p"/>
                          </m:rPr>
                          <a:rPr lang="en-US" sz="2400">
                            <a:solidFill>
                              <a:schemeClr val="bg1"/>
                            </a:solidFill>
                            <a:latin typeface="Cambria Math" panose="02040503050406030204" pitchFamily="18" charset="0"/>
                          </a:rPr>
                          <m:t>Pr</m:t>
                        </m:r>
                      </m:fName>
                      <m:e>
                        <m:d>
                          <m:dPr>
                            <m:begChr m:val="["/>
                            <m:endChr m:val="]"/>
                            <m:ctrlPr>
                              <a:rPr lang="en-US" sz="2400" i="1">
                                <a:solidFill>
                                  <a:schemeClr val="bg1"/>
                                </a:solidFill>
                                <a:latin typeface="Cambria Math" panose="02040503050406030204" pitchFamily="18" charset="0"/>
                              </a:rPr>
                            </m:ctrlPr>
                          </m:dPr>
                          <m:e>
                            <m:r>
                              <a:rPr lang="en-US" sz="2400" i="1" smtClean="0">
                                <a:solidFill>
                                  <a:schemeClr val="bg1"/>
                                </a:solidFill>
                                <a:latin typeface="Cambria Math" panose="02040503050406030204" pitchFamily="18" charset="0"/>
                              </a:rPr>
                              <m:t>1</m:t>
                            </m:r>
                          </m:e>
                        </m:d>
                      </m:e>
                    </m:func>
                    <m:r>
                      <a:rPr lang="en-US" sz="2400" i="1">
                        <a:solidFill>
                          <a:schemeClr val="bg1"/>
                        </a:solidFill>
                        <a:latin typeface="Cambria Math" panose="02040503050406030204" pitchFamily="18" charset="0"/>
                      </a:rPr>
                      <m:t>=</m:t>
                    </m:r>
                    <m:r>
                      <a:rPr lang="en-US" sz="2400" i="1" smtClean="0">
                        <a:solidFill>
                          <a:schemeClr val="bg1"/>
                        </a:solidFill>
                        <a:latin typeface="Cambria Math" panose="02040503050406030204" pitchFamily="18" charset="0"/>
                      </a:rPr>
                      <m:t>3</m:t>
                    </m:r>
                    <m:r>
                      <a:rPr lang="en-US" sz="2400" i="1">
                        <a:solidFill>
                          <a:schemeClr val="bg1"/>
                        </a:solidFill>
                        <a:latin typeface="Cambria Math" panose="02040503050406030204" pitchFamily="18" charset="0"/>
                      </a:rPr>
                      <m:t>/8</m:t>
                    </m:r>
                  </m:oMath>
                </a14:m>
                <a:endParaRPr lang="en-US" sz="2400" dirty="0">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585604" y="3550747"/>
                <a:ext cx="4457631" cy="830997"/>
              </a:xfrm>
              <a:prstGeom prst="rect">
                <a:avLst/>
              </a:prstGeom>
              <a:blipFill rotWithShape="0">
                <a:blip r:embed="rId4"/>
                <a:stretch>
                  <a:fillRect l="-2052"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542262" y="4637413"/>
                <a:ext cx="5793574" cy="9823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𝑉</m:t>
                          </m:r>
                        </m:e>
                        <m:sub>
                          <m:r>
                            <a:rPr lang="en-US" sz="2800" i="1">
                              <a:solidFill>
                                <a:schemeClr val="bg1"/>
                              </a:solidFill>
                              <a:latin typeface="Cambria Math" panose="02040503050406030204" pitchFamily="18" charset="0"/>
                            </a:rPr>
                            <m:t>3</m:t>
                          </m:r>
                        </m:sub>
                      </m:sSub>
                      <m:r>
                        <a:rPr lang="en-US" sz="2800" i="1">
                          <a:solidFill>
                            <a:schemeClr val="bg1"/>
                          </a:solidFill>
                          <a:latin typeface="Cambria Math" panose="02040503050406030204" pitchFamily="18" charset="0"/>
                        </a:rPr>
                        <m:t>=</m:t>
                      </m:r>
                      <m:f>
                        <m:fPr>
                          <m:ctrlPr>
                            <a:rPr lang="en-US" sz="2800" i="1">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1</m:t>
                          </m:r>
                        </m:num>
                        <m:den>
                          <m:rad>
                            <m:radPr>
                              <m:degHide m:val="on"/>
                              <m:ctrlPr>
                                <a:rPr lang="en-US" sz="2800" i="1">
                                  <a:solidFill>
                                    <a:schemeClr val="bg1"/>
                                  </a:solidFill>
                                  <a:latin typeface="Cambria Math" panose="02040503050406030204" pitchFamily="18" charset="0"/>
                                </a:rPr>
                              </m:ctrlPr>
                            </m:radPr>
                            <m:deg/>
                            <m:e>
                              <m:r>
                                <a:rPr lang="en-US" sz="2800" i="1">
                                  <a:solidFill>
                                    <a:schemeClr val="bg1"/>
                                  </a:solidFill>
                                  <a:latin typeface="Cambria Math" panose="02040503050406030204" pitchFamily="18" charset="0"/>
                                </a:rPr>
                                <m:t>5</m:t>
                              </m:r>
                            </m:e>
                          </m:rad>
                        </m:den>
                      </m:f>
                      <m:d>
                        <m:dPr>
                          <m:begChr m:val="["/>
                          <m:endChr m:val="]"/>
                          <m:ctrlPr>
                            <a:rPr lang="en-US" sz="2800" i="1">
                              <a:solidFill>
                                <a:schemeClr val="bg1"/>
                              </a:solidFill>
                              <a:latin typeface="Cambria Math" panose="02040503050406030204" pitchFamily="18" charset="0"/>
                            </a:rPr>
                          </m:ctrlPr>
                        </m:dPr>
                        <m:e>
                          <m:m>
                            <m:mPr>
                              <m:mcs>
                                <m:mc>
                                  <m:mcPr>
                                    <m:count m:val="2"/>
                                    <m:mcJc m:val="center"/>
                                  </m:mcPr>
                                </m:mc>
                              </m:mcs>
                              <m:ctrlPr>
                                <a:rPr lang="en-US" sz="2800" i="1">
                                  <a:solidFill>
                                    <a:schemeClr val="bg1"/>
                                  </a:solidFill>
                                  <a:latin typeface="Cambria Math" panose="02040503050406030204" pitchFamily="18" charset="0"/>
                                </a:rPr>
                              </m:ctrlPr>
                            </m:mPr>
                            <m:mr>
                              <m:e>
                                <m:r>
                                  <m:rPr>
                                    <m:brk m:alnAt="7"/>
                                  </m:rPr>
                                  <a:rPr lang="en-US" sz="2800" i="1">
                                    <a:solidFill>
                                      <a:schemeClr val="bg1"/>
                                    </a:solidFill>
                                    <a:latin typeface="Cambria Math" panose="02040503050406030204" pitchFamily="18" charset="0"/>
                                  </a:rPr>
                                  <m:t>1</m:t>
                                </m:r>
                                <m:r>
                                  <a:rPr lang="en-US" sz="2800" i="1">
                                    <a:solidFill>
                                      <a:schemeClr val="bg1"/>
                                    </a:solidFill>
                                    <a:latin typeface="Cambria Math" panose="02040503050406030204" pitchFamily="18" charset="0"/>
                                  </a:rPr>
                                  <m:t>+2</m:t>
                                </m:r>
                                <m:r>
                                  <a:rPr lang="en-US" sz="2800" i="1">
                                    <a:solidFill>
                                      <a:schemeClr val="bg1"/>
                                    </a:solidFill>
                                    <a:latin typeface="Cambria Math" panose="02040503050406030204" pitchFamily="18" charset="0"/>
                                  </a:rPr>
                                  <m:t>𝑖</m:t>
                                </m:r>
                              </m:e>
                              <m:e>
                                <m:r>
                                  <a:rPr lang="en-US" sz="2800" i="1">
                                    <a:solidFill>
                                      <a:schemeClr val="bg1"/>
                                    </a:solidFill>
                                    <a:latin typeface="Cambria Math" panose="02040503050406030204" pitchFamily="18" charset="0"/>
                                  </a:rPr>
                                  <m:t>0</m:t>
                                </m:r>
                              </m:e>
                            </m:mr>
                            <m:mr>
                              <m:e>
                                <m:r>
                                  <a:rPr lang="en-US" sz="2800" i="1">
                                    <a:solidFill>
                                      <a:schemeClr val="bg1"/>
                                    </a:solidFill>
                                    <a:latin typeface="Cambria Math" panose="02040503050406030204" pitchFamily="18" charset="0"/>
                                  </a:rPr>
                                  <m:t>0</m:t>
                                </m:r>
                              </m:e>
                              <m:e>
                                <m:r>
                                  <a:rPr lang="en-US" sz="2800" i="1">
                                    <a:solidFill>
                                      <a:schemeClr val="bg1"/>
                                    </a:solidFill>
                                    <a:latin typeface="Cambria Math" panose="02040503050406030204" pitchFamily="18" charset="0"/>
                                  </a:rPr>
                                  <m:t>1−2</m:t>
                                </m:r>
                                <m:r>
                                  <a:rPr lang="en-US" sz="2800" i="1">
                                    <a:solidFill>
                                      <a:schemeClr val="bg1"/>
                                    </a:solidFill>
                                    <a:latin typeface="Cambria Math" panose="02040503050406030204" pitchFamily="18" charset="0"/>
                                  </a:rPr>
                                  <m:t>𝑖</m:t>
                                </m:r>
                              </m:e>
                            </m:mr>
                          </m:m>
                        </m:e>
                      </m:d>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𝜖</m:t>
                      </m:r>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10</m:t>
                          </m:r>
                        </m:e>
                        <m:sup>
                          <m:r>
                            <a:rPr lang="en-US" sz="2800" b="0" i="1" smtClean="0">
                              <a:solidFill>
                                <a:schemeClr val="bg1"/>
                              </a:solidFill>
                              <a:latin typeface="Cambria Math" panose="02040503050406030204" pitchFamily="18" charset="0"/>
                            </a:rPr>
                            <m:t>−6</m:t>
                          </m:r>
                        </m:sup>
                      </m:sSup>
                      <m:r>
                        <a:rPr lang="en-US" sz="2800" i="1">
                          <a:solidFill>
                            <a:schemeClr val="bg1"/>
                          </a:solidFill>
                          <a:latin typeface="Cambria Math" panose="02040503050406030204" pitchFamily="18" charset="0"/>
                        </a:rPr>
                        <m:t> </m:t>
                      </m:r>
                    </m:oMath>
                  </m:oMathPara>
                </a14:m>
                <a:endParaRPr lang="en-US" sz="2800" dirty="0">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542262" y="4637413"/>
                <a:ext cx="5793574" cy="982320"/>
              </a:xfrm>
              <a:prstGeom prst="rect">
                <a:avLst/>
              </a:prstGeom>
              <a:blipFill rotWithShape="0">
                <a:blip r:embed="rId5"/>
                <a:stretch>
                  <a:fillRect/>
                </a:stretch>
              </a:blipFill>
            </p:spPr>
            <p:txBody>
              <a:bodyPr/>
              <a:lstStyle/>
              <a:p>
                <a:r>
                  <a:rPr lang="en-US">
                    <a:noFill/>
                  </a:rPr>
                  <a:t> </a:t>
                </a:r>
              </a:p>
            </p:txBody>
          </p:sp>
        </mc:Fallback>
      </mc:AlternateContent>
      <p:sp>
        <p:nvSpPr>
          <p:cNvPr id="4" name="TextBox 3"/>
          <p:cNvSpPr txBox="1"/>
          <p:nvPr/>
        </p:nvSpPr>
        <p:spPr>
          <a:xfrm>
            <a:off x="6319228" y="6488668"/>
            <a:ext cx="6002541" cy="369332"/>
          </a:xfrm>
          <a:prstGeom prst="rect">
            <a:avLst/>
          </a:prstGeom>
          <a:noFill/>
        </p:spPr>
        <p:txBody>
          <a:bodyPr wrap="none" rtlCol="0">
            <a:spAutoFit/>
          </a:bodyPr>
          <a:lstStyle/>
          <a:p>
            <a:r>
              <a:rPr lang="en-US" dirty="0" smtClean="0">
                <a:solidFill>
                  <a:schemeClr val="bg1"/>
                </a:solidFill>
              </a:rPr>
              <a:t>[Paetznick and Svore 13</a:t>
            </a:r>
            <a:r>
              <a:rPr lang="en-US" dirty="0">
                <a:solidFill>
                  <a:schemeClr val="bg1"/>
                </a:solidFill>
              </a:rPr>
              <a:t>;</a:t>
            </a:r>
            <a:r>
              <a:rPr lang="en-US" dirty="0" smtClean="0">
                <a:solidFill>
                  <a:schemeClr val="bg1"/>
                </a:solidFill>
              </a:rPr>
              <a:t> Bocharov, Roetteler, Svore 14] </a:t>
            </a:r>
            <a:endParaRPr lang="en-US" dirty="0">
              <a:solidFill>
                <a:schemeClr val="bg1"/>
              </a:solidFill>
            </a:endParaRPr>
          </a:p>
        </p:txBody>
      </p:sp>
      <p:sp>
        <p:nvSpPr>
          <p:cNvPr id="24" name="TextBox 23"/>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27410678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1980049" y="9221"/>
            <a:ext cx="8229024" cy="1144921"/>
          </a:xfrm>
          <a:ln/>
        </p:spPr>
        <p:txBody>
          <a:bodyPr vert="horz" wrap="square" lIns="0" tIns="30176" rIns="0" bIns="0" numCol="1" anchor="ctr" anchorCtr="0" compatLnSpc="1">
            <a:prstTxWarp prst="textNoShape">
              <a:avLst/>
            </a:prstTxWarp>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n-CA" altLang="en-US" sz="4400" dirty="0">
                <a:solidFill>
                  <a:schemeClr val="bg1"/>
                </a:solidFill>
                <a:latin typeface="Calibri Light" panose="020F0302020204030204" pitchFamily="34" charset="0"/>
              </a:rPr>
              <a:t>Non-deterministic circuits</a:t>
            </a:r>
          </a:p>
        </p:txBody>
      </p:sp>
      <p:sp>
        <p:nvSpPr>
          <p:cNvPr id="21531" name="Text Box 27"/>
          <p:cNvSpPr txBox="1">
            <a:spLocks noChangeArrowheads="1"/>
          </p:cNvSpPr>
          <p:nvPr/>
        </p:nvSpPr>
        <p:spPr bwMode="auto">
          <a:xfrm>
            <a:off x="4402508" y="4597450"/>
            <a:ext cx="3070402" cy="417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8655" rIns="81646" bIns="40823"/>
          <a:lstStyle>
            <a:lvl1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400">
                <a:solidFill>
                  <a:srgbClr val="000000"/>
                </a:solidFill>
                <a:latin typeface="Arial" panose="020B0604020202020204" pitchFamily="34" charset="0"/>
                <a:ea typeface="Droid Sans" charset="0"/>
                <a:cs typeface="Droid Sans" charset="0"/>
              </a:defRPr>
            </a:lvl9pPr>
          </a:lstStyle>
          <a:p>
            <a:pPr defTabSz="407571" fontAlgn="base" hangingPunct="0">
              <a:lnSpc>
                <a:spcPct val="94000"/>
              </a:lnSpc>
              <a:spcBef>
                <a:spcPct val="0"/>
              </a:spcBef>
              <a:spcAft>
                <a:spcPct val="0"/>
              </a:spcAft>
              <a:buClr>
                <a:srgbClr val="000000"/>
              </a:buClr>
              <a:buSzPct val="100000"/>
            </a:pPr>
            <a:r>
              <a:rPr lang="en-CA" altLang="en-US" sz="3200" dirty="0">
                <a:solidFill>
                  <a:srgbClr val="FFC000"/>
                </a:solidFill>
                <a:latin typeface="Calibri" panose="020F0502020204030204" pitchFamily="34" charset="0"/>
              </a:rPr>
              <a:t>Repeat-Until-Success</a:t>
            </a:r>
          </a:p>
        </p:txBody>
      </p:sp>
      <p:pic>
        <p:nvPicPr>
          <p:cNvPr id="21532"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6028" y="1569765"/>
            <a:ext cx="7131629" cy="100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35" name="Rectangle 31"/>
          <p:cNvSpPr>
            <a:spLocks noChangeArrowheads="1"/>
          </p:cNvSpPr>
          <p:nvPr/>
        </p:nvSpPr>
        <p:spPr bwMode="auto">
          <a:xfrm>
            <a:off x="3726952" y="1594248"/>
            <a:ext cx="345636" cy="345636"/>
          </a:xfrm>
          <a:prstGeom prst="rect">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rgbClr val="000000"/>
              </a:solidFill>
            </a:endParaRPr>
          </a:p>
        </p:txBody>
      </p:sp>
      <p:sp>
        <p:nvSpPr>
          <p:cNvPr id="21536" name="Rectangle 32"/>
          <p:cNvSpPr>
            <a:spLocks noChangeArrowheads="1"/>
          </p:cNvSpPr>
          <p:nvPr/>
        </p:nvSpPr>
        <p:spPr bwMode="auto">
          <a:xfrm>
            <a:off x="5326960" y="1569766"/>
            <a:ext cx="430605" cy="400362"/>
          </a:xfrm>
          <a:prstGeom prst="rect">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rgbClr val="000000"/>
              </a:solidFill>
            </a:endParaRPr>
          </a:p>
        </p:txBody>
      </p:sp>
      <p:sp>
        <p:nvSpPr>
          <p:cNvPr id="21537" name="Rectangle 33"/>
          <p:cNvSpPr>
            <a:spLocks noChangeArrowheads="1"/>
          </p:cNvSpPr>
          <p:nvPr/>
        </p:nvSpPr>
        <p:spPr bwMode="auto">
          <a:xfrm>
            <a:off x="6578451" y="1602889"/>
            <a:ext cx="345636" cy="345636"/>
          </a:xfrm>
          <a:prstGeom prst="rect">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rgbClr val="000000"/>
              </a:solidFill>
            </a:endParaRPr>
          </a:p>
        </p:txBody>
      </p:sp>
      <p:sp>
        <p:nvSpPr>
          <p:cNvPr id="21538" name="Rectangle 34"/>
          <p:cNvSpPr>
            <a:spLocks noChangeArrowheads="1"/>
          </p:cNvSpPr>
          <p:nvPr/>
        </p:nvSpPr>
        <p:spPr bwMode="auto">
          <a:xfrm>
            <a:off x="8168378" y="1608650"/>
            <a:ext cx="345636" cy="345636"/>
          </a:xfrm>
          <a:prstGeom prst="rect">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4000"/>
              </a:lnSpc>
              <a:spcBef>
                <a:spcPct val="0"/>
              </a:spcBef>
              <a:spcAft>
                <a:spcPct val="0"/>
              </a:spcAft>
              <a:buClr>
                <a:srgbClr val="000000"/>
              </a:buClr>
              <a:buSzPct val="100000"/>
            </a:pPr>
            <a:endParaRPr lang="en-US" sz="1270">
              <a:solidFill>
                <a:srgbClr val="000000"/>
              </a:solidFill>
            </a:endParaRPr>
          </a:p>
        </p:txBody>
      </p:sp>
      <p:sp>
        <p:nvSpPr>
          <p:cNvPr id="21539" name="Text Box 35"/>
          <p:cNvSpPr txBox="1">
            <a:spLocks noChangeArrowheads="1"/>
          </p:cNvSpPr>
          <p:nvPr/>
        </p:nvSpPr>
        <p:spPr bwMode="auto">
          <a:xfrm>
            <a:off x="5302478" y="2649879"/>
            <a:ext cx="1663375" cy="39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283" rIns="81646" bIns="40823"/>
          <a:lstStyle>
            <a:lvl1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1pPr>
            <a:lvl2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2pPr>
            <a:lvl3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3pPr>
            <a:lvl4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4pPr>
            <a:lvl5pPr>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5pPr>
            <a:lvl6pPr marL="25146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6pPr>
            <a:lvl7pPr marL="29718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7pPr>
            <a:lvl8pPr marL="34290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8pPr>
            <a:lvl9pPr marL="3886200" indent="-228600" defTabSz="449263" fontAlgn="base" hangingPunct="0">
              <a:lnSpc>
                <a:spcPct val="94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sz="1400">
                <a:solidFill>
                  <a:srgbClr val="000000"/>
                </a:solidFill>
                <a:latin typeface="Arial" panose="020B0604020202020204" pitchFamily="34" charset="0"/>
                <a:ea typeface="Droid Sans" charset="0"/>
                <a:cs typeface="Droid Sans" charset="0"/>
              </a:defRPr>
            </a:lvl9pPr>
          </a:lstStyle>
          <a:p>
            <a:pPr defTabSz="407571" fontAlgn="base" hangingPunct="0">
              <a:lnSpc>
                <a:spcPct val="94000"/>
              </a:lnSpc>
              <a:spcBef>
                <a:spcPct val="0"/>
              </a:spcBef>
              <a:spcAft>
                <a:spcPct val="0"/>
              </a:spcAft>
              <a:buClr>
                <a:srgbClr val="000000"/>
              </a:buClr>
              <a:buSzPct val="100000"/>
            </a:pPr>
            <a:r>
              <a:rPr lang="en-CA" altLang="en-US" sz="2800" dirty="0" err="1">
                <a:solidFill>
                  <a:schemeClr val="bg1"/>
                </a:solidFill>
              </a:rPr>
              <a:t>Exp</a:t>
            </a:r>
            <a:r>
              <a:rPr lang="en-CA" altLang="en-US" sz="2800" dirty="0">
                <a:solidFill>
                  <a:schemeClr val="bg1"/>
                </a:solidFill>
              </a:rPr>
              <a:t>[</a:t>
            </a:r>
            <a:r>
              <a:rPr lang="en-CA" altLang="en-US" sz="2800" i="1" dirty="0">
                <a:solidFill>
                  <a:srgbClr val="FFC000"/>
                </a:solidFill>
              </a:rPr>
              <a:t>T</a:t>
            </a:r>
            <a:r>
              <a:rPr lang="en-CA" altLang="en-US" sz="2800" dirty="0">
                <a:solidFill>
                  <a:schemeClr val="bg1"/>
                </a:solidFill>
              </a:rPr>
              <a:t>] = 6.4</a:t>
            </a:r>
          </a:p>
        </p:txBody>
      </p:sp>
      <mc:AlternateContent xmlns:mc="http://schemas.openxmlformats.org/markup-compatibility/2006" xmlns:a14="http://schemas.microsoft.com/office/drawing/2010/main">
        <mc:Choice Requires="a14">
          <p:sp>
            <p:nvSpPr>
              <p:cNvPr id="37" name="TextBox 36"/>
              <p:cNvSpPr txBox="1"/>
              <p:nvPr/>
            </p:nvSpPr>
            <p:spPr>
              <a:xfrm>
                <a:off x="2585604" y="3550747"/>
                <a:ext cx="4457631" cy="830997"/>
              </a:xfrm>
              <a:prstGeom prst="rect">
                <a:avLst/>
              </a:prstGeom>
              <a:noFill/>
            </p:spPr>
            <p:txBody>
              <a:bodyPr wrap="none" rtlCol="0">
                <a:spAutoFit/>
              </a:bodyPr>
              <a:lstStyle/>
              <a:p>
                <a:r>
                  <a:rPr lang="en-US" sz="2400" dirty="0" smtClean="0">
                    <a:solidFill>
                      <a:schemeClr val="bg1"/>
                    </a:solidFill>
                  </a:rPr>
                  <a:t>Outcome 0: </a:t>
                </a:r>
                <a14:m>
                  <m:oMath xmlns:m="http://schemas.openxmlformats.org/officeDocument/2006/math">
                    <m:r>
                      <a:rPr lang="en-US" sz="2400" i="1" smtClean="0">
                        <a:solidFill>
                          <a:schemeClr val="bg1"/>
                        </a:solidFill>
                        <a:latin typeface="Cambria Math" panose="02040503050406030204" pitchFamily="18" charset="0"/>
                      </a:rPr>
                      <m:t>𝑈</m:t>
                    </m:r>
                    <m:d>
                      <m:dPr>
                        <m:begChr m:val="|"/>
                        <m:endChr m:val="〉"/>
                        <m:ctrlPr>
                          <a:rPr lang="en-US" sz="2400" i="1" smtClean="0">
                            <a:solidFill>
                              <a:schemeClr val="bg1"/>
                            </a:solidFill>
                            <a:latin typeface="Cambria Math" panose="02040503050406030204" pitchFamily="18" charset="0"/>
                          </a:rPr>
                        </m:ctrlPr>
                      </m:dPr>
                      <m:e>
                        <m:r>
                          <a:rPr lang="en-US" sz="2400" i="1" smtClean="0">
                            <a:solidFill>
                              <a:schemeClr val="bg1"/>
                            </a:solidFill>
                            <a:latin typeface="Cambria Math" panose="02040503050406030204" pitchFamily="18" charset="0"/>
                          </a:rPr>
                          <m:t>𝜓</m:t>
                        </m:r>
                      </m:e>
                    </m:d>
                    <m:r>
                      <a:rPr lang="en-US" sz="2400" i="1" smtClean="0">
                        <a:solidFill>
                          <a:schemeClr val="bg1"/>
                        </a:solidFill>
                        <a:latin typeface="Cambria Math" panose="02040503050406030204" pitchFamily="18" charset="0"/>
                      </a:rPr>
                      <m:t>    </m:t>
                    </m:r>
                    <m:func>
                      <m:funcPr>
                        <m:ctrlPr>
                          <a:rPr lang="en-US" sz="2400" i="1" smtClean="0">
                            <a:solidFill>
                              <a:schemeClr val="bg1"/>
                            </a:solidFill>
                            <a:latin typeface="Cambria Math" panose="02040503050406030204" pitchFamily="18" charset="0"/>
                          </a:rPr>
                        </m:ctrlPr>
                      </m:funcPr>
                      <m:fName>
                        <m:r>
                          <m:rPr>
                            <m:sty m:val="p"/>
                          </m:rPr>
                          <a:rPr lang="en-US" sz="2400" smtClean="0">
                            <a:solidFill>
                              <a:schemeClr val="bg1"/>
                            </a:solidFill>
                            <a:latin typeface="Cambria Math" panose="02040503050406030204" pitchFamily="18" charset="0"/>
                          </a:rPr>
                          <m:t>Pr</m:t>
                        </m:r>
                      </m:fName>
                      <m:e>
                        <m:d>
                          <m:dPr>
                            <m:begChr m:val="["/>
                            <m:endChr m:val="]"/>
                            <m:ctrlPr>
                              <a:rPr lang="en-US" sz="2400" i="1" smtClean="0">
                                <a:solidFill>
                                  <a:schemeClr val="bg1"/>
                                </a:solidFill>
                                <a:latin typeface="Cambria Math" panose="02040503050406030204" pitchFamily="18" charset="0"/>
                              </a:rPr>
                            </m:ctrlPr>
                          </m:dPr>
                          <m:e>
                            <m:r>
                              <a:rPr lang="en-US" sz="2400" i="1" smtClean="0">
                                <a:solidFill>
                                  <a:schemeClr val="bg1"/>
                                </a:solidFill>
                                <a:latin typeface="Cambria Math" panose="02040503050406030204" pitchFamily="18" charset="0"/>
                              </a:rPr>
                              <m:t>0</m:t>
                            </m:r>
                          </m:e>
                        </m:d>
                      </m:e>
                    </m:func>
                    <m:r>
                      <a:rPr lang="en-US" sz="2400" i="1" smtClean="0">
                        <a:solidFill>
                          <a:schemeClr val="bg1"/>
                        </a:solidFill>
                        <a:latin typeface="Cambria Math" panose="02040503050406030204" pitchFamily="18" charset="0"/>
                      </a:rPr>
                      <m:t>=5/8</m:t>
                    </m:r>
                  </m:oMath>
                </a14:m>
                <a:endParaRPr lang="en-US" sz="2400" dirty="0" smtClean="0">
                  <a:solidFill>
                    <a:schemeClr val="bg1"/>
                  </a:solidFill>
                </a:endParaRPr>
              </a:p>
              <a:p>
                <a:r>
                  <a:rPr lang="en-US" sz="2400" dirty="0">
                    <a:solidFill>
                      <a:schemeClr val="bg1"/>
                    </a:solidFill>
                  </a:rPr>
                  <a:t>Outcome </a:t>
                </a:r>
                <a:r>
                  <a:rPr lang="en-US" sz="2400" dirty="0" smtClean="0">
                    <a:solidFill>
                      <a:schemeClr val="bg1"/>
                    </a:solidFill>
                  </a:rPr>
                  <a:t>1: </a:t>
                </a:r>
                <a14:m>
                  <m:oMath xmlns:m="http://schemas.openxmlformats.org/officeDocument/2006/math">
                    <m:r>
                      <m:rPr>
                        <m:sty m:val="p"/>
                      </m:rPr>
                      <a:rPr lang="en-US" sz="2400" smtClean="0">
                        <a:solidFill>
                          <a:schemeClr val="bg1"/>
                        </a:solidFill>
                        <a:latin typeface="Cambria Math" panose="02040503050406030204" pitchFamily="18" charset="0"/>
                      </a:rPr>
                      <m:t>Id</m:t>
                    </m:r>
                    <m:d>
                      <m:dPr>
                        <m:begChr m:val="|"/>
                        <m:endChr m:val="〉"/>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𝜓</m:t>
                        </m:r>
                      </m:e>
                    </m:d>
                    <m:r>
                      <a:rPr lang="en-US" sz="2400" i="1">
                        <a:solidFill>
                          <a:schemeClr val="bg1"/>
                        </a:solidFill>
                        <a:latin typeface="Cambria Math" panose="02040503050406030204" pitchFamily="18" charset="0"/>
                      </a:rPr>
                      <m:t>    </m:t>
                    </m:r>
                    <m:func>
                      <m:funcPr>
                        <m:ctrlPr>
                          <a:rPr lang="en-US" sz="2400" i="1">
                            <a:solidFill>
                              <a:schemeClr val="bg1"/>
                            </a:solidFill>
                            <a:latin typeface="Cambria Math" panose="02040503050406030204" pitchFamily="18" charset="0"/>
                          </a:rPr>
                        </m:ctrlPr>
                      </m:funcPr>
                      <m:fName>
                        <m:r>
                          <m:rPr>
                            <m:sty m:val="p"/>
                          </m:rPr>
                          <a:rPr lang="en-US" sz="2400">
                            <a:solidFill>
                              <a:schemeClr val="bg1"/>
                            </a:solidFill>
                            <a:latin typeface="Cambria Math" panose="02040503050406030204" pitchFamily="18" charset="0"/>
                          </a:rPr>
                          <m:t>Pr</m:t>
                        </m:r>
                      </m:fName>
                      <m:e>
                        <m:d>
                          <m:dPr>
                            <m:begChr m:val="["/>
                            <m:endChr m:val="]"/>
                            <m:ctrlPr>
                              <a:rPr lang="en-US" sz="2400" i="1">
                                <a:solidFill>
                                  <a:schemeClr val="bg1"/>
                                </a:solidFill>
                                <a:latin typeface="Cambria Math" panose="02040503050406030204" pitchFamily="18" charset="0"/>
                              </a:rPr>
                            </m:ctrlPr>
                          </m:dPr>
                          <m:e>
                            <m:r>
                              <a:rPr lang="en-US" sz="2400" i="1" smtClean="0">
                                <a:solidFill>
                                  <a:schemeClr val="bg1"/>
                                </a:solidFill>
                                <a:latin typeface="Cambria Math" panose="02040503050406030204" pitchFamily="18" charset="0"/>
                              </a:rPr>
                              <m:t>1</m:t>
                            </m:r>
                          </m:e>
                        </m:d>
                      </m:e>
                    </m:func>
                    <m:r>
                      <a:rPr lang="en-US" sz="2400" i="1">
                        <a:solidFill>
                          <a:schemeClr val="bg1"/>
                        </a:solidFill>
                        <a:latin typeface="Cambria Math" panose="02040503050406030204" pitchFamily="18" charset="0"/>
                      </a:rPr>
                      <m:t>=</m:t>
                    </m:r>
                    <m:r>
                      <a:rPr lang="en-US" sz="2400" i="1" smtClean="0">
                        <a:solidFill>
                          <a:schemeClr val="bg1"/>
                        </a:solidFill>
                        <a:latin typeface="Cambria Math" panose="02040503050406030204" pitchFamily="18" charset="0"/>
                      </a:rPr>
                      <m:t>3</m:t>
                    </m:r>
                    <m:r>
                      <a:rPr lang="en-US" sz="2400" i="1">
                        <a:solidFill>
                          <a:schemeClr val="bg1"/>
                        </a:solidFill>
                        <a:latin typeface="Cambria Math" panose="02040503050406030204" pitchFamily="18" charset="0"/>
                      </a:rPr>
                      <m:t>/8</m:t>
                    </m:r>
                  </m:oMath>
                </a14:m>
                <a:endParaRPr lang="en-US" sz="2400" dirty="0">
                  <a:solidFill>
                    <a:schemeClr val="bg1"/>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585604" y="3550747"/>
                <a:ext cx="4457631" cy="830997"/>
              </a:xfrm>
              <a:prstGeom prst="rect">
                <a:avLst/>
              </a:prstGeom>
              <a:blipFill rotWithShape="0">
                <a:blip r:embed="rId4"/>
                <a:stretch>
                  <a:fillRect l="-2052" t="-5109" b="-16058"/>
                </a:stretch>
              </a:blipFill>
            </p:spPr>
            <p:txBody>
              <a:bodyPr/>
              <a:lstStyle/>
              <a:p>
                <a:r>
                  <a:rPr lang="en-US">
                    <a:noFill/>
                  </a:rPr>
                  <a:t> </a:t>
                </a:r>
              </a:p>
            </p:txBody>
          </p:sp>
        </mc:Fallback>
      </mc:AlternateContent>
      <p:pic>
        <p:nvPicPr>
          <p:cNvPr id="36" name="Picture 35"/>
          <p:cNvPicPr>
            <a:picLocks noChangeAspect="1"/>
          </p:cNvPicPr>
          <p:nvPr/>
        </p:nvPicPr>
        <p:blipFill>
          <a:blip r:embed="rId5"/>
          <a:stretch>
            <a:fillRect/>
          </a:stretch>
        </p:blipFill>
        <p:spPr>
          <a:xfrm>
            <a:off x="1862801" y="5360381"/>
            <a:ext cx="8542727" cy="12365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3163728778"/>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6477" y="0"/>
            <a:ext cx="10515600" cy="1325563"/>
          </a:xfrm>
        </p:spPr>
        <p:txBody>
          <a:bodyPr/>
          <a:lstStyle/>
          <a:p>
            <a:pPr algn="ctr"/>
            <a:r>
              <a:rPr lang="en-US" dirty="0" smtClean="0">
                <a:solidFill>
                  <a:schemeClr val="bg1"/>
                </a:solidFill>
              </a:rPr>
              <a:t>Numerical Results: RUS and PQF</a:t>
            </a:r>
            <a:endParaRPr lang="en-US" dirty="0">
              <a:solidFill>
                <a:schemeClr val="bg1"/>
              </a:solidFill>
            </a:endParaRP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132861" y="918871"/>
                <a:ext cx="5572995" cy="5718460"/>
              </a:xfrm>
            </p:spPr>
            <p:txBody>
              <a:bodyPr>
                <a:normAutofit fontScale="92500"/>
              </a:bodyPr>
              <a:lstStyle/>
              <a:p>
                <a:r>
                  <a:rPr lang="en-US" dirty="0" smtClean="0">
                    <a:solidFill>
                      <a:schemeClr val="bg1"/>
                    </a:solidFill>
                  </a:rPr>
                  <a:t>Precision </a:t>
                </a:r>
                <a:r>
                  <a:rPr lang="en-US" dirty="0">
                    <a:solidFill>
                      <a:schemeClr val="bg1"/>
                    </a:solidFill>
                  </a:rPr>
                  <a:t>vs. expected </a:t>
                </a:r>
                <a14:m>
                  <m:oMath xmlns:m="http://schemas.openxmlformats.org/officeDocument/2006/math">
                    <m:r>
                      <a:rPr lang="en-US" i="1">
                        <a:solidFill>
                          <a:schemeClr val="bg1"/>
                        </a:solidFill>
                        <a:latin typeface="Cambria Math" panose="02040503050406030204" pitchFamily="18" charset="0"/>
                      </a:rPr>
                      <m:t>𝑇</m:t>
                    </m:r>
                  </m:oMath>
                </a14:m>
                <a:r>
                  <a:rPr lang="en-US" dirty="0">
                    <a:solidFill>
                      <a:schemeClr val="bg1"/>
                    </a:solidFill>
                  </a:rPr>
                  <a:t>-count</a:t>
                </a:r>
              </a:p>
              <a:p>
                <a:pPr lvl="1"/>
                <a:r>
                  <a:rPr lang="en-US" dirty="0" smtClean="0">
                    <a:solidFill>
                      <a:schemeClr val="bg1"/>
                    </a:solidFill>
                  </a:rPr>
                  <a:t>1000 random angles</a:t>
                </a:r>
              </a:p>
              <a:p>
                <a:pPr lvl="1"/>
                <a:r>
                  <a:rPr lang="en-US" dirty="0" smtClean="0">
                    <a:solidFill>
                      <a:schemeClr val="bg1"/>
                    </a:solidFill>
                  </a:rPr>
                  <a:t>30 target precisions</a:t>
                </a:r>
              </a:p>
              <a:p>
                <a:pPr lvl="1"/>
                <a:r>
                  <a:rPr lang="en-US" dirty="0" smtClean="0">
                    <a:solidFill>
                      <a:schemeClr val="bg1"/>
                    </a:solidFill>
                  </a:rPr>
                  <a:t>Success prob. </a:t>
                </a:r>
                <a14:m>
                  <m:oMath xmlns:m="http://schemas.openxmlformats.org/officeDocument/2006/math">
                    <m:r>
                      <a:rPr lang="en-US" b="0" i="1" smtClean="0">
                        <a:solidFill>
                          <a:schemeClr val="bg1"/>
                        </a:solidFill>
                        <a:latin typeface="Cambria Math" panose="02040503050406030204" pitchFamily="18" charset="0"/>
                      </a:rPr>
                      <m:t>~0.97</m:t>
                    </m:r>
                  </m:oMath>
                </a14:m>
                <a:endParaRPr lang="en-US" b="0" dirty="0" smtClean="0">
                  <a:solidFill>
                    <a:schemeClr val="bg1"/>
                  </a:solidFill>
                </a:endParaRPr>
              </a:p>
              <a:p>
                <a:r>
                  <a:rPr lang="en-US" dirty="0" smtClean="0">
                    <a:solidFill>
                      <a:schemeClr val="bg1"/>
                    </a:solidFill>
                  </a:rPr>
                  <a:t>Maximum </a:t>
                </a:r>
                <a:r>
                  <a:rPr lang="en-US" dirty="0">
                    <a:solidFill>
                      <a:schemeClr val="bg1"/>
                    </a:solidFill>
                  </a:rPr>
                  <a:t>likelihood estimate of mean exp. </a:t>
                </a:r>
                <a14:m>
                  <m:oMath xmlns:m="http://schemas.openxmlformats.org/officeDocument/2006/math">
                    <m:r>
                      <a:rPr lang="en-US" i="1">
                        <a:solidFill>
                          <a:schemeClr val="bg1"/>
                        </a:solidFill>
                        <a:latin typeface="Cambria Math" panose="02040503050406030204" pitchFamily="18" charset="0"/>
                      </a:rPr>
                      <m:t>𝑇</m:t>
                    </m:r>
                  </m:oMath>
                </a14:m>
                <a:r>
                  <a:rPr lang="en-US" dirty="0">
                    <a:solidFill>
                      <a:schemeClr val="bg1"/>
                    </a:solidFill>
                  </a:rPr>
                  <a:t>-count for </a:t>
                </a:r>
                <a:r>
                  <a:rPr lang="en-US" dirty="0" smtClean="0">
                    <a:solidFill>
                      <a:schemeClr val="bg1"/>
                    </a:solidFill>
                  </a:rPr>
                  <a:t>RUS</a:t>
                </a:r>
              </a:p>
              <a:p>
                <a:pPr marL="0" indent="0">
                  <a:buNone/>
                </a:pPr>
                <a14:m>
                  <m:oMathPara xmlns:m="http://schemas.openxmlformats.org/officeDocument/2006/math">
                    <m:oMathParaPr>
                      <m:jc m:val="centerGroup"/>
                    </m:oMathParaPr>
                    <m:oMath xmlns:m="http://schemas.openxmlformats.org/officeDocument/2006/math">
                      <m:func>
                        <m:funcPr>
                          <m:ctrlPr>
                            <a:rPr lang="en-US" i="1">
                              <a:solidFill>
                                <a:schemeClr val="bg1"/>
                              </a:solidFill>
                              <a:latin typeface="Cambria Math" panose="02040503050406030204" pitchFamily="18" charset="0"/>
                            </a:rPr>
                          </m:ctrlPr>
                        </m:funcPr>
                        <m:fName>
                          <m:r>
                            <a:rPr lang="en-US" b="0" i="1" smtClean="0">
                              <a:solidFill>
                                <a:schemeClr val="bg1"/>
                              </a:solidFill>
                              <a:latin typeface="Cambria Math" panose="02040503050406030204" pitchFamily="18" charset="0"/>
                            </a:rPr>
                            <m:t>1.149</m:t>
                          </m:r>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panose="02040503050406030204" pitchFamily="18" charset="0"/>
                                </a:rPr>
                                <m:t>log</m:t>
                              </m:r>
                            </m:e>
                            <m:sub>
                              <m:r>
                                <a:rPr lang="en-US" i="1">
                                  <a:solidFill>
                                    <a:schemeClr val="bg1"/>
                                  </a:solidFill>
                                  <a:latin typeface="Cambria Math" panose="02040503050406030204" pitchFamily="18" charset="0"/>
                                </a:rPr>
                                <m:t>2</m:t>
                              </m:r>
                            </m:sub>
                          </m:sSub>
                        </m:fName>
                        <m:e>
                          <m:d>
                            <m:dPr>
                              <m:ctrlPr>
                                <a:rPr lang="en-US" i="1">
                                  <a:solidFill>
                                    <a:schemeClr val="bg1"/>
                                  </a:solidFill>
                                  <a:latin typeface="Cambria Math" panose="02040503050406030204" pitchFamily="18" charset="0"/>
                                </a:rPr>
                              </m:ctrlPr>
                            </m:dPr>
                            <m:e>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1</m:t>
                                  </m:r>
                                </m:num>
                                <m:den>
                                  <m:r>
                                    <a:rPr lang="en-US" i="1">
                                      <a:solidFill>
                                        <a:schemeClr val="bg1"/>
                                      </a:solidFill>
                                      <a:latin typeface="Cambria Math" panose="02040503050406030204" pitchFamily="18" charset="0"/>
                                    </a:rPr>
                                    <m:t>𝜀</m:t>
                                  </m:r>
                                  <m:r>
                                    <a:rPr lang="en-US" i="1">
                                      <a:solidFill>
                                        <a:schemeClr val="bg1"/>
                                      </a:solidFill>
                                      <a:latin typeface="Cambria Math" panose="02040503050406030204" pitchFamily="18" charset="0"/>
                                    </a:rPr>
                                    <m:t> </m:t>
                                  </m:r>
                                </m:den>
                              </m:f>
                            </m:e>
                          </m:d>
                          <m:r>
                            <a:rPr lang="en-US" i="1">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9.2</m:t>
                          </m:r>
                        </m:e>
                      </m:func>
                    </m:oMath>
                  </m:oMathPara>
                </a14:m>
                <a:endParaRPr lang="en-US" dirty="0" smtClean="0">
                  <a:solidFill>
                    <a:schemeClr val="bg1"/>
                  </a:solidFill>
                </a:endParaRPr>
              </a:p>
              <a:p>
                <a:r>
                  <a:rPr lang="en-US" dirty="0" smtClean="0">
                    <a:solidFill>
                      <a:schemeClr val="bg1"/>
                    </a:solidFill>
                  </a:rPr>
                  <a:t>Maximum likelihood estimate of mean one-round exp. </a:t>
                </a:r>
                <a14:m>
                  <m:oMath xmlns:m="http://schemas.openxmlformats.org/officeDocument/2006/math">
                    <m:r>
                      <a:rPr lang="en-US" b="0" i="1" smtClean="0">
                        <a:solidFill>
                          <a:schemeClr val="bg1"/>
                        </a:solidFill>
                        <a:latin typeface="Cambria Math" panose="02040503050406030204" pitchFamily="18" charset="0"/>
                      </a:rPr>
                      <m:t>𝑇</m:t>
                    </m:r>
                  </m:oMath>
                </a14:m>
                <a:r>
                  <a:rPr lang="en-US" dirty="0" smtClean="0">
                    <a:solidFill>
                      <a:schemeClr val="bg1"/>
                    </a:solidFill>
                  </a:rPr>
                  <a:t>-count for PQF</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solidFill>
                                <a:schemeClr val="bg1"/>
                              </a:solidFill>
                              <a:latin typeface="Cambria Math" panose="02040503050406030204" pitchFamily="18" charset="0"/>
                            </a:rPr>
                          </m:ctrlPr>
                        </m:funcPr>
                        <m:fName>
                          <m:sSub>
                            <m:sSubPr>
                              <m:ctrlPr>
                                <a:rPr lang="en-US" b="0" i="1" smtClean="0">
                                  <a:solidFill>
                                    <a:schemeClr val="bg1"/>
                                  </a:solidFill>
                                  <a:latin typeface="Cambria Math" panose="02040503050406030204" pitchFamily="18" charset="0"/>
                                </a:rPr>
                              </m:ctrlPr>
                            </m:sSubPr>
                            <m:e>
                              <m:r>
                                <a:rPr lang="en-US" b="0" i="0" smtClean="0">
                                  <a:solidFill>
                                    <a:schemeClr val="bg1"/>
                                  </a:solidFill>
                                  <a:latin typeface="Cambria Math" panose="02040503050406030204" pitchFamily="18" charset="0"/>
                                </a:rPr>
                                <m:t>1 </m:t>
                              </m:r>
                              <m:r>
                                <m:rPr>
                                  <m:sty m:val="p"/>
                                </m:rPr>
                                <a:rPr lang="en-US" b="0" i="0" smtClean="0">
                                  <a:solidFill>
                                    <a:schemeClr val="bg1"/>
                                  </a:solidFill>
                                  <a:latin typeface="Cambria Math" panose="02040503050406030204" pitchFamily="18" charset="0"/>
                                </a:rPr>
                                <m:t>log</m:t>
                              </m:r>
                            </m:e>
                            <m:sub>
                              <m:r>
                                <a:rPr lang="en-US" b="0" i="1" smtClean="0">
                                  <a:solidFill>
                                    <a:schemeClr val="bg1"/>
                                  </a:solidFill>
                                  <a:latin typeface="Cambria Math" panose="02040503050406030204" pitchFamily="18" charset="0"/>
                                </a:rPr>
                                <m:t>2</m:t>
                              </m:r>
                            </m:sub>
                          </m:sSub>
                        </m:fName>
                        <m:e>
                          <m:d>
                            <m:dPr>
                              <m:ctrlPr>
                                <a:rPr lang="en-US" b="0" i="1" smtClean="0">
                                  <a:solidFill>
                                    <a:schemeClr val="bg1"/>
                                  </a:solidFill>
                                  <a:latin typeface="Cambria Math" panose="02040503050406030204" pitchFamily="18" charset="0"/>
                                </a:rPr>
                              </m:ctrlPr>
                            </m:dPr>
                            <m:e>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1</m:t>
                                  </m:r>
                                </m:num>
                                <m:den>
                                  <m:r>
                                    <a:rPr lang="en-US" b="0" i="1" smtClean="0">
                                      <a:solidFill>
                                        <a:schemeClr val="bg1"/>
                                      </a:solidFill>
                                      <a:latin typeface="Cambria Math" panose="02040503050406030204" pitchFamily="18" charset="0"/>
                                    </a:rPr>
                                    <m:t>𝜀</m:t>
                                  </m:r>
                                  <m:r>
                                    <a:rPr lang="en-US" b="0" i="1" smtClean="0">
                                      <a:solidFill>
                                        <a:schemeClr val="bg1"/>
                                      </a:solidFill>
                                      <a:latin typeface="Cambria Math" panose="02040503050406030204" pitchFamily="18" charset="0"/>
                                    </a:rPr>
                                    <m:t> </m:t>
                                  </m:r>
                                </m:den>
                              </m:f>
                            </m:e>
                          </m:d>
                          <m:r>
                            <a:rPr lang="en-US" b="0" i="1" smtClean="0">
                              <a:solidFill>
                                <a:schemeClr val="bg1"/>
                              </a:solidFill>
                              <a:latin typeface="Cambria Math" panose="02040503050406030204" pitchFamily="18" charset="0"/>
                            </a:rPr>
                            <m:t>+4</m:t>
                          </m:r>
                          <m:func>
                            <m:funcPr>
                              <m:ctrlPr>
                                <a:rPr lang="en-US" b="0" i="1" smtClean="0">
                                  <a:solidFill>
                                    <a:schemeClr val="bg1"/>
                                  </a:solidFill>
                                  <a:latin typeface="Cambria Math" panose="02040503050406030204" pitchFamily="18" charset="0"/>
                                </a:rPr>
                              </m:ctrlPr>
                            </m:funcPr>
                            <m:fName>
                              <m:sSub>
                                <m:sSubPr>
                                  <m:ctrlPr>
                                    <a:rPr lang="en-US" b="0" i="1" smtClean="0">
                                      <a:solidFill>
                                        <a:schemeClr val="bg1"/>
                                      </a:solidFill>
                                      <a:latin typeface="Cambria Math" panose="02040503050406030204" pitchFamily="18" charset="0"/>
                                    </a:rPr>
                                  </m:ctrlPr>
                                </m:sSubPr>
                                <m:e>
                                  <m:r>
                                    <m:rPr>
                                      <m:sty m:val="p"/>
                                    </m:rPr>
                                    <a:rPr lang="en-US" b="0" i="0" smtClean="0">
                                      <a:solidFill>
                                        <a:schemeClr val="bg1"/>
                                      </a:solidFill>
                                      <a:latin typeface="Cambria Math" panose="02040503050406030204" pitchFamily="18" charset="0"/>
                                    </a:rPr>
                                    <m:t>log</m:t>
                                  </m:r>
                                </m:e>
                                <m:sub>
                                  <m:r>
                                    <a:rPr lang="en-US" b="0" i="1" smtClean="0">
                                      <a:solidFill>
                                        <a:schemeClr val="bg1"/>
                                      </a:solidFill>
                                      <a:latin typeface="Cambria Math" panose="02040503050406030204" pitchFamily="18" charset="0"/>
                                    </a:rPr>
                                    <m:t>2</m:t>
                                  </m:r>
                                </m:sub>
                              </m:sSub>
                            </m:fName>
                            <m:e>
                              <m:r>
                                <a:rPr lang="en-US" b="0" i="1" smtClean="0">
                                  <a:solidFill>
                                    <a:schemeClr val="bg1"/>
                                  </a:solidFill>
                                  <a:latin typeface="Cambria Math" panose="02040503050406030204" pitchFamily="18" charset="0"/>
                                </a:rPr>
                                <m:t>(</m:t>
                              </m:r>
                              <m:func>
                                <m:funcPr>
                                  <m:ctrlPr>
                                    <a:rPr lang="en-US" b="0" i="1" smtClean="0">
                                      <a:solidFill>
                                        <a:schemeClr val="bg1"/>
                                      </a:solidFill>
                                      <a:latin typeface="Cambria Math" panose="02040503050406030204" pitchFamily="18" charset="0"/>
                                    </a:rPr>
                                  </m:ctrlPr>
                                </m:funcPr>
                                <m:fName>
                                  <m:sSub>
                                    <m:sSubPr>
                                      <m:ctrlPr>
                                        <a:rPr lang="en-US" b="0" i="1" smtClean="0">
                                          <a:solidFill>
                                            <a:schemeClr val="bg1"/>
                                          </a:solidFill>
                                          <a:latin typeface="Cambria Math" panose="02040503050406030204" pitchFamily="18" charset="0"/>
                                        </a:rPr>
                                      </m:ctrlPr>
                                    </m:sSubPr>
                                    <m:e>
                                      <m:r>
                                        <m:rPr>
                                          <m:sty m:val="p"/>
                                        </m:rPr>
                                        <a:rPr lang="en-US" b="0" i="0" smtClean="0">
                                          <a:solidFill>
                                            <a:schemeClr val="bg1"/>
                                          </a:solidFill>
                                          <a:latin typeface="Cambria Math" panose="02040503050406030204" pitchFamily="18" charset="0"/>
                                        </a:rPr>
                                        <m:t>log</m:t>
                                      </m:r>
                                    </m:e>
                                    <m:sub>
                                      <m:r>
                                        <a:rPr lang="en-US" b="0" i="1" smtClean="0">
                                          <a:solidFill>
                                            <a:schemeClr val="bg1"/>
                                          </a:solidFill>
                                          <a:latin typeface="Cambria Math" panose="02040503050406030204" pitchFamily="18" charset="0"/>
                                        </a:rPr>
                                        <m:t>2</m:t>
                                      </m:r>
                                    </m:sub>
                                  </m:sSub>
                                </m:fName>
                                <m:e>
                                  <m:d>
                                    <m:dPr>
                                      <m:ctrlPr>
                                        <a:rPr lang="en-US" b="0" i="1" smtClean="0">
                                          <a:solidFill>
                                            <a:schemeClr val="bg1"/>
                                          </a:solidFill>
                                          <a:latin typeface="Cambria Math" panose="02040503050406030204" pitchFamily="18" charset="0"/>
                                        </a:rPr>
                                      </m:ctrlPr>
                                    </m:dPr>
                                    <m:e>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1</m:t>
                                          </m:r>
                                        </m:num>
                                        <m:den>
                                          <m:r>
                                            <a:rPr lang="en-US" b="0" i="1" smtClean="0">
                                              <a:solidFill>
                                                <a:schemeClr val="bg1"/>
                                              </a:solidFill>
                                              <a:latin typeface="Cambria Math" panose="02040503050406030204" pitchFamily="18" charset="0"/>
                                            </a:rPr>
                                            <m:t>𝜀</m:t>
                                          </m:r>
                                        </m:den>
                                      </m:f>
                                    </m:e>
                                  </m:d>
                                  <m:r>
                                    <a:rPr lang="en-US" b="0" i="1" smtClean="0">
                                      <a:solidFill>
                                        <a:schemeClr val="bg1"/>
                                      </a:solidFill>
                                      <a:latin typeface="Cambria Math" panose="02040503050406030204" pitchFamily="18" charset="0"/>
                                    </a:rPr>
                                    <m:t>)+1.187</m:t>
                                  </m:r>
                                </m:e>
                              </m:func>
                            </m:e>
                          </m:func>
                        </m:e>
                      </m:func>
                    </m:oMath>
                  </m:oMathPara>
                </a14:m>
                <a:endParaRPr lang="en-US" b="0" dirty="0" smtClean="0">
                  <a:solidFill>
                    <a:schemeClr val="bg1"/>
                  </a:solidFill>
                </a:endParaRPr>
              </a:p>
              <a:p>
                <a:endParaRPr lang="en-US" dirty="0">
                  <a:solidFill>
                    <a:schemeClr val="bg1"/>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132861" y="918871"/>
                <a:ext cx="5572995" cy="5718460"/>
              </a:xfrm>
              <a:blipFill rotWithShape="0">
                <a:blip r:embed="rId3"/>
                <a:stretch>
                  <a:fillRect l="-1751" t="-1706" r="-3392"/>
                </a:stretch>
              </a:blipFill>
            </p:spPr>
            <p:txBody>
              <a:bodyPr/>
              <a:lstStyle/>
              <a:p>
                <a:r>
                  <a:rPr lang="en-US">
                    <a:noFill/>
                  </a:rPr>
                  <a:t> </a:t>
                </a:r>
              </a:p>
            </p:txBody>
          </p:sp>
        </mc:Fallback>
      </mc:AlternateContent>
      <p:sp>
        <p:nvSpPr>
          <p:cNvPr id="5" name="TextBox 4"/>
          <p:cNvSpPr txBox="1"/>
          <p:nvPr/>
        </p:nvSpPr>
        <p:spPr>
          <a:xfrm>
            <a:off x="2353055" y="5634267"/>
            <a:ext cx="8095871" cy="954107"/>
          </a:xfrm>
          <a:prstGeom prst="rect">
            <a:avLst/>
          </a:prstGeom>
          <a:noFill/>
        </p:spPr>
        <p:txBody>
          <a:bodyPr wrap="none" rtlCol="0">
            <a:spAutoFit/>
          </a:bodyPr>
          <a:lstStyle/>
          <a:p>
            <a:r>
              <a:rPr lang="en-US" sz="2800" dirty="0" smtClean="0">
                <a:solidFill>
                  <a:srgbClr val="FFC000"/>
                </a:solidFill>
              </a:rPr>
              <a:t>Factor of 3 improvement over unitary </a:t>
            </a:r>
            <a:r>
              <a:rPr lang="en-US" sz="2800" dirty="0">
                <a:solidFill>
                  <a:srgbClr val="FFC000"/>
                </a:solidFill>
              </a:rPr>
              <a:t>d</a:t>
            </a:r>
            <a:r>
              <a:rPr lang="en-US" sz="2800" dirty="0" smtClean="0">
                <a:solidFill>
                  <a:srgbClr val="FFC000"/>
                </a:solidFill>
              </a:rPr>
              <a:t>ecomposition!</a:t>
            </a:r>
          </a:p>
          <a:p>
            <a:r>
              <a:rPr lang="en-US" sz="2800" i="1" dirty="0" smtClean="0">
                <a:solidFill>
                  <a:srgbClr val="FFC000"/>
                </a:solidFill>
              </a:rPr>
              <a:t>Surpasses</a:t>
            </a:r>
            <a:r>
              <a:rPr lang="en-US" sz="2800" dirty="0" smtClean="0">
                <a:solidFill>
                  <a:srgbClr val="FFC000"/>
                </a:solidFill>
              </a:rPr>
              <a:t> information-theoretic unitary lower bound!</a:t>
            </a:r>
            <a:endParaRPr lang="en-US" sz="2800" dirty="0">
              <a:solidFill>
                <a:srgbClr val="FFC000"/>
              </a:solidFill>
            </a:endParaRPr>
          </a:p>
        </p:txBody>
      </p:sp>
      <p:pic>
        <p:nvPicPr>
          <p:cNvPr id="6" name="Picture 5"/>
          <p:cNvPicPr>
            <a:picLocks noChangeAspect="1"/>
          </p:cNvPicPr>
          <p:nvPr/>
        </p:nvPicPr>
        <p:blipFill>
          <a:blip r:embed="rId4"/>
          <a:stretch>
            <a:fillRect/>
          </a:stretch>
        </p:blipFill>
        <p:spPr>
          <a:xfrm>
            <a:off x="5849861" y="1155482"/>
            <a:ext cx="6185832" cy="3794465"/>
          </a:xfrm>
          <a:prstGeom prst="rect">
            <a:avLst/>
          </a:prstGeom>
        </p:spPr>
      </p:pic>
      <p:sp>
        <p:nvSpPr>
          <p:cNvPr id="7" name="TextBox 6"/>
          <p:cNvSpPr txBox="1"/>
          <p:nvPr/>
        </p:nvSpPr>
        <p:spPr>
          <a:xfrm>
            <a:off x="6903121" y="6488668"/>
            <a:ext cx="6002541" cy="369332"/>
          </a:xfrm>
          <a:prstGeom prst="rect">
            <a:avLst/>
          </a:prstGeom>
          <a:noFill/>
        </p:spPr>
        <p:txBody>
          <a:bodyPr wrap="none" rtlCol="0">
            <a:spAutoFit/>
          </a:bodyPr>
          <a:lstStyle/>
          <a:p>
            <a:r>
              <a:rPr lang="en-US" dirty="0" smtClean="0">
                <a:solidFill>
                  <a:schemeClr val="bg1"/>
                </a:solidFill>
              </a:rPr>
              <a:t>[Paetznick and Svore 13</a:t>
            </a:r>
            <a:r>
              <a:rPr lang="en-US" dirty="0">
                <a:solidFill>
                  <a:schemeClr val="bg1"/>
                </a:solidFill>
              </a:rPr>
              <a:t>;</a:t>
            </a:r>
            <a:r>
              <a:rPr lang="en-US" dirty="0" smtClean="0">
                <a:solidFill>
                  <a:schemeClr val="bg1"/>
                </a:solidFill>
              </a:rPr>
              <a:t> Bocharov, Roetteler, Svore 14] </a:t>
            </a:r>
            <a:endParaRPr lang="en-US" dirty="0">
              <a:solidFill>
                <a:schemeClr val="bg1"/>
              </a:solidFill>
            </a:endParaRPr>
          </a:p>
        </p:txBody>
      </p:sp>
      <p:sp>
        <p:nvSpPr>
          <p:cNvPr id="8" name="TextBox 7"/>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90204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2133600" y="165255"/>
            <a:ext cx="7924800" cy="609600"/>
          </a:xfrm>
        </p:spPr>
        <p:txBody>
          <a:bodyPr>
            <a:noAutofit/>
          </a:bodyPr>
          <a:lstStyle/>
          <a:p>
            <a:pPr lvl="1" algn="ctr" eaLnBrk="1" hangingPunct="1"/>
            <a:r>
              <a:rPr lang="en-US" altLang="ja-JP" sz="4400" dirty="0">
                <a:solidFill>
                  <a:schemeClr val="bg1"/>
                </a:solidFill>
                <a:latin typeface="+mj-lt"/>
              </a:rPr>
              <a:t>Optimization: rewriting templates</a:t>
            </a:r>
            <a:endParaRPr lang="en-US" sz="4400" dirty="0">
              <a:solidFill>
                <a:schemeClr val="bg1"/>
              </a:solidFill>
              <a:latin typeface="+mj-lt"/>
            </a:endParaRPr>
          </a:p>
        </p:txBody>
      </p:sp>
      <p:sp>
        <p:nvSpPr>
          <p:cNvPr id="8" name="Text Box 4"/>
          <p:cNvSpPr txBox="1">
            <a:spLocks noChangeArrowheads="1"/>
          </p:cNvSpPr>
          <p:nvPr/>
        </p:nvSpPr>
        <p:spPr bwMode="auto">
          <a:xfrm>
            <a:off x="1981200" y="923161"/>
            <a:ext cx="3887788" cy="369332"/>
          </a:xfrm>
          <a:prstGeom prst="rect">
            <a:avLst/>
          </a:prstGeom>
          <a:noFill/>
          <a:ln w="38100" algn="ctr">
            <a:noFill/>
            <a:miter lim="800000"/>
            <a:headEnd/>
            <a:tailEnd/>
          </a:ln>
          <a:effectLst/>
        </p:spPr>
        <p:txBody>
          <a:bodyPr>
            <a:spAutoFit/>
          </a:bodyPr>
          <a:lstStyle/>
          <a:p>
            <a:pPr algn="l">
              <a:spcBef>
                <a:spcPct val="50000"/>
              </a:spcBef>
            </a:pPr>
            <a:r>
              <a:rPr lang="en-US" b="1" dirty="0">
                <a:solidFill>
                  <a:schemeClr val="bg1"/>
                </a:solidFill>
                <a:latin typeface="Calibri" pitchFamily="34" charset="0"/>
              </a:rPr>
              <a:t>Basic idea:</a:t>
            </a:r>
          </a:p>
        </p:txBody>
      </p:sp>
      <p:grpSp>
        <p:nvGrpSpPr>
          <p:cNvPr id="2" name="Group 5"/>
          <p:cNvGrpSpPr>
            <a:grpSpLocks/>
          </p:cNvGrpSpPr>
          <p:nvPr/>
        </p:nvGrpSpPr>
        <p:grpSpPr bwMode="auto">
          <a:xfrm>
            <a:off x="2127250" y="1466850"/>
            <a:ext cx="4633912" cy="1733550"/>
            <a:chOff x="249" y="1480"/>
            <a:chExt cx="3284" cy="1196"/>
          </a:xfrm>
          <a:solidFill>
            <a:schemeClr val="bg1"/>
          </a:solidFill>
        </p:grpSpPr>
        <p:sp>
          <p:nvSpPr>
            <p:cNvPr id="16" name="Oval 9"/>
            <p:cNvSpPr>
              <a:spLocks noChangeArrowheads="1"/>
            </p:cNvSpPr>
            <p:nvPr/>
          </p:nvSpPr>
          <p:spPr bwMode="auto">
            <a:xfrm>
              <a:off x="530" y="1909"/>
              <a:ext cx="288" cy="288"/>
            </a:xfrm>
            <a:prstGeom prst="ellipse">
              <a:avLst/>
            </a:prstGeom>
            <a:grpFill/>
            <a:ln w="12700">
              <a:solidFill>
                <a:srgbClr val="FFC000"/>
              </a:solidFill>
              <a:round/>
              <a:headEnd/>
              <a:tailEnd/>
            </a:ln>
            <a:effectLst/>
          </p:spPr>
          <p:txBody>
            <a:bodyPr wrap="none" anchor="ctr"/>
            <a:lstStyle/>
            <a:p>
              <a:endParaRPr lang="en-US">
                <a:solidFill>
                  <a:srgbClr val="000000"/>
                </a:solidFill>
              </a:endParaRPr>
            </a:p>
          </p:txBody>
        </p:sp>
        <p:sp>
          <p:nvSpPr>
            <p:cNvPr id="25" name="Oval 18"/>
            <p:cNvSpPr>
              <a:spLocks noChangeArrowheads="1"/>
            </p:cNvSpPr>
            <p:nvPr/>
          </p:nvSpPr>
          <p:spPr bwMode="auto">
            <a:xfrm>
              <a:off x="1390" y="1909"/>
              <a:ext cx="288" cy="288"/>
            </a:xfrm>
            <a:prstGeom prst="ellipse">
              <a:avLst/>
            </a:prstGeom>
            <a:grpFill/>
            <a:ln w="12700">
              <a:solidFill>
                <a:srgbClr val="FFC000"/>
              </a:solidFill>
              <a:round/>
              <a:headEnd/>
              <a:tailEnd/>
            </a:ln>
            <a:effectLst/>
          </p:spPr>
          <p:txBody>
            <a:bodyPr wrap="none" anchor="ctr"/>
            <a:lstStyle/>
            <a:p>
              <a:endParaRPr lang="en-US">
                <a:solidFill>
                  <a:srgbClr val="000000"/>
                </a:solidFill>
              </a:endParaRPr>
            </a:p>
          </p:txBody>
        </p:sp>
        <p:sp>
          <p:nvSpPr>
            <p:cNvPr id="34" name="Oval 27"/>
            <p:cNvSpPr>
              <a:spLocks noChangeArrowheads="1"/>
            </p:cNvSpPr>
            <p:nvPr/>
          </p:nvSpPr>
          <p:spPr bwMode="auto">
            <a:xfrm>
              <a:off x="3015" y="2388"/>
              <a:ext cx="288" cy="288"/>
            </a:xfrm>
            <a:prstGeom prst="ellipse">
              <a:avLst/>
            </a:prstGeom>
            <a:grpFill/>
            <a:ln w="12700">
              <a:solidFill>
                <a:srgbClr val="FFC000"/>
              </a:solidFill>
              <a:round/>
              <a:headEnd/>
              <a:tailEnd/>
            </a:ln>
            <a:effectLst/>
          </p:spPr>
          <p:txBody>
            <a:bodyPr wrap="none" anchor="ctr"/>
            <a:lstStyle/>
            <a:p>
              <a:endParaRPr lang="en-US">
                <a:solidFill>
                  <a:srgbClr val="000000"/>
                </a:solidFill>
              </a:endParaRPr>
            </a:p>
          </p:txBody>
        </p:sp>
        <p:sp>
          <p:nvSpPr>
            <p:cNvPr id="30" name="Oval 23"/>
            <p:cNvSpPr>
              <a:spLocks noChangeArrowheads="1"/>
            </p:cNvSpPr>
            <p:nvPr/>
          </p:nvSpPr>
          <p:spPr bwMode="auto">
            <a:xfrm>
              <a:off x="2594" y="2387"/>
              <a:ext cx="288" cy="288"/>
            </a:xfrm>
            <a:prstGeom prst="ellipse">
              <a:avLst/>
            </a:prstGeom>
            <a:grpFill/>
            <a:ln w="12700">
              <a:solidFill>
                <a:srgbClr val="FFC000"/>
              </a:solidFill>
              <a:round/>
              <a:headEnd/>
              <a:tailEnd/>
            </a:ln>
            <a:effectLst/>
          </p:spPr>
          <p:txBody>
            <a:bodyPr wrap="none" anchor="ctr"/>
            <a:lstStyle/>
            <a:p>
              <a:endParaRPr lang="en-US">
                <a:solidFill>
                  <a:srgbClr val="000000"/>
                </a:solidFill>
              </a:endParaRPr>
            </a:p>
          </p:txBody>
        </p:sp>
        <p:sp>
          <p:nvSpPr>
            <p:cNvPr id="20" name="Oval 13"/>
            <p:cNvSpPr>
              <a:spLocks noChangeArrowheads="1"/>
            </p:cNvSpPr>
            <p:nvPr/>
          </p:nvSpPr>
          <p:spPr bwMode="auto">
            <a:xfrm>
              <a:off x="959" y="2388"/>
              <a:ext cx="288" cy="288"/>
            </a:xfrm>
            <a:prstGeom prst="ellipse">
              <a:avLst/>
            </a:prstGeom>
            <a:grpFill/>
            <a:ln w="12700">
              <a:solidFill>
                <a:srgbClr val="FFC000"/>
              </a:solidFill>
              <a:round/>
              <a:headEnd/>
              <a:tailEnd/>
            </a:ln>
            <a:effectLst/>
          </p:spPr>
          <p:txBody>
            <a:bodyPr wrap="none" anchor="ctr"/>
            <a:lstStyle/>
            <a:p>
              <a:endParaRPr lang="en-US">
                <a:solidFill>
                  <a:srgbClr val="000000"/>
                </a:solidFill>
              </a:endParaRPr>
            </a:p>
          </p:txBody>
        </p:sp>
        <p:sp>
          <p:nvSpPr>
            <p:cNvPr id="10" name="Line 6"/>
            <p:cNvSpPr>
              <a:spLocks noChangeShapeType="1"/>
            </p:cNvSpPr>
            <p:nvPr/>
          </p:nvSpPr>
          <p:spPr bwMode="auto">
            <a:xfrm>
              <a:off x="249" y="1573"/>
              <a:ext cx="864" cy="0"/>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14" name="Line 7"/>
            <p:cNvSpPr>
              <a:spLocks noChangeShapeType="1"/>
            </p:cNvSpPr>
            <p:nvPr/>
          </p:nvSpPr>
          <p:spPr bwMode="auto">
            <a:xfrm>
              <a:off x="249" y="2053"/>
              <a:ext cx="864" cy="0"/>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15" name="Line 8"/>
            <p:cNvSpPr>
              <a:spLocks noChangeShapeType="1"/>
            </p:cNvSpPr>
            <p:nvPr/>
          </p:nvSpPr>
          <p:spPr bwMode="auto">
            <a:xfrm>
              <a:off x="681" y="1573"/>
              <a:ext cx="0" cy="624"/>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17" name="Oval 10"/>
            <p:cNvSpPr>
              <a:spLocks noChangeArrowheads="1"/>
            </p:cNvSpPr>
            <p:nvPr/>
          </p:nvSpPr>
          <p:spPr bwMode="auto">
            <a:xfrm>
              <a:off x="594" y="1480"/>
              <a:ext cx="174" cy="182"/>
            </a:xfrm>
            <a:prstGeom prst="ellipse">
              <a:avLst/>
            </a:prstGeom>
            <a:solidFill>
              <a:srgbClr val="FFC000"/>
            </a:solidFill>
            <a:ln w="12700">
              <a:solidFill>
                <a:srgbClr val="FFC000"/>
              </a:solidFill>
              <a:round/>
              <a:headEnd/>
              <a:tailEnd/>
            </a:ln>
            <a:effectLst/>
          </p:spPr>
          <p:txBody>
            <a:bodyPr wrap="none" anchor="ctr"/>
            <a:lstStyle/>
            <a:p>
              <a:endParaRPr lang="en-US">
                <a:solidFill>
                  <a:srgbClr val="000000"/>
                </a:solidFill>
              </a:endParaRPr>
            </a:p>
          </p:txBody>
        </p:sp>
        <p:sp>
          <p:nvSpPr>
            <p:cNvPr id="18" name="Line 11"/>
            <p:cNvSpPr>
              <a:spLocks noChangeShapeType="1"/>
            </p:cNvSpPr>
            <p:nvPr/>
          </p:nvSpPr>
          <p:spPr bwMode="auto">
            <a:xfrm>
              <a:off x="249" y="2532"/>
              <a:ext cx="1727" cy="0"/>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19" name="Line 12"/>
            <p:cNvSpPr>
              <a:spLocks noChangeShapeType="1"/>
            </p:cNvSpPr>
            <p:nvPr/>
          </p:nvSpPr>
          <p:spPr bwMode="auto">
            <a:xfrm>
              <a:off x="1110" y="2052"/>
              <a:ext cx="0" cy="624"/>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21" name="Oval 14"/>
            <p:cNvSpPr>
              <a:spLocks noChangeArrowheads="1"/>
            </p:cNvSpPr>
            <p:nvPr/>
          </p:nvSpPr>
          <p:spPr bwMode="auto">
            <a:xfrm>
              <a:off x="1023" y="1959"/>
              <a:ext cx="174" cy="182"/>
            </a:xfrm>
            <a:prstGeom prst="ellipse">
              <a:avLst/>
            </a:prstGeom>
            <a:solidFill>
              <a:srgbClr val="FFC000"/>
            </a:solidFill>
            <a:ln w="9525">
              <a:solidFill>
                <a:schemeClr val="bg1"/>
              </a:solidFill>
              <a:round/>
              <a:headEnd/>
              <a:tailEnd/>
            </a:ln>
            <a:effectLst/>
          </p:spPr>
          <p:txBody>
            <a:bodyPr wrap="none" anchor="ctr"/>
            <a:lstStyle/>
            <a:p>
              <a:endParaRPr lang="en-US">
                <a:solidFill>
                  <a:srgbClr val="000000"/>
                </a:solidFill>
              </a:endParaRPr>
            </a:p>
          </p:txBody>
        </p:sp>
        <p:sp>
          <p:nvSpPr>
            <p:cNvPr id="22" name="Line 15"/>
            <p:cNvSpPr>
              <a:spLocks noChangeShapeType="1"/>
            </p:cNvSpPr>
            <p:nvPr/>
          </p:nvSpPr>
          <p:spPr bwMode="auto">
            <a:xfrm>
              <a:off x="1109" y="1573"/>
              <a:ext cx="864" cy="0"/>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23" name="Line 16"/>
            <p:cNvSpPr>
              <a:spLocks noChangeShapeType="1"/>
            </p:cNvSpPr>
            <p:nvPr/>
          </p:nvSpPr>
          <p:spPr bwMode="auto">
            <a:xfrm>
              <a:off x="1109" y="2053"/>
              <a:ext cx="864" cy="0"/>
            </a:xfrm>
            <a:prstGeom prst="line">
              <a:avLst/>
            </a:prstGeom>
            <a:grpFill/>
            <a:ln w="28575">
              <a:solidFill>
                <a:srgbClr val="FFC000"/>
              </a:solidFill>
              <a:round/>
              <a:headEnd/>
              <a:tailEnd/>
            </a:ln>
            <a:effectLst/>
          </p:spPr>
          <p:txBody>
            <a:bodyPr/>
            <a:lstStyle/>
            <a:p>
              <a:endParaRPr lang="en-US">
                <a:solidFill>
                  <a:srgbClr val="000000"/>
                </a:solidFill>
              </a:endParaRPr>
            </a:p>
          </p:txBody>
        </p:sp>
        <p:sp>
          <p:nvSpPr>
            <p:cNvPr id="24" name="Line 17"/>
            <p:cNvSpPr>
              <a:spLocks noChangeShapeType="1"/>
            </p:cNvSpPr>
            <p:nvPr/>
          </p:nvSpPr>
          <p:spPr bwMode="auto">
            <a:xfrm>
              <a:off x="1541" y="1573"/>
              <a:ext cx="0" cy="624"/>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26" name="Oval 19"/>
            <p:cNvSpPr>
              <a:spLocks noChangeArrowheads="1"/>
            </p:cNvSpPr>
            <p:nvPr/>
          </p:nvSpPr>
          <p:spPr bwMode="auto">
            <a:xfrm>
              <a:off x="1454" y="1480"/>
              <a:ext cx="174" cy="182"/>
            </a:xfrm>
            <a:prstGeom prst="ellipse">
              <a:avLst/>
            </a:prstGeom>
            <a:solidFill>
              <a:srgbClr val="FFC000"/>
            </a:solidFill>
            <a:ln w="12700">
              <a:solidFill>
                <a:srgbClr val="FFC000"/>
              </a:solidFill>
              <a:round/>
              <a:headEnd/>
              <a:tailEnd/>
            </a:ln>
            <a:effectLst/>
          </p:spPr>
          <p:txBody>
            <a:bodyPr wrap="none" anchor="ctr"/>
            <a:lstStyle/>
            <a:p>
              <a:endParaRPr lang="en-US">
                <a:solidFill>
                  <a:srgbClr val="000000"/>
                </a:solidFill>
              </a:endParaRPr>
            </a:p>
          </p:txBody>
        </p:sp>
        <p:sp>
          <p:nvSpPr>
            <p:cNvPr id="27" name="Line 20"/>
            <p:cNvSpPr>
              <a:spLocks noChangeShapeType="1"/>
            </p:cNvSpPr>
            <p:nvPr/>
          </p:nvSpPr>
          <p:spPr bwMode="auto">
            <a:xfrm>
              <a:off x="2381" y="1573"/>
              <a:ext cx="1152" cy="0"/>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28" name="Line 21"/>
            <p:cNvSpPr>
              <a:spLocks noChangeShapeType="1"/>
            </p:cNvSpPr>
            <p:nvPr/>
          </p:nvSpPr>
          <p:spPr bwMode="auto">
            <a:xfrm>
              <a:off x="2381" y="2053"/>
              <a:ext cx="1152" cy="0"/>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29" name="Line 22"/>
            <p:cNvSpPr>
              <a:spLocks noChangeShapeType="1"/>
            </p:cNvSpPr>
            <p:nvPr/>
          </p:nvSpPr>
          <p:spPr bwMode="auto">
            <a:xfrm>
              <a:off x="2737" y="1632"/>
              <a:ext cx="0" cy="1036"/>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31" name="Oval 24"/>
            <p:cNvSpPr>
              <a:spLocks noChangeArrowheads="1"/>
            </p:cNvSpPr>
            <p:nvPr/>
          </p:nvSpPr>
          <p:spPr bwMode="auto">
            <a:xfrm>
              <a:off x="2650" y="1480"/>
              <a:ext cx="174" cy="182"/>
            </a:xfrm>
            <a:prstGeom prst="ellipse">
              <a:avLst/>
            </a:prstGeom>
            <a:solidFill>
              <a:srgbClr val="FFC000"/>
            </a:solidFill>
            <a:ln w="12700">
              <a:solidFill>
                <a:srgbClr val="FFC000"/>
              </a:solidFill>
              <a:round/>
              <a:headEnd/>
              <a:tailEnd/>
            </a:ln>
            <a:effectLst/>
          </p:spPr>
          <p:txBody>
            <a:bodyPr wrap="none" anchor="ctr"/>
            <a:lstStyle/>
            <a:p>
              <a:endParaRPr lang="en-US">
                <a:solidFill>
                  <a:srgbClr val="000000"/>
                </a:solidFill>
              </a:endParaRPr>
            </a:p>
          </p:txBody>
        </p:sp>
        <p:sp>
          <p:nvSpPr>
            <p:cNvPr id="32" name="Line 25"/>
            <p:cNvSpPr>
              <a:spLocks noChangeShapeType="1"/>
            </p:cNvSpPr>
            <p:nvPr/>
          </p:nvSpPr>
          <p:spPr bwMode="auto">
            <a:xfrm>
              <a:off x="2381" y="2532"/>
              <a:ext cx="1152" cy="0"/>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33" name="Line 26"/>
            <p:cNvSpPr>
              <a:spLocks noChangeShapeType="1"/>
            </p:cNvSpPr>
            <p:nvPr/>
          </p:nvSpPr>
          <p:spPr bwMode="auto">
            <a:xfrm>
              <a:off x="3166" y="2044"/>
              <a:ext cx="0" cy="624"/>
            </a:xfrm>
            <a:prstGeom prst="line">
              <a:avLst/>
            </a:prstGeom>
            <a:grpFill/>
            <a:ln w="38100">
              <a:solidFill>
                <a:srgbClr val="FFC000"/>
              </a:solidFill>
              <a:round/>
              <a:headEnd/>
              <a:tailEnd/>
            </a:ln>
            <a:effectLst/>
          </p:spPr>
          <p:txBody>
            <a:bodyPr/>
            <a:lstStyle/>
            <a:p>
              <a:endParaRPr lang="en-US">
                <a:solidFill>
                  <a:srgbClr val="000000"/>
                </a:solidFill>
              </a:endParaRPr>
            </a:p>
          </p:txBody>
        </p:sp>
        <p:sp>
          <p:nvSpPr>
            <p:cNvPr id="35" name="Oval 28"/>
            <p:cNvSpPr>
              <a:spLocks noChangeArrowheads="1"/>
            </p:cNvSpPr>
            <p:nvPr/>
          </p:nvSpPr>
          <p:spPr bwMode="auto">
            <a:xfrm>
              <a:off x="3079" y="1959"/>
              <a:ext cx="174" cy="182"/>
            </a:xfrm>
            <a:prstGeom prst="ellipse">
              <a:avLst/>
            </a:prstGeom>
            <a:solidFill>
              <a:srgbClr val="FFC000"/>
            </a:solidFill>
            <a:ln w="12700">
              <a:solidFill>
                <a:srgbClr val="FFC000"/>
              </a:solidFill>
              <a:round/>
              <a:headEnd/>
              <a:tailEnd/>
            </a:ln>
            <a:effectLst/>
          </p:spPr>
          <p:txBody>
            <a:bodyPr wrap="none" anchor="ctr"/>
            <a:lstStyle/>
            <a:p>
              <a:endParaRPr lang="en-US">
                <a:solidFill>
                  <a:srgbClr val="000000"/>
                </a:solidFill>
              </a:endParaRPr>
            </a:p>
          </p:txBody>
        </p:sp>
        <p:sp>
          <p:nvSpPr>
            <p:cNvPr id="36" name="Text Box 29"/>
            <p:cNvSpPr txBox="1">
              <a:spLocks noChangeArrowheads="1"/>
            </p:cNvSpPr>
            <p:nvPr/>
          </p:nvSpPr>
          <p:spPr bwMode="auto">
            <a:xfrm>
              <a:off x="2018" y="1821"/>
              <a:ext cx="363" cy="488"/>
            </a:xfrm>
            <a:prstGeom prst="rect">
              <a:avLst/>
            </a:prstGeom>
            <a:noFill/>
            <a:ln w="38100" algn="ctr">
              <a:noFill/>
              <a:miter lim="800000"/>
              <a:headEnd/>
              <a:tailEnd/>
            </a:ln>
            <a:effectLst/>
          </p:spPr>
          <p:txBody>
            <a:bodyPr>
              <a:spAutoFit/>
            </a:bodyPr>
            <a:lstStyle/>
            <a:p>
              <a:pPr>
                <a:spcBef>
                  <a:spcPct val="50000"/>
                </a:spcBef>
              </a:pPr>
              <a:r>
                <a:rPr lang="en-US" sz="4000" b="1" dirty="0">
                  <a:solidFill>
                    <a:srgbClr val="FFC000"/>
                  </a:solidFill>
                </a:rPr>
                <a:t>=</a:t>
              </a:r>
            </a:p>
          </p:txBody>
        </p:sp>
      </p:grpSp>
      <p:sp>
        <p:nvSpPr>
          <p:cNvPr id="37" name="Text Box 30"/>
          <p:cNvSpPr txBox="1">
            <a:spLocks noChangeArrowheads="1"/>
          </p:cNvSpPr>
          <p:nvPr/>
        </p:nvSpPr>
        <p:spPr bwMode="auto">
          <a:xfrm>
            <a:off x="3400073" y="891762"/>
            <a:ext cx="7777163" cy="400110"/>
          </a:xfrm>
          <a:prstGeom prst="rect">
            <a:avLst/>
          </a:prstGeom>
          <a:noFill/>
          <a:ln w="38100" algn="ctr">
            <a:noFill/>
            <a:miter lim="800000"/>
            <a:headEnd/>
            <a:tailEnd/>
          </a:ln>
          <a:effectLst/>
        </p:spPr>
        <p:txBody>
          <a:bodyPr>
            <a:spAutoFit/>
          </a:bodyPr>
          <a:lstStyle/>
          <a:p>
            <a:pPr algn="l">
              <a:spcBef>
                <a:spcPct val="50000"/>
              </a:spcBef>
            </a:pPr>
            <a:r>
              <a:rPr lang="en-US" sz="2000" dirty="0">
                <a:solidFill>
                  <a:schemeClr val="bg1"/>
                </a:solidFill>
                <a:latin typeface="Calibri" pitchFamily="34" charset="0"/>
              </a:rPr>
              <a:t>Use string rewriting rules</a:t>
            </a:r>
          </a:p>
        </p:txBody>
      </p:sp>
      <p:sp>
        <p:nvSpPr>
          <p:cNvPr id="38" name="Text Box 31"/>
          <p:cNvSpPr txBox="1">
            <a:spLocks noChangeArrowheads="1"/>
          </p:cNvSpPr>
          <p:nvPr/>
        </p:nvSpPr>
        <p:spPr bwMode="auto">
          <a:xfrm>
            <a:off x="7189523" y="1195074"/>
            <a:ext cx="2881312" cy="369332"/>
          </a:xfrm>
          <a:prstGeom prst="rect">
            <a:avLst/>
          </a:prstGeom>
          <a:noFill/>
          <a:ln w="38100" algn="ctr">
            <a:noFill/>
            <a:miter lim="800000"/>
            <a:headEnd/>
            <a:tailEnd/>
          </a:ln>
          <a:effectLst/>
        </p:spPr>
        <p:txBody>
          <a:bodyPr>
            <a:spAutoFit/>
          </a:bodyPr>
          <a:lstStyle/>
          <a:p>
            <a:pPr algn="l">
              <a:spcBef>
                <a:spcPct val="50000"/>
              </a:spcBef>
            </a:pPr>
            <a:r>
              <a:rPr lang="en-US" b="1" dirty="0">
                <a:solidFill>
                  <a:srgbClr val="FFC000"/>
                </a:solidFill>
                <a:latin typeface="Calibri" pitchFamily="34" charset="0"/>
              </a:rPr>
              <a:t>Obstacles:</a:t>
            </a:r>
          </a:p>
        </p:txBody>
      </p:sp>
      <p:sp>
        <p:nvSpPr>
          <p:cNvPr id="42" name="TextBox 41"/>
          <p:cNvSpPr txBox="1"/>
          <p:nvPr/>
        </p:nvSpPr>
        <p:spPr>
          <a:xfrm>
            <a:off x="7156450" y="1543050"/>
            <a:ext cx="3298788" cy="1046440"/>
          </a:xfrm>
          <a:prstGeom prst="rect">
            <a:avLst/>
          </a:prstGeom>
          <a:noFill/>
        </p:spPr>
        <p:txBody>
          <a:bodyPr wrap="none" rtlCol="0">
            <a:spAutoFit/>
          </a:bodyPr>
          <a:lstStyle/>
          <a:p>
            <a:pPr algn="l">
              <a:buFont typeface="Calibri" pitchFamily="34" charset="0"/>
              <a:buChar char="–"/>
            </a:pPr>
            <a:r>
              <a:rPr lang="en-US" dirty="0">
                <a:solidFill>
                  <a:schemeClr val="bg1"/>
                </a:solidFill>
                <a:latin typeface="Calibri" pitchFamily="34" charset="0"/>
              </a:rPr>
              <a:t> Number of rules grows fast</a:t>
            </a:r>
          </a:p>
          <a:p>
            <a:pPr algn="l">
              <a:buFont typeface="Calibri" pitchFamily="34" charset="0"/>
              <a:buChar char="–"/>
            </a:pPr>
            <a:endParaRPr lang="en-US" sz="400" dirty="0">
              <a:solidFill>
                <a:schemeClr val="bg1"/>
              </a:solidFill>
              <a:latin typeface="Calibri" pitchFamily="34" charset="0"/>
            </a:endParaRPr>
          </a:p>
          <a:p>
            <a:pPr algn="l">
              <a:buFont typeface="Calibri" pitchFamily="34" charset="0"/>
              <a:buChar char="–"/>
            </a:pPr>
            <a:r>
              <a:rPr lang="en-US" dirty="0">
                <a:solidFill>
                  <a:schemeClr val="bg1"/>
                </a:solidFill>
                <a:latin typeface="Calibri" pitchFamily="34" charset="0"/>
              </a:rPr>
              <a:t> Some gates may commute</a:t>
            </a:r>
          </a:p>
          <a:p>
            <a:pPr algn="l">
              <a:buFont typeface="Calibri" pitchFamily="34" charset="0"/>
              <a:buChar char="–"/>
            </a:pPr>
            <a:endParaRPr lang="en-US" sz="400" dirty="0">
              <a:solidFill>
                <a:schemeClr val="bg1"/>
              </a:solidFill>
              <a:latin typeface="Calibri" pitchFamily="34" charset="0"/>
            </a:endParaRPr>
          </a:p>
          <a:p>
            <a:pPr algn="l">
              <a:buFont typeface="Calibri" pitchFamily="34" charset="0"/>
              <a:buChar char="–"/>
            </a:pPr>
            <a:r>
              <a:rPr lang="en-US" dirty="0">
                <a:solidFill>
                  <a:schemeClr val="bg1"/>
                </a:solidFill>
                <a:latin typeface="Calibri" pitchFamily="34" charset="0"/>
              </a:rPr>
              <a:t> Need good reduction strategies</a:t>
            </a:r>
          </a:p>
        </p:txBody>
      </p:sp>
      <p:pic>
        <p:nvPicPr>
          <p:cNvPr id="58" name="Picture 29" descr="quqnt_temp"/>
          <p:cNvPicPr>
            <a:picLocks noChangeAspect="1" noChangeArrowheads="1"/>
          </p:cNvPicPr>
          <p:nvPr/>
        </p:nvPicPr>
        <p:blipFill>
          <a:blip r:embed="rId3" cstate="print"/>
          <a:srcRect/>
          <a:stretch>
            <a:fillRect/>
          </a:stretch>
        </p:blipFill>
        <p:spPr bwMode="auto">
          <a:xfrm>
            <a:off x="3965324" y="3756205"/>
            <a:ext cx="5433646" cy="2503488"/>
          </a:xfrm>
          <a:prstGeom prst="rect">
            <a:avLst/>
          </a:prstGeom>
          <a:solidFill>
            <a:schemeClr val="bg1"/>
          </a:solidFill>
          <a:ln>
            <a:solidFill>
              <a:schemeClr val="bg1"/>
            </a:solidFill>
          </a:ln>
        </p:spPr>
      </p:pic>
      <p:sp>
        <p:nvSpPr>
          <p:cNvPr id="59" name="Text Box 4"/>
          <p:cNvSpPr txBox="1">
            <a:spLocks noChangeArrowheads="1"/>
          </p:cNvSpPr>
          <p:nvPr/>
        </p:nvSpPr>
        <p:spPr bwMode="auto">
          <a:xfrm>
            <a:off x="1981200" y="3719993"/>
            <a:ext cx="3887788" cy="369332"/>
          </a:xfrm>
          <a:prstGeom prst="rect">
            <a:avLst/>
          </a:prstGeom>
          <a:noFill/>
          <a:ln w="38100" algn="ctr">
            <a:noFill/>
            <a:miter lim="800000"/>
            <a:headEnd/>
            <a:tailEnd/>
          </a:ln>
          <a:effectLst/>
        </p:spPr>
        <p:txBody>
          <a:bodyPr>
            <a:spAutoFit/>
          </a:bodyPr>
          <a:lstStyle/>
          <a:p>
            <a:pPr algn="l">
              <a:spcBef>
                <a:spcPct val="50000"/>
              </a:spcBef>
            </a:pPr>
            <a:r>
              <a:rPr lang="en-US" b="1" dirty="0">
                <a:solidFill>
                  <a:schemeClr val="bg1"/>
                </a:solidFill>
                <a:latin typeface="Calibri" pitchFamily="34" charset="0"/>
              </a:rPr>
              <a:t>Templates:</a:t>
            </a:r>
          </a:p>
        </p:txBody>
      </p:sp>
      <p:sp>
        <p:nvSpPr>
          <p:cNvPr id="60" name="TextBox 59"/>
          <p:cNvSpPr txBox="1"/>
          <p:nvPr/>
        </p:nvSpPr>
        <p:spPr>
          <a:xfrm>
            <a:off x="3827574" y="6488668"/>
            <a:ext cx="8628259" cy="369332"/>
          </a:xfrm>
          <a:prstGeom prst="rect">
            <a:avLst/>
          </a:prstGeom>
          <a:noFill/>
        </p:spPr>
        <p:txBody>
          <a:bodyPr wrap="none" rtlCol="0">
            <a:spAutoFit/>
          </a:bodyPr>
          <a:lstStyle/>
          <a:p>
            <a:r>
              <a:rPr lang="en-US" dirty="0">
                <a:solidFill>
                  <a:schemeClr val="bg1"/>
                </a:solidFill>
                <a:latin typeface="Calibri" pitchFamily="34" charset="0"/>
              </a:rPr>
              <a:t>[</a:t>
            </a:r>
            <a:r>
              <a:rPr lang="en-US" dirty="0" err="1">
                <a:solidFill>
                  <a:schemeClr val="bg1"/>
                </a:solidFill>
                <a:latin typeface="Calibri" pitchFamily="34" charset="0"/>
              </a:rPr>
              <a:t>Maslov</a:t>
            </a:r>
            <a:r>
              <a:rPr lang="en-US" dirty="0">
                <a:solidFill>
                  <a:schemeClr val="bg1"/>
                </a:solidFill>
                <a:latin typeface="Calibri" pitchFamily="34" charset="0"/>
              </a:rPr>
              <a:t>, Young, Miller, </a:t>
            </a:r>
            <a:r>
              <a:rPr lang="en-US" dirty="0" err="1">
                <a:solidFill>
                  <a:schemeClr val="bg1"/>
                </a:solidFill>
                <a:latin typeface="Calibri" pitchFamily="34" charset="0"/>
              </a:rPr>
              <a:t>Dueck</a:t>
            </a:r>
            <a:r>
              <a:rPr lang="en-US" dirty="0">
                <a:solidFill>
                  <a:schemeClr val="bg1"/>
                </a:solidFill>
                <a:latin typeface="Calibri" pitchFamily="34" charset="0"/>
              </a:rPr>
              <a:t>, Quantum Circuit Simplification Using Templates, DATE’05]</a:t>
            </a:r>
          </a:p>
        </p:txBody>
      </p:sp>
      <p:sp>
        <p:nvSpPr>
          <p:cNvPr id="61" name="TextBox 60"/>
          <p:cNvSpPr txBox="1"/>
          <p:nvPr/>
        </p:nvSpPr>
        <p:spPr>
          <a:xfrm>
            <a:off x="82750" y="6607032"/>
            <a:ext cx="1694695" cy="261610"/>
          </a:xfrm>
          <a:prstGeom prst="rect">
            <a:avLst/>
          </a:prstGeom>
          <a:noFill/>
        </p:spPr>
        <p:txBody>
          <a:bodyPr wrap="none" rtlCol="0">
            <a:spAutoFit/>
          </a:bodyPr>
          <a:lstStyle/>
          <a:p>
            <a:r>
              <a:rPr lang="en-US" sz="1100" dirty="0" smtClean="0">
                <a:solidFill>
                  <a:schemeClr val="bg1"/>
                </a:solidFill>
              </a:rPr>
              <a:t>Slide credit: </a:t>
            </a:r>
            <a:r>
              <a:rPr lang="en-US" sz="1100" dirty="0">
                <a:solidFill>
                  <a:schemeClr val="bg1"/>
                </a:solidFill>
              </a:rPr>
              <a:t>Dmitri </a:t>
            </a:r>
            <a:r>
              <a:rPr lang="en-US" sz="1100" dirty="0" smtClean="0">
                <a:solidFill>
                  <a:schemeClr val="bg1"/>
                </a:solidFill>
              </a:rPr>
              <a:t>Maslov</a:t>
            </a:r>
            <a:endParaRPr lang="en-US" sz="1100" dirty="0">
              <a:solidFill>
                <a:schemeClr val="bg1"/>
              </a:solidFill>
            </a:endParaRPr>
          </a:p>
        </p:txBody>
      </p:sp>
      <p:sp>
        <p:nvSpPr>
          <p:cNvPr id="39" name="TextBox 38"/>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31034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TextBox 8"/>
          <p:cNvSpPr txBox="1"/>
          <p:nvPr/>
        </p:nvSpPr>
        <p:spPr>
          <a:xfrm>
            <a:off x="495759" y="1047522"/>
            <a:ext cx="11171103" cy="5139869"/>
          </a:xfrm>
          <a:prstGeom prst="rect">
            <a:avLst/>
          </a:prstGeom>
          <a:noFill/>
        </p:spPr>
        <p:txBody>
          <a:bodyPr wrap="square" rtlCol="0">
            <a:spAutoFit/>
          </a:bodyPr>
          <a:lstStyle/>
          <a:p>
            <a:pPr fontAlgn="base">
              <a:spcBef>
                <a:spcPct val="0"/>
              </a:spcBef>
              <a:spcAft>
                <a:spcPct val="0"/>
              </a:spcAft>
            </a:pPr>
            <a:r>
              <a:rPr kumimoji="1" lang="en-US" sz="2400" dirty="0">
                <a:solidFill>
                  <a:schemeClr val="bg1"/>
                </a:solidFill>
                <a:ea typeface="ＭＳ Ｐゴシック" pitchFamily="50" charset="-128"/>
              </a:rPr>
              <a:t>Let A be an algorithm with </a:t>
            </a:r>
            <a:r>
              <a:rPr kumimoji="1" lang="en-US" sz="2400" dirty="0">
                <a:solidFill>
                  <a:srgbClr val="FFC000"/>
                </a:solidFill>
                <a:ea typeface="ＭＳ Ｐゴシック" pitchFamily="50" charset="-128"/>
              </a:rPr>
              <a:t>time complexity T and space complexity </a:t>
            </a:r>
            <a:r>
              <a:rPr kumimoji="1" lang="en-US" sz="2400" dirty="0" smtClean="0">
                <a:solidFill>
                  <a:srgbClr val="FFC000"/>
                </a:solidFill>
                <a:ea typeface="ＭＳ Ｐゴシック" pitchFamily="50" charset="-128"/>
              </a:rPr>
              <a:t>S</a:t>
            </a:r>
            <a:r>
              <a:rPr kumimoji="1" lang="en-US" sz="2400" dirty="0" smtClean="0">
                <a:solidFill>
                  <a:schemeClr val="bg1"/>
                </a:solidFill>
                <a:ea typeface="ＭＳ Ｐゴシック" pitchFamily="50" charset="-128"/>
              </a:rPr>
              <a:t> </a:t>
            </a:r>
            <a:endParaRPr kumimoji="1" lang="en-US" sz="2400" dirty="0">
              <a:solidFill>
                <a:schemeClr val="bg1"/>
              </a:solidFill>
              <a:ea typeface="ＭＳ Ｐゴシック" pitchFamily="50" charset="-128"/>
            </a:endParaRPr>
          </a:p>
          <a:p>
            <a:pPr marL="171450" indent="-171450" fontAlgn="base">
              <a:spcBef>
                <a:spcPct val="0"/>
              </a:spcBef>
              <a:spcAft>
                <a:spcPct val="0"/>
              </a:spcAft>
              <a:buFont typeface="Arial" panose="020B0604020202020204" pitchFamily="34" charset="0"/>
              <a:buChar char="•"/>
            </a:pPr>
            <a:endParaRPr kumimoji="1" lang="en-US" sz="800" dirty="0">
              <a:solidFill>
                <a:schemeClr val="bg1"/>
              </a:solidFill>
              <a:latin typeface="Arial" charset="0"/>
              <a:ea typeface="ＭＳ Ｐゴシック" pitchFamily="50" charset="-128"/>
            </a:endParaRPr>
          </a:p>
          <a:p>
            <a:pPr marL="342900" indent="-342900" fontAlgn="base">
              <a:spcBef>
                <a:spcPct val="0"/>
              </a:spcBef>
              <a:spcAft>
                <a:spcPct val="0"/>
              </a:spcAft>
              <a:buFont typeface="Arial" panose="020B0604020202020204" pitchFamily="34" charset="0"/>
              <a:buChar char="•"/>
            </a:pPr>
            <a:r>
              <a:rPr kumimoji="1" lang="en-US" sz="2400" dirty="0" smtClean="0">
                <a:solidFill>
                  <a:schemeClr val="bg1"/>
                </a:solidFill>
                <a:ea typeface="ＭＳ Ｐゴシック" pitchFamily="50" charset="-128"/>
              </a:rPr>
              <a:t>Using </a:t>
            </a:r>
            <a:r>
              <a:rPr kumimoji="1" lang="en-US" sz="2400" dirty="0">
                <a:solidFill>
                  <a:schemeClr val="bg1"/>
                </a:solidFill>
                <a:ea typeface="ＭＳ Ｐゴシック" pitchFamily="50" charset="-128"/>
              </a:rPr>
              <a:t>reversible pebble </a:t>
            </a:r>
            <a:r>
              <a:rPr kumimoji="1" lang="en-US" sz="2400" dirty="0" smtClean="0">
                <a:solidFill>
                  <a:schemeClr val="bg1"/>
                </a:solidFill>
                <a:ea typeface="ＭＳ Ｐゴシック" pitchFamily="50" charset="-128"/>
              </a:rPr>
              <a:t>games, </a:t>
            </a:r>
            <a:r>
              <a:rPr kumimoji="1" lang="en-US" sz="2400" dirty="0">
                <a:solidFill>
                  <a:schemeClr val="bg1"/>
                </a:solidFill>
                <a:ea typeface="ＭＳ Ｐゴシック" pitchFamily="50" charset="-128"/>
              </a:rPr>
              <a:t>[Bennett, SIAM J. Comp. </a:t>
            </a:r>
            <a:r>
              <a:rPr kumimoji="1" lang="en-US" sz="2400" dirty="0" smtClean="0">
                <a:solidFill>
                  <a:schemeClr val="bg1"/>
                </a:solidFill>
                <a:ea typeface="ＭＳ Ｐゴシック" pitchFamily="50" charset="-128"/>
              </a:rPr>
              <a:t>1989] showed </a:t>
            </a:r>
            <a:r>
              <a:rPr kumimoji="1" lang="en-US" sz="2400" dirty="0">
                <a:solidFill>
                  <a:schemeClr val="bg1"/>
                </a:solidFill>
                <a:ea typeface="ＭＳ Ｐゴシック" pitchFamily="50" charset="-128"/>
              </a:rPr>
              <a:t>that for any </a:t>
            </a:r>
            <a:r>
              <a:rPr kumimoji="1" lang="el-GR" sz="2400" dirty="0">
                <a:solidFill>
                  <a:schemeClr val="bg1"/>
                </a:solidFill>
                <a:ea typeface="ＭＳ Ｐゴシック" pitchFamily="50" charset="-128"/>
              </a:rPr>
              <a:t>ε</a:t>
            </a:r>
            <a:r>
              <a:rPr kumimoji="1" lang="en-US" sz="2400" dirty="0">
                <a:solidFill>
                  <a:schemeClr val="bg1"/>
                </a:solidFill>
                <a:ea typeface="ＭＳ Ｐゴシック" pitchFamily="50" charset="-128"/>
              </a:rPr>
              <a:t>&gt;0 there is a reversible algorithm A’ </a:t>
            </a:r>
            <a:r>
              <a:rPr kumimoji="1" lang="en-US" sz="2400" dirty="0" smtClean="0">
                <a:solidFill>
                  <a:schemeClr val="bg1"/>
                </a:solidFill>
                <a:ea typeface="ＭＳ Ｐゴシック" pitchFamily="50" charset="-128"/>
              </a:rPr>
              <a:t>with </a:t>
            </a:r>
            <a:r>
              <a:rPr kumimoji="1" lang="en-US" sz="2400" dirty="0">
                <a:solidFill>
                  <a:schemeClr val="bg1"/>
                </a:solidFill>
                <a:ea typeface="ＭＳ Ｐゴシック" pitchFamily="50" charset="-128"/>
              </a:rPr>
              <a:t>time complexity O(T</a:t>
            </a:r>
            <a:r>
              <a:rPr kumimoji="1" lang="en-US" sz="2400" baseline="30000" dirty="0">
                <a:solidFill>
                  <a:schemeClr val="bg1"/>
                </a:solidFill>
                <a:ea typeface="ＭＳ Ｐゴシック" pitchFamily="50" charset="-128"/>
              </a:rPr>
              <a:t>1+</a:t>
            </a:r>
            <a:r>
              <a:rPr kumimoji="1" lang="el-GR" sz="2400" baseline="30000" dirty="0">
                <a:solidFill>
                  <a:schemeClr val="bg1"/>
                </a:solidFill>
                <a:ea typeface="ＭＳ Ｐゴシック" pitchFamily="50" charset="-128"/>
              </a:rPr>
              <a:t> ε</a:t>
            </a:r>
            <a:r>
              <a:rPr kumimoji="1" lang="en-US" sz="2400" dirty="0">
                <a:solidFill>
                  <a:schemeClr val="bg1"/>
                </a:solidFill>
                <a:ea typeface="ＭＳ Ｐゴシック" pitchFamily="50" charset="-128"/>
              </a:rPr>
              <a:t>) and space complexity O(S </a:t>
            </a:r>
            <a:r>
              <a:rPr kumimoji="1" lang="en-US" sz="2400" dirty="0" err="1">
                <a:solidFill>
                  <a:schemeClr val="bg1"/>
                </a:solidFill>
                <a:ea typeface="ＭＳ Ｐゴシック" pitchFamily="50" charset="-128"/>
              </a:rPr>
              <a:t>ln</a:t>
            </a:r>
            <a:r>
              <a:rPr kumimoji="1" lang="en-US" sz="2400" dirty="0">
                <a:solidFill>
                  <a:schemeClr val="bg1"/>
                </a:solidFill>
                <a:ea typeface="ＭＳ Ｐゴシック" pitchFamily="50" charset="-128"/>
              </a:rPr>
              <a:t>(T)).</a:t>
            </a:r>
          </a:p>
          <a:p>
            <a:pPr marL="171450" indent="-171450" fontAlgn="base">
              <a:spcBef>
                <a:spcPct val="0"/>
              </a:spcBef>
              <a:spcAft>
                <a:spcPct val="0"/>
              </a:spcAft>
              <a:buFont typeface="Arial" panose="020B0604020202020204" pitchFamily="34" charset="0"/>
              <a:buChar char="•"/>
            </a:pPr>
            <a:endParaRPr kumimoji="1" lang="en-US" sz="800" dirty="0">
              <a:solidFill>
                <a:schemeClr val="bg1"/>
              </a:solidFill>
              <a:ea typeface="ＭＳ Ｐゴシック" pitchFamily="50" charset="-128"/>
            </a:endParaRPr>
          </a:p>
          <a:p>
            <a:pPr marL="342900" indent="-342900" fontAlgn="base">
              <a:spcBef>
                <a:spcPct val="0"/>
              </a:spcBef>
              <a:spcAft>
                <a:spcPct val="0"/>
              </a:spcAft>
              <a:buFont typeface="Arial" panose="020B0604020202020204" pitchFamily="34" charset="0"/>
              <a:buChar char="•"/>
            </a:pPr>
            <a:r>
              <a:rPr kumimoji="1" lang="en-US" sz="2400" dirty="0" smtClean="0">
                <a:solidFill>
                  <a:schemeClr val="bg1"/>
                </a:solidFill>
                <a:ea typeface="ＭＳ Ｐゴシック" pitchFamily="50" charset="-128"/>
              </a:rPr>
              <a:t>Issue</a:t>
            </a:r>
            <a:r>
              <a:rPr kumimoji="1" lang="en-US" sz="2400" dirty="0">
                <a:solidFill>
                  <a:schemeClr val="bg1"/>
                </a:solidFill>
                <a:ea typeface="ＭＳ Ｐゴシック" pitchFamily="50" charset="-128"/>
              </a:rPr>
              <a:t>: one cannot simply take the limit </a:t>
            </a:r>
            <a:r>
              <a:rPr kumimoji="1" lang="el-GR" sz="2400" dirty="0">
                <a:solidFill>
                  <a:schemeClr val="bg1"/>
                </a:solidFill>
                <a:ea typeface="ＭＳ Ｐゴシック" pitchFamily="50" charset="-128"/>
              </a:rPr>
              <a:t>ε</a:t>
            </a:r>
            <a:r>
              <a:rPr kumimoji="1" lang="en-US" sz="2400" dirty="0">
                <a:solidFill>
                  <a:schemeClr val="bg1"/>
                </a:solidFill>
                <a:ea typeface="ＭＳ Ｐゴシック" pitchFamily="50" charset="-128"/>
              </a:rPr>
              <a:t>→0. The space would </a:t>
            </a:r>
            <a:r>
              <a:rPr kumimoji="1" lang="en-US" sz="2400" dirty="0" smtClean="0">
                <a:solidFill>
                  <a:schemeClr val="bg1"/>
                </a:solidFill>
                <a:ea typeface="ＭＳ Ｐゴシック" pitchFamily="50" charset="-128"/>
              </a:rPr>
              <a:t>grow </a:t>
            </a:r>
            <a:r>
              <a:rPr kumimoji="1" lang="en-US" sz="2400" dirty="0">
                <a:solidFill>
                  <a:schemeClr val="bg1"/>
                </a:solidFill>
                <a:ea typeface="ＭＳ Ｐゴシック" pitchFamily="50" charset="-128"/>
              </a:rPr>
              <a:t>in an unbounded way (as O(</a:t>
            </a:r>
            <a:r>
              <a:rPr kumimoji="1" lang="el-GR" sz="2400" dirty="0">
                <a:solidFill>
                  <a:schemeClr val="bg1"/>
                </a:solidFill>
                <a:ea typeface="ＭＳ Ｐゴシック" pitchFamily="50" charset="-128"/>
              </a:rPr>
              <a:t>ε</a:t>
            </a:r>
            <a:r>
              <a:rPr kumimoji="1" lang="en-US" sz="2400" dirty="0">
                <a:solidFill>
                  <a:schemeClr val="bg1"/>
                </a:solidFill>
                <a:ea typeface="ＭＳ Ｐゴシック" pitchFamily="50" charset="-128"/>
              </a:rPr>
              <a:t>2</a:t>
            </a:r>
            <a:r>
              <a:rPr kumimoji="1" lang="en-US" sz="2400" baseline="30000" dirty="0">
                <a:solidFill>
                  <a:schemeClr val="bg1"/>
                </a:solidFill>
                <a:ea typeface="ＭＳ Ｐゴシック" pitchFamily="50" charset="-128"/>
              </a:rPr>
              <a:t>1/</a:t>
            </a:r>
            <a:r>
              <a:rPr kumimoji="1" lang="el-GR" sz="2400" baseline="30000" dirty="0">
                <a:solidFill>
                  <a:schemeClr val="bg1"/>
                </a:solidFill>
                <a:ea typeface="ＭＳ Ｐゴシック" pitchFamily="50" charset="-128"/>
              </a:rPr>
              <a:t>ε</a:t>
            </a:r>
            <a:r>
              <a:rPr kumimoji="1" lang="el-GR" sz="2400" dirty="0">
                <a:solidFill>
                  <a:schemeClr val="bg1"/>
                </a:solidFill>
                <a:ea typeface="ＭＳ Ｐゴシック" pitchFamily="50" charset="-128"/>
              </a:rPr>
              <a:t> </a:t>
            </a:r>
            <a:r>
              <a:rPr kumimoji="1" lang="en-US" sz="2400" dirty="0">
                <a:solidFill>
                  <a:schemeClr val="bg1"/>
                </a:solidFill>
                <a:ea typeface="ＭＳ Ｐゴシック" pitchFamily="50" charset="-128"/>
              </a:rPr>
              <a:t>S </a:t>
            </a:r>
            <a:r>
              <a:rPr kumimoji="1" lang="en-US" sz="2400" dirty="0" err="1">
                <a:solidFill>
                  <a:schemeClr val="bg1"/>
                </a:solidFill>
                <a:ea typeface="ＭＳ Ｐゴシック" pitchFamily="50" charset="-128"/>
              </a:rPr>
              <a:t>ln</a:t>
            </a:r>
            <a:r>
              <a:rPr kumimoji="1" lang="en-US" sz="2400" dirty="0">
                <a:solidFill>
                  <a:schemeClr val="bg1"/>
                </a:solidFill>
                <a:ea typeface="ＭＳ Ｐゴシック" pitchFamily="50" charset="-128"/>
              </a:rPr>
              <a:t>(T))). </a:t>
            </a:r>
          </a:p>
          <a:p>
            <a:pPr marL="171450" indent="-171450" fontAlgn="base">
              <a:spcBef>
                <a:spcPct val="0"/>
              </a:spcBef>
              <a:spcAft>
                <a:spcPct val="0"/>
              </a:spcAft>
              <a:buFont typeface="Arial" panose="020B0604020202020204" pitchFamily="34" charset="0"/>
              <a:buChar char="•"/>
            </a:pPr>
            <a:endParaRPr kumimoji="1" lang="en-US" sz="800" dirty="0">
              <a:solidFill>
                <a:schemeClr val="bg1"/>
              </a:solidFill>
              <a:ea typeface="ＭＳ Ｐゴシック" pitchFamily="50" charset="-128"/>
            </a:endParaRPr>
          </a:p>
          <a:p>
            <a:pPr marL="342900" indent="-342900" fontAlgn="base">
              <a:spcBef>
                <a:spcPct val="0"/>
              </a:spcBef>
              <a:spcAft>
                <a:spcPct val="0"/>
              </a:spcAft>
              <a:buFont typeface="Arial" panose="020B0604020202020204" pitchFamily="34" charset="0"/>
              <a:buChar char="•"/>
            </a:pPr>
            <a:r>
              <a:rPr kumimoji="1" lang="en-US" sz="2400" dirty="0" smtClean="0">
                <a:solidFill>
                  <a:schemeClr val="bg1"/>
                </a:solidFill>
                <a:ea typeface="ＭＳ Ｐゴシック" pitchFamily="50" charset="-128"/>
              </a:rPr>
              <a:t>Improved </a:t>
            </a:r>
            <a:r>
              <a:rPr kumimoji="1" lang="en-US" sz="2400" dirty="0">
                <a:solidFill>
                  <a:schemeClr val="bg1"/>
                </a:solidFill>
                <a:ea typeface="ＭＳ Ｐゴシック" pitchFamily="50" charset="-128"/>
              </a:rPr>
              <a:t>analysis [Levine, Sherman, SIAM J. Comp. </a:t>
            </a:r>
            <a:r>
              <a:rPr kumimoji="1" lang="en-US" sz="2400" dirty="0" smtClean="0">
                <a:solidFill>
                  <a:schemeClr val="bg1"/>
                </a:solidFill>
                <a:ea typeface="ＭＳ Ｐゴシック" pitchFamily="50" charset="-128"/>
              </a:rPr>
              <a:t>1990] showed </a:t>
            </a:r>
            <a:r>
              <a:rPr kumimoji="1" lang="en-US" sz="2400" dirty="0">
                <a:solidFill>
                  <a:schemeClr val="bg1"/>
                </a:solidFill>
                <a:ea typeface="ＭＳ Ｐゴシック" pitchFamily="50" charset="-128"/>
              </a:rPr>
              <a:t>that for any </a:t>
            </a:r>
            <a:r>
              <a:rPr kumimoji="1" lang="el-GR" sz="2400" dirty="0">
                <a:solidFill>
                  <a:schemeClr val="bg1"/>
                </a:solidFill>
                <a:ea typeface="ＭＳ Ｐゴシック" pitchFamily="50" charset="-128"/>
              </a:rPr>
              <a:t>ε</a:t>
            </a:r>
            <a:r>
              <a:rPr kumimoji="1" lang="en-US" sz="2400" dirty="0">
                <a:solidFill>
                  <a:schemeClr val="bg1"/>
                </a:solidFill>
                <a:ea typeface="ＭＳ Ｐゴシック" pitchFamily="50" charset="-128"/>
              </a:rPr>
              <a:t>&gt;0 there is a reversible algorithm  A’ with </a:t>
            </a:r>
            <a:r>
              <a:rPr kumimoji="1" lang="en-US" sz="2400" dirty="0" smtClean="0">
                <a:solidFill>
                  <a:schemeClr val="bg1"/>
                </a:solidFill>
                <a:ea typeface="ＭＳ Ｐゴシック" pitchFamily="50" charset="-128"/>
              </a:rPr>
              <a:t>time </a:t>
            </a:r>
            <a:r>
              <a:rPr kumimoji="1" lang="en-US" sz="2400" dirty="0">
                <a:solidFill>
                  <a:schemeClr val="bg1"/>
                </a:solidFill>
                <a:ea typeface="ＭＳ Ｐゴシック" pitchFamily="50" charset="-128"/>
              </a:rPr>
              <a:t>complexity O(T</a:t>
            </a:r>
            <a:r>
              <a:rPr kumimoji="1" lang="en-US" sz="2400" baseline="30000" dirty="0">
                <a:solidFill>
                  <a:schemeClr val="bg1"/>
                </a:solidFill>
                <a:ea typeface="ＭＳ Ｐゴシック" pitchFamily="50" charset="-128"/>
              </a:rPr>
              <a:t>1+</a:t>
            </a:r>
            <a:r>
              <a:rPr kumimoji="1" lang="el-GR" sz="2400" baseline="30000" dirty="0">
                <a:solidFill>
                  <a:schemeClr val="bg1"/>
                </a:solidFill>
                <a:ea typeface="ＭＳ Ｐゴシック" pitchFamily="50" charset="-128"/>
              </a:rPr>
              <a:t> ε</a:t>
            </a:r>
            <a:r>
              <a:rPr kumimoji="1" lang="en-US" sz="2400" dirty="0">
                <a:solidFill>
                  <a:schemeClr val="bg1"/>
                </a:solidFill>
                <a:ea typeface="ＭＳ Ｐゴシック" pitchFamily="50" charset="-128"/>
              </a:rPr>
              <a:t>/S</a:t>
            </a:r>
            <a:r>
              <a:rPr kumimoji="1" lang="el-GR" sz="2400" baseline="30000" dirty="0">
                <a:solidFill>
                  <a:schemeClr val="bg1"/>
                </a:solidFill>
                <a:ea typeface="ＭＳ Ｐゴシック" pitchFamily="50" charset="-128"/>
              </a:rPr>
              <a:t> ε</a:t>
            </a:r>
            <a:r>
              <a:rPr kumimoji="1" lang="en-US" sz="2400" dirty="0">
                <a:solidFill>
                  <a:schemeClr val="bg1"/>
                </a:solidFill>
                <a:ea typeface="ＭＳ Ｐゴシック" pitchFamily="50" charset="-128"/>
              </a:rPr>
              <a:t>) and space complexity O(S (1+ln(T/S))).</a:t>
            </a:r>
          </a:p>
          <a:p>
            <a:pPr marL="342900" indent="-342900" fontAlgn="base">
              <a:spcBef>
                <a:spcPct val="0"/>
              </a:spcBef>
              <a:spcAft>
                <a:spcPct val="0"/>
              </a:spcAft>
              <a:buFont typeface="Arial" panose="020B0604020202020204" pitchFamily="34" charset="0"/>
              <a:buChar char="•"/>
            </a:pPr>
            <a:r>
              <a:rPr kumimoji="1" lang="en-US" sz="2400" dirty="0" smtClean="0">
                <a:solidFill>
                  <a:schemeClr val="bg1"/>
                </a:solidFill>
                <a:ea typeface="ＭＳ Ｐゴシック" pitchFamily="50" charset="-128"/>
              </a:rPr>
              <a:t>Other </a:t>
            </a:r>
            <a:r>
              <a:rPr kumimoji="1" lang="en-US" sz="2400" dirty="0">
                <a:solidFill>
                  <a:schemeClr val="bg1"/>
                </a:solidFill>
                <a:ea typeface="ＭＳ Ｐゴシック" pitchFamily="50" charset="-128"/>
              </a:rPr>
              <a:t>time/space tradeoffs: [Buhrman, Tromp, </a:t>
            </a:r>
            <a:r>
              <a:rPr kumimoji="1" lang="en-US" sz="2400" dirty="0" err="1">
                <a:solidFill>
                  <a:schemeClr val="bg1"/>
                </a:solidFill>
                <a:ea typeface="ＭＳ Ｐゴシック" pitchFamily="50" charset="-128"/>
              </a:rPr>
              <a:t>Vitányi</a:t>
            </a:r>
            <a:r>
              <a:rPr kumimoji="1" lang="en-US" sz="2400" dirty="0">
                <a:solidFill>
                  <a:schemeClr val="bg1"/>
                </a:solidFill>
                <a:ea typeface="ＭＳ Ｐゴシック" pitchFamily="50" charset="-128"/>
              </a:rPr>
              <a:t>, ICALP’01]</a:t>
            </a:r>
          </a:p>
          <a:p>
            <a:pPr fontAlgn="base">
              <a:spcBef>
                <a:spcPct val="0"/>
              </a:spcBef>
              <a:spcAft>
                <a:spcPct val="0"/>
              </a:spcAft>
              <a:buFont typeface="Arial" pitchFamily="34" charset="0"/>
              <a:buChar char="•"/>
            </a:pPr>
            <a:endParaRPr kumimoji="1" lang="en-US" sz="800" dirty="0">
              <a:solidFill>
                <a:srgbClr val="FFC000"/>
              </a:solidFill>
              <a:ea typeface="ＭＳ Ｐゴシック" pitchFamily="50" charset="-128"/>
            </a:endParaRPr>
          </a:p>
          <a:p>
            <a:pPr fontAlgn="base">
              <a:spcBef>
                <a:spcPct val="0"/>
              </a:spcBef>
              <a:spcAft>
                <a:spcPct val="0"/>
              </a:spcAft>
              <a:buFont typeface="Arial" pitchFamily="34" charset="0"/>
              <a:buChar char="•"/>
            </a:pPr>
            <a:endParaRPr kumimoji="1" lang="en-US" sz="800" dirty="0">
              <a:solidFill>
                <a:srgbClr val="FFC000"/>
              </a:solidFill>
              <a:ea typeface="ＭＳ Ｐゴシック" pitchFamily="50" charset="-128"/>
            </a:endParaRPr>
          </a:p>
          <a:p>
            <a:pPr fontAlgn="base">
              <a:spcBef>
                <a:spcPct val="0"/>
              </a:spcBef>
              <a:spcAft>
                <a:spcPct val="0"/>
              </a:spcAft>
            </a:pPr>
            <a:r>
              <a:rPr kumimoji="1" lang="en-US" sz="2400" b="1" dirty="0" smtClean="0">
                <a:solidFill>
                  <a:srgbClr val="FFC000"/>
                </a:solidFill>
                <a:ea typeface="ＭＳ Ｐゴシック" pitchFamily="50" charset="-128"/>
              </a:rPr>
              <a:t>Software goal:</a:t>
            </a:r>
            <a:r>
              <a:rPr kumimoji="1" lang="en-US" sz="2400" dirty="0" smtClean="0">
                <a:solidFill>
                  <a:schemeClr val="bg1"/>
                </a:solidFill>
                <a:ea typeface="ＭＳ Ｐゴシック" pitchFamily="50" charset="-128"/>
              </a:rPr>
              <a:t> </a:t>
            </a:r>
            <a:r>
              <a:rPr kumimoji="1" lang="en-US" sz="2400" dirty="0">
                <a:solidFill>
                  <a:schemeClr val="bg1"/>
                </a:solidFill>
                <a:ea typeface="ＭＳ Ｐゴシック" pitchFamily="50" charset="-128"/>
              </a:rPr>
              <a:t>develop a “compiler” that takes a classical combinational circuit as input and translates it into a reversible circuit, with respect to various resource constraints. </a:t>
            </a:r>
          </a:p>
        </p:txBody>
      </p:sp>
      <p:sp>
        <p:nvSpPr>
          <p:cNvPr id="2" name="Title 1"/>
          <p:cNvSpPr>
            <a:spLocks noGrp="1"/>
          </p:cNvSpPr>
          <p:nvPr>
            <p:ph type="title"/>
          </p:nvPr>
        </p:nvSpPr>
        <p:spPr>
          <a:xfrm>
            <a:off x="1981200" y="198306"/>
            <a:ext cx="8229600" cy="715962"/>
          </a:xfrm>
        </p:spPr>
        <p:txBody>
          <a:bodyPr/>
          <a:lstStyle/>
          <a:p>
            <a:r>
              <a:rPr lang="en-US" b="0" dirty="0" smtClean="0">
                <a:solidFill>
                  <a:schemeClr val="bg1"/>
                </a:solidFill>
                <a:latin typeface="Calibri Light" panose="020F0302020204030204" pitchFamily="34" charset="0"/>
              </a:rPr>
              <a:t>Time-space tradeoffs</a:t>
            </a:r>
            <a:endParaRPr lang="en-US" b="0" dirty="0">
              <a:solidFill>
                <a:schemeClr val="bg1"/>
              </a:solidFill>
              <a:latin typeface="Calibri Light" panose="020F0302020204030204" pitchFamily="34" charset="0"/>
            </a:endParaRPr>
          </a:p>
        </p:txBody>
      </p:sp>
      <p:sp>
        <p:nvSpPr>
          <p:cNvPr id="5" name="TextBox 4"/>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8594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7498" y="0"/>
            <a:ext cx="11625119" cy="1143000"/>
          </a:xfrm>
        </p:spPr>
        <p:txBody>
          <a:bodyPr>
            <a:noAutofit/>
          </a:bodyPr>
          <a:lstStyle/>
          <a:p>
            <a:r>
              <a:rPr lang="en-US" dirty="0" smtClean="0">
                <a:solidFill>
                  <a:schemeClr val="bg1"/>
                </a:solidFill>
                <a:cs typeface="Arial" panose="020B0604020202020204" pitchFamily="34" charset="0"/>
              </a:rPr>
              <a:t>A Software Architecture for Quantum Computing</a:t>
            </a:r>
            <a:endParaRPr lang="en-US" dirty="0">
              <a:solidFill>
                <a:schemeClr val="bg1"/>
              </a:solidFill>
              <a:cs typeface="Arial" panose="020B0604020202020204" pitchFamily="34" charset="0"/>
            </a:endParaRPr>
          </a:p>
        </p:txBody>
      </p:sp>
      <p:pic>
        <p:nvPicPr>
          <p:cNvPr id="16"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557" y="1023649"/>
            <a:ext cx="4663601" cy="495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7" name="TextBox 16"/>
              <p:cNvSpPr txBox="1"/>
              <p:nvPr/>
            </p:nvSpPr>
            <p:spPr>
              <a:xfrm>
                <a:off x="1728857" y="5898606"/>
                <a:ext cx="2974838" cy="909699"/>
              </a:xfrm>
              <a:prstGeom prst="rect">
                <a:avLst/>
              </a:prstGeom>
              <a:noFill/>
            </p:spPr>
            <p:txBody>
              <a:bodyPr wrap="none" lIns="179285" tIns="143428" rIns="179285" bIns="143428" rtlCol="0">
                <a:spAutoFit/>
              </a:bodyPr>
              <a:lstStyle/>
              <a:p>
                <a:pPr algn="ctr">
                  <a:lnSpc>
                    <a:spcPct val="90000"/>
                  </a:lnSpc>
                  <a:spcAft>
                    <a:spcPts val="588"/>
                  </a:spcAft>
                </a:pPr>
                <a:r>
                  <a:rPr lang="en-US" sz="1961" dirty="0">
                    <a:solidFill>
                      <a:prstClr val="white"/>
                    </a:solidFill>
                  </a:rPr>
                  <a:t>The LIQ</a:t>
                </a:r>
                <a14:m>
                  <m:oMath xmlns:m="http://schemas.openxmlformats.org/officeDocument/2006/math">
                    <m:r>
                      <a:rPr lang="en-US" sz="1961" i="1" dirty="0">
                        <a:solidFill>
                          <a:prstClr val="white"/>
                        </a:solidFill>
                        <a:latin typeface="Cambria Math" panose="02040503050406030204" pitchFamily="18" charset="0"/>
                      </a:rPr>
                      <m:t>𝑈𝑖</m:t>
                    </m:r>
                    <m:r>
                      <a:rPr lang="en-US" sz="1961" i="1" dirty="0">
                        <a:solidFill>
                          <a:prstClr val="white"/>
                        </a:solidFill>
                        <a:latin typeface="Cambria Math" panose="02040503050406030204" pitchFamily="18" charset="0"/>
                      </a:rPr>
                      <m:t>|⟩</m:t>
                    </m:r>
                    <m:r>
                      <m:rPr>
                        <m:nor/>
                      </m:rPr>
                      <a:rPr lang="en-US" sz="1961" dirty="0">
                        <a:solidFill>
                          <a:prstClr val="white"/>
                        </a:solidFill>
                        <a:latin typeface="Cambria Math" panose="02040503050406030204" pitchFamily="18" charset="0"/>
                      </a:rPr>
                      <m:t> </m:t>
                    </m:r>
                    <m:r>
                      <m:rPr>
                        <m:nor/>
                      </m:rPr>
                      <a:rPr lang="en-US" sz="1961" dirty="0">
                        <a:solidFill>
                          <a:prstClr val="white"/>
                        </a:solidFill>
                      </a:rPr>
                      <m:t>platform</m:t>
                    </m:r>
                  </m:oMath>
                </a14:m>
                <a:endParaRPr lang="en-US" sz="1961" dirty="0">
                  <a:solidFill>
                    <a:prstClr val="white"/>
                  </a:solidFill>
                </a:endParaRPr>
              </a:p>
              <a:p>
                <a:pPr algn="ctr">
                  <a:lnSpc>
                    <a:spcPct val="90000"/>
                  </a:lnSpc>
                  <a:spcAft>
                    <a:spcPts val="588"/>
                  </a:spcAft>
                </a:pPr>
                <a:r>
                  <a:rPr lang="en-US" sz="1961" dirty="0">
                    <a:solidFill>
                      <a:prstClr val="white"/>
                    </a:solidFill>
                  </a:rPr>
                  <a:t>[</a:t>
                </a:r>
                <a:r>
                  <a:rPr lang="en-US" sz="1961" dirty="0" smtClean="0">
                    <a:solidFill>
                      <a:prstClr val="white"/>
                    </a:solidFill>
                  </a:rPr>
                  <a:t>Wecker and </a:t>
                </a:r>
                <a:r>
                  <a:rPr lang="en-US" sz="1961" dirty="0">
                    <a:solidFill>
                      <a:prstClr val="white"/>
                    </a:solidFill>
                  </a:rPr>
                  <a:t>Svore, 2014]</a:t>
                </a:r>
              </a:p>
            </p:txBody>
          </p:sp>
        </mc:Choice>
        <mc:Fallback xmlns="">
          <p:sp>
            <p:nvSpPr>
              <p:cNvPr id="17" name="TextBox 16"/>
              <p:cNvSpPr txBox="1">
                <a:spLocks noRot="1" noChangeAspect="1" noMove="1" noResize="1" noEditPoints="1" noAdjustHandles="1" noChangeArrowheads="1" noChangeShapeType="1" noTextEdit="1"/>
              </p:cNvSpPr>
              <p:nvPr/>
            </p:nvSpPr>
            <p:spPr>
              <a:xfrm>
                <a:off x="1728857" y="5898606"/>
                <a:ext cx="2974838" cy="909699"/>
              </a:xfrm>
              <a:prstGeom prst="rect">
                <a:avLst/>
              </a:prstGeom>
              <a:blipFill rotWithShape="0">
                <a:blip r:embed="rId4"/>
                <a:stretch>
                  <a:fillRect/>
                </a:stretch>
              </a:blipFill>
            </p:spPr>
            <p:txBody>
              <a:bodyPr/>
              <a:lstStyle/>
              <a:p>
                <a:r>
                  <a:rPr lang="en-US">
                    <a:noFill/>
                  </a:rPr>
                  <a:t> </a:t>
                </a:r>
              </a:p>
            </p:txBody>
          </p:sp>
        </mc:Fallback>
      </mc:AlternateContent>
      <p:sp>
        <p:nvSpPr>
          <p:cNvPr id="19" name="TextBox 18"/>
          <p:cNvSpPr txBox="1"/>
          <p:nvPr/>
        </p:nvSpPr>
        <p:spPr>
          <a:xfrm>
            <a:off x="6330460" y="1294104"/>
            <a:ext cx="3634156" cy="408623"/>
          </a:xfrm>
          <a:prstGeom prst="roundRect">
            <a:avLst/>
          </a:prstGeom>
          <a:solidFill>
            <a:srgbClr val="00FF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solidFill>
                  <a:prstClr val="black"/>
                </a:solidFill>
              </a:rPr>
              <a:t>High-level Quantum Algorithm</a:t>
            </a:r>
          </a:p>
        </p:txBody>
      </p:sp>
      <p:sp>
        <p:nvSpPr>
          <p:cNvPr id="20" name="TextBox 19"/>
          <p:cNvSpPr txBox="1"/>
          <p:nvPr/>
        </p:nvSpPr>
        <p:spPr>
          <a:xfrm>
            <a:off x="6330460" y="1780779"/>
            <a:ext cx="3634323" cy="715089"/>
          </a:xfrm>
          <a:prstGeom prst="roundRect">
            <a:avLst/>
          </a:prstGeom>
          <a:solidFill>
            <a:srgbClr val="FFFF00"/>
          </a:solidFill>
          <a:ln>
            <a:solidFill>
              <a:srgbClr val="FFFF00"/>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solidFill>
                  <a:prstClr val="black"/>
                </a:solidFill>
              </a:rPr>
              <a:t>Quantum Gates</a:t>
            </a:r>
          </a:p>
          <a:p>
            <a:pPr algn="ctr"/>
            <a:r>
              <a:rPr lang="en-US" dirty="0">
                <a:solidFill>
                  <a:prstClr val="black"/>
                </a:solidFill>
              </a:rPr>
              <a:t>Quantum Function Implementation</a:t>
            </a:r>
          </a:p>
        </p:txBody>
      </p:sp>
      <p:sp>
        <p:nvSpPr>
          <p:cNvPr id="21" name="TextBox 20"/>
          <p:cNvSpPr txBox="1"/>
          <p:nvPr/>
        </p:nvSpPr>
        <p:spPr>
          <a:xfrm>
            <a:off x="6472360" y="2557889"/>
            <a:ext cx="3350356" cy="1021556"/>
          </a:xfrm>
          <a:prstGeom prst="roundRect">
            <a:avLst/>
          </a:prstGeom>
          <a:solidFill>
            <a:srgbClr val="FF9999"/>
          </a:solidFill>
          <a:ln>
            <a:solidFill>
              <a:srgbClr val="FF9999"/>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solidFill>
                  <a:prstClr val="black"/>
                </a:solidFill>
              </a:rPr>
              <a:t>Quantum Circuit Decomposition</a:t>
            </a:r>
          </a:p>
          <a:p>
            <a:pPr algn="ctr"/>
            <a:r>
              <a:rPr lang="en-US" dirty="0">
                <a:solidFill>
                  <a:prstClr val="black"/>
                </a:solidFill>
              </a:rPr>
              <a:t>Quantum Circuit Optimization</a:t>
            </a:r>
          </a:p>
          <a:p>
            <a:pPr algn="ctr"/>
            <a:r>
              <a:rPr lang="en-US" dirty="0">
                <a:solidFill>
                  <a:prstClr val="black"/>
                </a:solidFill>
              </a:rPr>
              <a:t>Quantum Error Correction</a:t>
            </a:r>
          </a:p>
        </p:txBody>
      </p:sp>
      <p:sp>
        <p:nvSpPr>
          <p:cNvPr id="22" name="TextBox 21"/>
          <p:cNvSpPr txBox="1"/>
          <p:nvPr/>
        </p:nvSpPr>
        <p:spPr>
          <a:xfrm>
            <a:off x="7538142" y="3626831"/>
            <a:ext cx="1218791" cy="408623"/>
          </a:xfrm>
          <a:prstGeom prst="roundRect">
            <a:avLst/>
          </a:prstGeom>
          <a:solidFill>
            <a:srgbClr val="CCCC00"/>
          </a:solidFill>
          <a:ln>
            <a:solidFill>
              <a:srgbClr val="CCCC00"/>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smtClean="0">
                <a:solidFill>
                  <a:prstClr val="black"/>
                </a:solidFill>
              </a:rPr>
              <a:t>Simulation</a:t>
            </a:r>
            <a:endParaRPr lang="en-US" dirty="0">
              <a:solidFill>
                <a:prstClr val="black"/>
              </a:solidFill>
            </a:endParaRPr>
          </a:p>
        </p:txBody>
      </p:sp>
      <p:sp>
        <p:nvSpPr>
          <p:cNvPr id="23" name="TextBox 22"/>
          <p:cNvSpPr txBox="1"/>
          <p:nvPr/>
        </p:nvSpPr>
        <p:spPr>
          <a:xfrm>
            <a:off x="6972631" y="4064451"/>
            <a:ext cx="2349812" cy="408623"/>
          </a:xfrm>
          <a:prstGeom prst="roundRect">
            <a:avLst/>
          </a:prstGeom>
          <a:solidFill>
            <a:srgbClr val="9999FF"/>
          </a:solidFill>
          <a:ln>
            <a:solidFill>
              <a:srgbClr val="9999FF"/>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solidFill>
                  <a:prstClr val="black"/>
                </a:solidFill>
              </a:rPr>
              <a:t>Runtime Environments</a:t>
            </a:r>
          </a:p>
        </p:txBody>
      </p:sp>
      <p:sp>
        <p:nvSpPr>
          <p:cNvPr id="24" name="TextBox 23"/>
          <p:cNvSpPr txBox="1"/>
          <p:nvPr/>
        </p:nvSpPr>
        <p:spPr>
          <a:xfrm>
            <a:off x="5764739" y="5263575"/>
            <a:ext cx="4765594" cy="715089"/>
          </a:xfrm>
          <a:prstGeom prst="roundRect">
            <a:avLst/>
          </a:prstGeom>
          <a:solidFill>
            <a:srgbClr val="FFCC99"/>
          </a:solidFill>
          <a:ln>
            <a:solidFill>
              <a:srgbClr val="FFCC99"/>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solidFill>
                  <a:prstClr val="black"/>
                </a:solidFill>
              </a:rPr>
              <a:t>Target-dependent Representation</a:t>
            </a:r>
          </a:p>
          <a:p>
            <a:pPr algn="ctr"/>
            <a:r>
              <a:rPr lang="en-US" dirty="0" smtClean="0">
                <a:solidFill>
                  <a:prstClr val="black"/>
                </a:solidFill>
              </a:rPr>
              <a:t>Classical Control/Quantum </a:t>
            </a:r>
            <a:r>
              <a:rPr lang="en-US" dirty="0">
                <a:solidFill>
                  <a:prstClr val="black"/>
                </a:solidFill>
              </a:rPr>
              <a:t>Machine </a:t>
            </a:r>
            <a:r>
              <a:rPr lang="en-US" dirty="0" smtClean="0">
                <a:solidFill>
                  <a:prstClr val="black"/>
                </a:solidFill>
              </a:rPr>
              <a:t>Instructions</a:t>
            </a:r>
            <a:endParaRPr lang="en-US" dirty="0">
              <a:solidFill>
                <a:prstClr val="black"/>
              </a:solidFill>
            </a:endParaRPr>
          </a:p>
        </p:txBody>
      </p:sp>
      <p:sp>
        <p:nvSpPr>
          <p:cNvPr id="11" name="TextBox 10"/>
          <p:cNvSpPr txBox="1"/>
          <p:nvPr/>
        </p:nvSpPr>
        <p:spPr>
          <a:xfrm>
            <a:off x="6553267" y="4510780"/>
            <a:ext cx="3188539" cy="715089"/>
          </a:xfrm>
          <a:prstGeom prst="round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a:solidFill>
                  <a:prstClr val="black"/>
                </a:solidFill>
              </a:rPr>
              <a:t>Target-dependent </a:t>
            </a:r>
            <a:r>
              <a:rPr lang="en-US" dirty="0" smtClean="0">
                <a:solidFill>
                  <a:prstClr val="black"/>
                </a:solidFill>
              </a:rPr>
              <a:t>Optimization</a:t>
            </a:r>
            <a:endParaRPr lang="en-US" dirty="0">
              <a:solidFill>
                <a:prstClr val="black"/>
              </a:solidFill>
            </a:endParaRPr>
          </a:p>
          <a:p>
            <a:pPr algn="ctr"/>
            <a:r>
              <a:rPr lang="en-US" dirty="0" smtClean="0">
                <a:solidFill>
                  <a:prstClr val="black"/>
                </a:solidFill>
              </a:rPr>
              <a:t>Layout, Scheduling, Control</a:t>
            </a:r>
            <a:endParaRPr lang="en-US" dirty="0">
              <a:solidFill>
                <a:prstClr val="black"/>
              </a:solidFill>
            </a:endParaRPr>
          </a:p>
        </p:txBody>
      </p:sp>
      <p:sp>
        <p:nvSpPr>
          <p:cNvPr id="12" name="TextBox 11"/>
          <p:cNvSpPr txBox="1"/>
          <p:nvPr/>
        </p:nvSpPr>
        <p:spPr>
          <a:xfrm>
            <a:off x="6779711" y="6027857"/>
            <a:ext cx="2735664" cy="408623"/>
          </a:xfrm>
          <a:prstGeom prst="roundRect">
            <a:avLst/>
          </a:prstGeom>
          <a:solidFill>
            <a:srgbClr val="FFC000"/>
          </a:solidFill>
          <a:ln>
            <a:solidFill>
              <a:srgbClr val="FFCC99"/>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smtClean="0">
                <a:solidFill>
                  <a:prstClr val="black"/>
                </a:solidFill>
              </a:rPr>
              <a:t>Benchmarking / Test Suites</a:t>
            </a:r>
            <a:endParaRPr lang="en-US" dirty="0">
              <a:solidFill>
                <a:prstClr val="black"/>
              </a:solidFill>
            </a:endParaRPr>
          </a:p>
        </p:txBody>
      </p:sp>
      <p:sp>
        <p:nvSpPr>
          <p:cNvPr id="3" name="TextBox 2"/>
          <p:cNvSpPr txBox="1"/>
          <p:nvPr/>
        </p:nvSpPr>
        <p:spPr>
          <a:xfrm>
            <a:off x="10058400" y="1780779"/>
            <a:ext cx="1884217" cy="1477328"/>
          </a:xfrm>
          <a:prstGeom prst="rect">
            <a:avLst/>
          </a:prstGeom>
          <a:noFill/>
          <a:ln>
            <a:solidFill>
              <a:schemeClr val="bg1"/>
            </a:solidFill>
          </a:ln>
        </p:spPr>
        <p:txBody>
          <a:bodyPr wrap="square" rtlCol="0">
            <a:spAutoFit/>
          </a:bodyPr>
          <a:lstStyle/>
          <a:p>
            <a:r>
              <a:rPr lang="en-US" dirty="0" smtClean="0">
                <a:solidFill>
                  <a:schemeClr val="bg1"/>
                </a:solidFill>
              </a:rPr>
              <a:t>Models:</a:t>
            </a:r>
          </a:p>
          <a:p>
            <a:pPr marL="285750" indent="-285750">
              <a:buFont typeface="Arial" panose="020B0604020202020204" pitchFamily="34" charset="0"/>
              <a:buChar char="•"/>
            </a:pPr>
            <a:r>
              <a:rPr lang="en-US" dirty="0">
                <a:solidFill>
                  <a:schemeClr val="bg1"/>
                </a:solidFill>
              </a:rPr>
              <a:t>Quantum annealing</a:t>
            </a:r>
          </a:p>
          <a:p>
            <a:pPr marL="285750" indent="-285750">
              <a:buFont typeface="Arial" panose="020B0604020202020204" pitchFamily="34" charset="0"/>
              <a:buChar char="•"/>
            </a:pPr>
            <a:r>
              <a:rPr lang="en-US" dirty="0" smtClean="0">
                <a:solidFill>
                  <a:schemeClr val="bg1"/>
                </a:solidFill>
              </a:rPr>
              <a:t>Adiabatic</a:t>
            </a:r>
          </a:p>
          <a:p>
            <a:pPr marL="285750" indent="-285750">
              <a:buFont typeface="Arial" panose="020B0604020202020204" pitchFamily="34" charset="0"/>
              <a:buChar char="•"/>
            </a:pPr>
            <a:r>
              <a:rPr lang="en-US" dirty="0" smtClean="0">
                <a:solidFill>
                  <a:schemeClr val="bg1"/>
                </a:solidFill>
              </a:rPr>
              <a:t>Circuit</a:t>
            </a:r>
          </a:p>
        </p:txBody>
      </p:sp>
      <p:sp>
        <p:nvSpPr>
          <p:cNvPr id="15" name="TextBox 14"/>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1969780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anim calcmode="lin" valueType="num">
                                      <p:cBhvr>
                                        <p:cTn id="38" dur="500" fill="hold"/>
                                        <p:tgtEl>
                                          <p:spTgt spid="24"/>
                                        </p:tgtEl>
                                        <p:attrNameLst>
                                          <p:attrName>ppt_x</p:attrName>
                                        </p:attrNameLst>
                                      </p:cBhvr>
                                      <p:tavLst>
                                        <p:tav tm="0">
                                          <p:val>
                                            <p:strVal val="#ppt_x"/>
                                          </p:val>
                                        </p:tav>
                                        <p:tav tm="100000">
                                          <p:val>
                                            <p:strVal val="#ppt_x"/>
                                          </p:val>
                                        </p:tav>
                                      </p:tavLst>
                                    </p:anim>
                                    <p:anim calcmode="lin" valueType="num">
                                      <p:cBhvr>
                                        <p:cTn id="3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11" grpId="0" animBg="1"/>
      <p:bldP spid="1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7498" y="0"/>
            <a:ext cx="11625119" cy="1143000"/>
          </a:xfrm>
        </p:spPr>
        <p:txBody>
          <a:bodyPr>
            <a:noAutofit/>
          </a:bodyPr>
          <a:lstStyle/>
          <a:p>
            <a:r>
              <a:rPr lang="en-US" dirty="0" smtClean="0">
                <a:solidFill>
                  <a:schemeClr val="bg1"/>
                </a:solidFill>
                <a:cs typeface="Arial" panose="020B0604020202020204" pitchFamily="34" charset="0"/>
              </a:rPr>
              <a:t>A </a:t>
            </a:r>
            <a:r>
              <a:rPr lang="en-US" dirty="0">
                <a:solidFill>
                  <a:schemeClr val="bg1"/>
                </a:solidFill>
                <a:cs typeface="Arial" panose="020B0604020202020204" pitchFamily="34" charset="0"/>
              </a:rPr>
              <a:t>S</a:t>
            </a:r>
            <a:r>
              <a:rPr lang="en-US" dirty="0" smtClean="0">
                <a:solidFill>
                  <a:schemeClr val="bg1"/>
                </a:solidFill>
                <a:cs typeface="Arial" panose="020B0604020202020204" pitchFamily="34" charset="0"/>
              </a:rPr>
              <a:t>oftware Architecture for Quantum Computing</a:t>
            </a:r>
            <a:endParaRPr lang="en-US" dirty="0">
              <a:solidFill>
                <a:schemeClr val="bg1"/>
              </a:solidFill>
              <a:cs typeface="Arial" panose="020B0604020202020204" pitchFamily="34" charset="0"/>
            </a:endParaRPr>
          </a:p>
        </p:txBody>
      </p:sp>
      <p:pic>
        <p:nvPicPr>
          <p:cNvPr id="16"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557" y="1023649"/>
            <a:ext cx="4663601" cy="495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7" name="TextBox 16"/>
              <p:cNvSpPr txBox="1"/>
              <p:nvPr/>
            </p:nvSpPr>
            <p:spPr>
              <a:xfrm>
                <a:off x="1728857" y="5898606"/>
                <a:ext cx="2974838" cy="909699"/>
              </a:xfrm>
              <a:prstGeom prst="rect">
                <a:avLst/>
              </a:prstGeom>
              <a:noFill/>
            </p:spPr>
            <p:txBody>
              <a:bodyPr wrap="none" lIns="179285" tIns="143428" rIns="179285" bIns="143428" rtlCol="0">
                <a:spAutoFit/>
              </a:bodyPr>
              <a:lstStyle/>
              <a:p>
                <a:pPr algn="ctr">
                  <a:lnSpc>
                    <a:spcPct val="90000"/>
                  </a:lnSpc>
                  <a:spcAft>
                    <a:spcPts val="588"/>
                  </a:spcAft>
                </a:pPr>
                <a:r>
                  <a:rPr lang="en-US" sz="1961" dirty="0">
                    <a:solidFill>
                      <a:prstClr val="white"/>
                    </a:solidFill>
                  </a:rPr>
                  <a:t>The LIQ</a:t>
                </a:r>
                <a14:m>
                  <m:oMath xmlns:m="http://schemas.openxmlformats.org/officeDocument/2006/math">
                    <m:r>
                      <a:rPr lang="en-US" sz="1961" i="1" dirty="0">
                        <a:solidFill>
                          <a:prstClr val="white"/>
                        </a:solidFill>
                        <a:latin typeface="Cambria Math" panose="02040503050406030204" pitchFamily="18" charset="0"/>
                      </a:rPr>
                      <m:t>𝑈𝑖</m:t>
                    </m:r>
                    <m:r>
                      <a:rPr lang="en-US" sz="1961" i="1" dirty="0">
                        <a:solidFill>
                          <a:prstClr val="white"/>
                        </a:solidFill>
                        <a:latin typeface="Cambria Math" panose="02040503050406030204" pitchFamily="18" charset="0"/>
                      </a:rPr>
                      <m:t>|⟩</m:t>
                    </m:r>
                    <m:r>
                      <m:rPr>
                        <m:nor/>
                      </m:rPr>
                      <a:rPr lang="en-US" sz="1961" dirty="0">
                        <a:solidFill>
                          <a:prstClr val="white"/>
                        </a:solidFill>
                        <a:latin typeface="Cambria Math" panose="02040503050406030204" pitchFamily="18" charset="0"/>
                      </a:rPr>
                      <m:t> </m:t>
                    </m:r>
                    <m:r>
                      <m:rPr>
                        <m:nor/>
                      </m:rPr>
                      <a:rPr lang="en-US" sz="1961" dirty="0">
                        <a:solidFill>
                          <a:prstClr val="white"/>
                        </a:solidFill>
                      </a:rPr>
                      <m:t>platform</m:t>
                    </m:r>
                  </m:oMath>
                </a14:m>
                <a:endParaRPr lang="en-US" sz="1961" dirty="0">
                  <a:solidFill>
                    <a:prstClr val="white"/>
                  </a:solidFill>
                </a:endParaRPr>
              </a:p>
              <a:p>
                <a:pPr algn="ctr">
                  <a:lnSpc>
                    <a:spcPct val="90000"/>
                  </a:lnSpc>
                  <a:spcAft>
                    <a:spcPts val="588"/>
                  </a:spcAft>
                </a:pPr>
                <a:r>
                  <a:rPr lang="en-US" sz="1961" dirty="0">
                    <a:solidFill>
                      <a:prstClr val="white"/>
                    </a:solidFill>
                  </a:rPr>
                  <a:t>[</a:t>
                </a:r>
                <a:r>
                  <a:rPr lang="en-US" sz="1961" dirty="0" smtClean="0">
                    <a:solidFill>
                      <a:prstClr val="white"/>
                    </a:solidFill>
                  </a:rPr>
                  <a:t>Wecker and </a:t>
                </a:r>
                <a:r>
                  <a:rPr lang="en-US" sz="1961" dirty="0">
                    <a:solidFill>
                      <a:prstClr val="white"/>
                    </a:solidFill>
                  </a:rPr>
                  <a:t>Svore, 2014]</a:t>
                </a:r>
              </a:p>
            </p:txBody>
          </p:sp>
        </mc:Choice>
        <mc:Fallback xmlns="">
          <p:sp>
            <p:nvSpPr>
              <p:cNvPr id="17" name="TextBox 16"/>
              <p:cNvSpPr txBox="1">
                <a:spLocks noRot="1" noChangeAspect="1" noMove="1" noResize="1" noEditPoints="1" noAdjustHandles="1" noChangeArrowheads="1" noChangeShapeType="1" noTextEdit="1"/>
              </p:cNvSpPr>
              <p:nvPr/>
            </p:nvSpPr>
            <p:spPr>
              <a:xfrm>
                <a:off x="1728857" y="5898606"/>
                <a:ext cx="2974838" cy="909699"/>
              </a:xfrm>
              <a:prstGeom prst="rect">
                <a:avLst/>
              </a:prstGeom>
              <a:blipFill rotWithShape="0">
                <a:blip r:embed="rId4"/>
                <a:stretch>
                  <a:fillRect/>
                </a:stretch>
              </a:blipFill>
            </p:spPr>
            <p:txBody>
              <a:bodyPr/>
              <a:lstStyle/>
              <a:p>
                <a:r>
                  <a:rPr lang="en-US">
                    <a:noFill/>
                  </a:rPr>
                  <a:t> </a:t>
                </a:r>
              </a:p>
            </p:txBody>
          </p:sp>
        </mc:Fallback>
      </mc:AlternateContent>
      <p:sp>
        <p:nvSpPr>
          <p:cNvPr id="19" name="TextBox 18"/>
          <p:cNvSpPr txBox="1"/>
          <p:nvPr/>
        </p:nvSpPr>
        <p:spPr>
          <a:xfrm>
            <a:off x="6330460" y="1294104"/>
            <a:ext cx="3634156" cy="408623"/>
          </a:xfrm>
          <a:prstGeom prst="roundRect">
            <a:avLst/>
          </a:prstGeom>
          <a:solidFill>
            <a:srgbClr val="00FF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u="sng" dirty="0">
                <a:solidFill>
                  <a:prstClr val="black"/>
                </a:solidFill>
              </a:rPr>
              <a:t>High-level Quantum Algorithm</a:t>
            </a:r>
          </a:p>
        </p:txBody>
      </p:sp>
      <p:sp>
        <p:nvSpPr>
          <p:cNvPr id="20" name="TextBox 19"/>
          <p:cNvSpPr txBox="1"/>
          <p:nvPr/>
        </p:nvSpPr>
        <p:spPr>
          <a:xfrm>
            <a:off x="6330460" y="1780779"/>
            <a:ext cx="3634323" cy="715089"/>
          </a:xfrm>
          <a:prstGeom prst="roundRect">
            <a:avLst/>
          </a:prstGeom>
          <a:solidFill>
            <a:srgbClr val="FFFF00"/>
          </a:solidFill>
          <a:ln>
            <a:solidFill>
              <a:srgbClr val="FFFF00"/>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solidFill>
                  <a:prstClr val="black"/>
                </a:solidFill>
              </a:rPr>
              <a:t>Quantum Gates</a:t>
            </a:r>
          </a:p>
          <a:p>
            <a:r>
              <a:rPr lang="en-US" dirty="0">
                <a:solidFill>
                  <a:prstClr val="black"/>
                </a:solidFill>
              </a:rPr>
              <a:t>Quantum Function Implementation</a:t>
            </a:r>
          </a:p>
        </p:txBody>
      </p:sp>
      <p:sp>
        <p:nvSpPr>
          <p:cNvPr id="21" name="TextBox 20"/>
          <p:cNvSpPr txBox="1"/>
          <p:nvPr/>
        </p:nvSpPr>
        <p:spPr>
          <a:xfrm>
            <a:off x="6330460" y="2557889"/>
            <a:ext cx="3350356" cy="1021556"/>
          </a:xfrm>
          <a:prstGeom prst="roundRect">
            <a:avLst/>
          </a:prstGeom>
          <a:solidFill>
            <a:srgbClr val="FF9999"/>
          </a:solidFill>
          <a:ln>
            <a:solidFill>
              <a:srgbClr val="FF9999"/>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b="1" u="sng" dirty="0">
                <a:solidFill>
                  <a:prstClr val="black"/>
                </a:solidFill>
              </a:rPr>
              <a:t>Quantum Circuit Decomposition</a:t>
            </a:r>
          </a:p>
          <a:p>
            <a:r>
              <a:rPr lang="en-US" dirty="0">
                <a:solidFill>
                  <a:prstClr val="black"/>
                </a:solidFill>
              </a:rPr>
              <a:t>Quantum Circuit Optimization</a:t>
            </a:r>
          </a:p>
          <a:p>
            <a:r>
              <a:rPr lang="en-US" b="1" u="sng" dirty="0">
                <a:solidFill>
                  <a:prstClr val="black"/>
                </a:solidFill>
              </a:rPr>
              <a:t>Quantum Error Correction</a:t>
            </a:r>
          </a:p>
        </p:txBody>
      </p:sp>
      <p:sp>
        <p:nvSpPr>
          <p:cNvPr id="22" name="TextBox 21"/>
          <p:cNvSpPr txBox="1"/>
          <p:nvPr/>
        </p:nvSpPr>
        <p:spPr>
          <a:xfrm>
            <a:off x="6330460" y="3620821"/>
            <a:ext cx="1218791" cy="408623"/>
          </a:xfrm>
          <a:prstGeom prst="roundRect">
            <a:avLst/>
          </a:prstGeom>
          <a:solidFill>
            <a:srgbClr val="CCCC00"/>
          </a:solidFill>
          <a:ln>
            <a:solidFill>
              <a:srgbClr val="CCCC00"/>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solidFill>
                  <a:prstClr val="black"/>
                </a:solidFill>
              </a:rPr>
              <a:t>Simulation</a:t>
            </a:r>
            <a:endParaRPr lang="en-US" dirty="0">
              <a:solidFill>
                <a:prstClr val="black"/>
              </a:solidFill>
            </a:endParaRPr>
          </a:p>
        </p:txBody>
      </p:sp>
      <p:sp>
        <p:nvSpPr>
          <p:cNvPr id="23" name="TextBox 22"/>
          <p:cNvSpPr txBox="1"/>
          <p:nvPr/>
        </p:nvSpPr>
        <p:spPr>
          <a:xfrm>
            <a:off x="6330460" y="4068121"/>
            <a:ext cx="2349812" cy="408623"/>
          </a:xfrm>
          <a:prstGeom prst="roundRect">
            <a:avLst/>
          </a:prstGeom>
          <a:solidFill>
            <a:srgbClr val="9999FF"/>
          </a:solidFill>
          <a:ln>
            <a:solidFill>
              <a:srgbClr val="9999FF"/>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solidFill>
                  <a:prstClr val="black"/>
                </a:solidFill>
              </a:rPr>
              <a:t>Runtime Environments</a:t>
            </a:r>
          </a:p>
        </p:txBody>
      </p:sp>
      <p:sp>
        <p:nvSpPr>
          <p:cNvPr id="24" name="TextBox 23"/>
          <p:cNvSpPr txBox="1"/>
          <p:nvPr/>
        </p:nvSpPr>
        <p:spPr>
          <a:xfrm>
            <a:off x="6305216" y="5270915"/>
            <a:ext cx="4765594" cy="715089"/>
          </a:xfrm>
          <a:prstGeom prst="roundRect">
            <a:avLst/>
          </a:prstGeom>
          <a:solidFill>
            <a:srgbClr val="FFCC99"/>
          </a:solidFill>
          <a:ln>
            <a:solidFill>
              <a:srgbClr val="FFCC99"/>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solidFill>
                  <a:prstClr val="black"/>
                </a:solidFill>
              </a:rPr>
              <a:t>Target-dependent Representation</a:t>
            </a:r>
          </a:p>
          <a:p>
            <a:r>
              <a:rPr lang="en-US" dirty="0" smtClean="0">
                <a:solidFill>
                  <a:prstClr val="black"/>
                </a:solidFill>
              </a:rPr>
              <a:t>Classical Control/Quantum </a:t>
            </a:r>
            <a:r>
              <a:rPr lang="en-US" dirty="0">
                <a:solidFill>
                  <a:prstClr val="black"/>
                </a:solidFill>
              </a:rPr>
              <a:t>Machine </a:t>
            </a:r>
            <a:r>
              <a:rPr lang="en-US" dirty="0" smtClean="0">
                <a:solidFill>
                  <a:prstClr val="black"/>
                </a:solidFill>
              </a:rPr>
              <a:t>Instructions</a:t>
            </a:r>
            <a:endParaRPr lang="en-US" dirty="0">
              <a:solidFill>
                <a:prstClr val="black"/>
              </a:solidFill>
            </a:endParaRPr>
          </a:p>
        </p:txBody>
      </p:sp>
      <p:sp>
        <p:nvSpPr>
          <p:cNvPr id="11" name="TextBox 10"/>
          <p:cNvSpPr txBox="1"/>
          <p:nvPr/>
        </p:nvSpPr>
        <p:spPr>
          <a:xfrm>
            <a:off x="6305216" y="4518120"/>
            <a:ext cx="3188539" cy="715089"/>
          </a:xfrm>
          <a:prstGeom prst="round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solidFill>
                  <a:prstClr val="black"/>
                </a:solidFill>
              </a:rPr>
              <a:t>Target-dependent </a:t>
            </a:r>
            <a:r>
              <a:rPr lang="en-US" dirty="0" smtClean="0">
                <a:solidFill>
                  <a:prstClr val="black"/>
                </a:solidFill>
              </a:rPr>
              <a:t>Optimization</a:t>
            </a:r>
            <a:endParaRPr lang="en-US" dirty="0">
              <a:solidFill>
                <a:prstClr val="black"/>
              </a:solidFill>
            </a:endParaRPr>
          </a:p>
          <a:p>
            <a:r>
              <a:rPr lang="en-US" dirty="0" smtClean="0">
                <a:solidFill>
                  <a:prstClr val="black"/>
                </a:solidFill>
              </a:rPr>
              <a:t>Layout, Scheduling, Control</a:t>
            </a:r>
            <a:endParaRPr lang="en-US" dirty="0">
              <a:solidFill>
                <a:prstClr val="black"/>
              </a:solidFill>
            </a:endParaRPr>
          </a:p>
        </p:txBody>
      </p:sp>
      <p:sp>
        <p:nvSpPr>
          <p:cNvPr id="13" name="TextBox 12"/>
          <p:cNvSpPr txBox="1"/>
          <p:nvPr/>
        </p:nvSpPr>
        <p:spPr>
          <a:xfrm>
            <a:off x="5078776" y="6488668"/>
            <a:ext cx="1978811" cy="338554"/>
          </a:xfrm>
          <a:prstGeom prst="rect">
            <a:avLst/>
          </a:prstGeom>
          <a:noFill/>
        </p:spPr>
        <p:txBody>
          <a:bodyPr wrap="none" rtlCol="0">
            <a:spAutoFit/>
          </a:bodyPr>
          <a:lstStyle/>
          <a:p>
            <a:r>
              <a:rPr lang="en-US" sz="1600" dirty="0" smtClean="0">
                <a:solidFill>
                  <a:schemeClr val="bg2">
                    <a:lumMod val="75000"/>
                  </a:schemeClr>
                </a:solidFill>
              </a:rPr>
              <a:t>Microsoft Proprietary</a:t>
            </a:r>
            <a:endParaRPr lang="en-US" sz="1600" dirty="0">
              <a:solidFill>
                <a:schemeClr val="bg2">
                  <a:lumMod val="75000"/>
                </a:schemeClr>
              </a:solidFill>
            </a:endParaRPr>
          </a:p>
        </p:txBody>
      </p:sp>
    </p:spTree>
    <p:extLst>
      <p:ext uri="{BB962C8B-B14F-4D97-AF65-F5344CB8AC3E}">
        <p14:creationId xmlns:p14="http://schemas.microsoft.com/office/powerpoint/2010/main" val="272392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36104" y="1211310"/>
            <a:ext cx="5458707" cy="4869877"/>
          </a:xfrm>
        </p:spPr>
        <p:txBody>
          <a:bodyPr/>
          <a:lstStyle/>
          <a:p>
            <a:pPr marL="0" indent="0" defTabSz="649801">
              <a:spcBef>
                <a:spcPts val="0"/>
              </a:spcBef>
              <a:buNone/>
            </a:pPr>
            <a:r>
              <a:rPr lang="en-US" sz="1867" dirty="0">
                <a:solidFill>
                  <a:srgbClr val="FFC000"/>
                </a:solidFill>
              </a:rPr>
              <a:t>let</a:t>
            </a:r>
            <a:r>
              <a:rPr lang="en-US" sz="1867" dirty="0"/>
              <a:t> </a:t>
            </a:r>
            <a:r>
              <a:rPr lang="en-US" sz="1867" b="1" dirty="0">
                <a:solidFill>
                  <a:srgbClr val="92D050"/>
                </a:solidFill>
              </a:rPr>
              <a:t>QFT</a:t>
            </a:r>
            <a:r>
              <a:rPr lang="en-US" sz="1867" dirty="0"/>
              <a:t> (</a:t>
            </a:r>
            <a:r>
              <a:rPr lang="en-US" sz="1867" dirty="0" err="1"/>
              <a:t>qs</a:t>
            </a:r>
            <a:r>
              <a:rPr lang="en-US" sz="1867" dirty="0"/>
              <a:t> : Qs) =</a:t>
            </a:r>
          </a:p>
          <a:p>
            <a:pPr marL="0" indent="0" defTabSz="649801">
              <a:spcBef>
                <a:spcPts val="0"/>
              </a:spcBef>
              <a:buNone/>
            </a:pPr>
            <a:r>
              <a:rPr lang="en-US" sz="1867" dirty="0"/>
              <a:t>	</a:t>
            </a:r>
            <a:r>
              <a:rPr lang="en-US" sz="1867" dirty="0">
                <a:solidFill>
                  <a:srgbClr val="FFC000"/>
                </a:solidFill>
              </a:rPr>
              <a:t>let</a:t>
            </a:r>
            <a:r>
              <a:rPr lang="en-US" sz="1867" dirty="0"/>
              <a:t> n = </a:t>
            </a:r>
            <a:r>
              <a:rPr lang="en-US" sz="1867" dirty="0" err="1"/>
              <a:t>qs.Length</a:t>
            </a:r>
            <a:r>
              <a:rPr lang="en-US" sz="1867" dirty="0"/>
              <a:t> - 1</a:t>
            </a:r>
          </a:p>
          <a:p>
            <a:pPr marL="0" indent="0" defTabSz="649801">
              <a:spcBef>
                <a:spcPts val="0"/>
              </a:spcBef>
              <a:buNone/>
            </a:pPr>
            <a:r>
              <a:rPr lang="en-US" sz="1867" dirty="0"/>
              <a:t>	</a:t>
            </a:r>
            <a:r>
              <a:rPr lang="en-US" sz="1867" dirty="0">
                <a:solidFill>
                  <a:srgbClr val="FFC000"/>
                </a:solidFill>
              </a:rPr>
              <a:t>for</a:t>
            </a:r>
            <a:r>
              <a:rPr lang="en-US" sz="1867" dirty="0"/>
              <a:t> </a:t>
            </a:r>
            <a:r>
              <a:rPr lang="en-US" sz="1867" dirty="0" err="1"/>
              <a:t>i</a:t>
            </a:r>
            <a:r>
              <a:rPr lang="en-US" sz="1867" dirty="0"/>
              <a:t> = 0 </a:t>
            </a:r>
            <a:r>
              <a:rPr lang="en-US" sz="1867" dirty="0">
                <a:solidFill>
                  <a:srgbClr val="FFC000"/>
                </a:solidFill>
              </a:rPr>
              <a:t>to</a:t>
            </a:r>
            <a:r>
              <a:rPr lang="en-US" sz="1867" dirty="0"/>
              <a:t> n </a:t>
            </a:r>
            <a:r>
              <a:rPr lang="en-US" sz="1867" dirty="0">
                <a:solidFill>
                  <a:srgbClr val="FFC000"/>
                </a:solidFill>
              </a:rPr>
              <a:t>do</a:t>
            </a:r>
          </a:p>
          <a:p>
            <a:pPr marL="0" indent="0" defTabSz="649801">
              <a:spcBef>
                <a:spcPts val="0"/>
              </a:spcBef>
              <a:buNone/>
            </a:pPr>
            <a:r>
              <a:rPr lang="en-US" sz="1867" dirty="0"/>
              <a:t>		</a:t>
            </a:r>
            <a:r>
              <a:rPr lang="en-US" sz="1867" dirty="0">
                <a:solidFill>
                  <a:srgbClr val="FFC000"/>
                </a:solidFill>
              </a:rPr>
              <a:t>let</a:t>
            </a:r>
            <a:r>
              <a:rPr lang="en-US" sz="1867" dirty="0"/>
              <a:t> q = </a:t>
            </a:r>
            <a:r>
              <a:rPr lang="en-US" sz="1867" dirty="0" err="1"/>
              <a:t>qs</a:t>
            </a:r>
            <a:r>
              <a:rPr lang="en-US" sz="1867" dirty="0"/>
              <a:t>.[</a:t>
            </a:r>
            <a:r>
              <a:rPr lang="en-US" sz="1867" dirty="0" err="1"/>
              <a:t>i</a:t>
            </a:r>
            <a:r>
              <a:rPr lang="en-US" sz="1867" dirty="0"/>
              <a:t>]</a:t>
            </a:r>
          </a:p>
          <a:p>
            <a:pPr marL="0" indent="0" defTabSz="649801">
              <a:spcBef>
                <a:spcPts val="0"/>
              </a:spcBef>
              <a:buNone/>
            </a:pPr>
            <a:r>
              <a:rPr lang="en-US" sz="1867" dirty="0"/>
              <a:t>		</a:t>
            </a:r>
            <a:r>
              <a:rPr lang="en-US" sz="1867" b="1" dirty="0">
                <a:solidFill>
                  <a:srgbClr val="92D050"/>
                </a:solidFill>
              </a:rPr>
              <a:t>H</a:t>
            </a:r>
            <a:r>
              <a:rPr lang="en-US" sz="1867" dirty="0"/>
              <a:t> q</a:t>
            </a:r>
          </a:p>
          <a:p>
            <a:pPr marL="0" indent="0" defTabSz="649801">
              <a:spcBef>
                <a:spcPts val="0"/>
              </a:spcBef>
              <a:buNone/>
            </a:pPr>
            <a:r>
              <a:rPr lang="en-US" sz="1867" dirty="0"/>
              <a:t>		</a:t>
            </a:r>
            <a:r>
              <a:rPr lang="en-US" sz="1867" dirty="0">
                <a:solidFill>
                  <a:srgbClr val="FFC000"/>
                </a:solidFill>
              </a:rPr>
              <a:t>for</a:t>
            </a:r>
            <a:r>
              <a:rPr lang="en-US" sz="1867" dirty="0"/>
              <a:t> j = (</a:t>
            </a:r>
            <a:r>
              <a:rPr lang="en-US" sz="1867" dirty="0" err="1"/>
              <a:t>i</a:t>
            </a:r>
            <a:r>
              <a:rPr lang="en-US" sz="1867" dirty="0"/>
              <a:t> + 1) </a:t>
            </a:r>
            <a:r>
              <a:rPr lang="en-US" sz="1867" dirty="0">
                <a:solidFill>
                  <a:srgbClr val="FFC000"/>
                </a:solidFill>
              </a:rPr>
              <a:t>to</a:t>
            </a:r>
            <a:r>
              <a:rPr lang="en-US" sz="1867" dirty="0"/>
              <a:t> n </a:t>
            </a:r>
            <a:r>
              <a:rPr lang="en-US" sz="1867" dirty="0">
                <a:solidFill>
                  <a:srgbClr val="FFC000"/>
                </a:solidFill>
              </a:rPr>
              <a:t>do</a:t>
            </a:r>
          </a:p>
          <a:p>
            <a:pPr marL="0" indent="0" defTabSz="649801">
              <a:spcBef>
                <a:spcPts val="0"/>
              </a:spcBef>
              <a:buNone/>
            </a:pPr>
            <a:r>
              <a:rPr lang="en-US" sz="1867" dirty="0"/>
              <a:t>			</a:t>
            </a:r>
            <a:r>
              <a:rPr lang="en-US" sz="1867" dirty="0">
                <a:solidFill>
                  <a:srgbClr val="FFC000"/>
                </a:solidFill>
              </a:rPr>
              <a:t>let</a:t>
            </a:r>
            <a:r>
              <a:rPr lang="en-US" sz="1867" dirty="0"/>
              <a:t> theta = 2.0 * </a:t>
            </a:r>
            <a:r>
              <a:rPr lang="en-US" sz="1867" dirty="0" err="1"/>
              <a:t>Math.PI</a:t>
            </a:r>
            <a:r>
              <a:rPr lang="en-US" sz="1867" dirty="0"/>
              <a:t> / </a:t>
            </a:r>
          </a:p>
          <a:p>
            <a:pPr marL="0" indent="0" defTabSz="649801">
              <a:spcBef>
                <a:spcPts val="0"/>
              </a:spcBef>
              <a:buNone/>
            </a:pPr>
            <a:r>
              <a:rPr lang="en-US" sz="1867" dirty="0"/>
              <a:t>				float(1 &lt;&lt;&lt; (j - </a:t>
            </a:r>
            <a:r>
              <a:rPr lang="en-US" sz="1867" dirty="0" err="1"/>
              <a:t>i</a:t>
            </a:r>
            <a:r>
              <a:rPr lang="en-US" sz="1867" dirty="0"/>
              <a:t> + 1))</a:t>
            </a:r>
          </a:p>
          <a:p>
            <a:pPr marL="0" indent="0" defTabSz="649801">
              <a:spcBef>
                <a:spcPts val="0"/>
              </a:spcBef>
              <a:buNone/>
            </a:pPr>
            <a:r>
              <a:rPr lang="en-US" sz="1867" dirty="0"/>
              <a:t>			</a:t>
            </a:r>
            <a:r>
              <a:rPr lang="en-US" sz="1867" b="1" dirty="0" err="1">
                <a:solidFill>
                  <a:srgbClr val="92D050"/>
                </a:solidFill>
              </a:rPr>
              <a:t>CRz</a:t>
            </a:r>
            <a:r>
              <a:rPr lang="en-US" sz="1867" dirty="0"/>
              <a:t> theta </a:t>
            </a:r>
            <a:r>
              <a:rPr lang="en-US" sz="1867" dirty="0" err="1"/>
              <a:t>qs</a:t>
            </a:r>
            <a:r>
              <a:rPr lang="en-US" sz="1867" dirty="0"/>
              <a:t>.[j] q</a:t>
            </a:r>
          </a:p>
          <a:p>
            <a:pPr marL="0" indent="0" defTabSz="649801">
              <a:spcBef>
                <a:spcPts val="0"/>
              </a:spcBef>
              <a:buNone/>
            </a:pPr>
            <a:r>
              <a:rPr lang="en-US" sz="1867" dirty="0"/>
              <a:t>	</a:t>
            </a:r>
            <a:r>
              <a:rPr lang="en-US" sz="1867" dirty="0">
                <a:solidFill>
                  <a:srgbClr val="FFC000"/>
                </a:solidFill>
              </a:rPr>
              <a:t>for</a:t>
            </a:r>
            <a:r>
              <a:rPr lang="en-US" sz="1867" dirty="0"/>
              <a:t> </a:t>
            </a:r>
            <a:r>
              <a:rPr lang="en-US" sz="1867" dirty="0" err="1"/>
              <a:t>i</a:t>
            </a:r>
            <a:r>
              <a:rPr lang="en-US" sz="1867" dirty="0"/>
              <a:t> = 0 </a:t>
            </a:r>
            <a:r>
              <a:rPr lang="en-US" sz="1867" dirty="0">
                <a:solidFill>
                  <a:srgbClr val="FFC000"/>
                </a:solidFill>
              </a:rPr>
              <a:t>to</a:t>
            </a:r>
            <a:r>
              <a:rPr lang="en-US" sz="1867" dirty="0"/>
              <a:t> ((n - 1) / 2) do</a:t>
            </a:r>
            <a:endParaRPr lang="en-US" sz="1867" dirty="0">
              <a:solidFill>
                <a:srgbClr val="FFC000"/>
              </a:solidFill>
            </a:endParaRPr>
          </a:p>
          <a:p>
            <a:pPr marL="0" indent="0" defTabSz="649801">
              <a:spcBef>
                <a:spcPts val="0"/>
              </a:spcBef>
              <a:buNone/>
            </a:pPr>
            <a:r>
              <a:rPr lang="en-US" sz="1867" dirty="0"/>
              <a:t>		</a:t>
            </a:r>
            <a:r>
              <a:rPr lang="en-US" sz="1867" b="1" dirty="0">
                <a:solidFill>
                  <a:srgbClr val="92D050"/>
                </a:solidFill>
              </a:rPr>
              <a:t>SWAP</a:t>
            </a:r>
            <a:r>
              <a:rPr lang="en-US" sz="1867" dirty="0"/>
              <a:t> </a:t>
            </a:r>
            <a:r>
              <a:rPr lang="en-US" sz="1867" dirty="0" err="1"/>
              <a:t>qs</a:t>
            </a:r>
            <a:r>
              <a:rPr lang="en-US" sz="1867" dirty="0"/>
              <a:t>.[</a:t>
            </a:r>
            <a:r>
              <a:rPr lang="en-US" sz="1867" dirty="0" err="1"/>
              <a:t>i</a:t>
            </a:r>
            <a:r>
              <a:rPr lang="en-US" sz="1867" dirty="0"/>
              <a:t>] </a:t>
            </a:r>
            <a:r>
              <a:rPr lang="en-US" sz="1867" dirty="0" err="1"/>
              <a:t>qs</a:t>
            </a:r>
            <a:r>
              <a:rPr lang="en-US" sz="1867" dirty="0"/>
              <a:t>.[n - </a:t>
            </a:r>
            <a:r>
              <a:rPr lang="en-US" sz="1867" dirty="0" err="1"/>
              <a:t>i</a:t>
            </a:r>
            <a:r>
              <a:rPr lang="en-US" sz="1867" dirty="0"/>
              <a:t>]</a:t>
            </a:r>
          </a:p>
          <a:p>
            <a:pPr marL="0" indent="0" defTabSz="649801">
              <a:spcBef>
                <a:spcPts val="0"/>
              </a:spcBef>
              <a:buNone/>
            </a:pPr>
            <a:endParaRPr lang="en-US" sz="1867" dirty="0"/>
          </a:p>
          <a:p>
            <a:pPr marL="0" indent="0" defTabSz="649801">
              <a:spcBef>
                <a:spcPts val="0"/>
              </a:spcBef>
              <a:buNone/>
            </a:pPr>
            <a:r>
              <a:rPr lang="en-US" sz="1867" dirty="0">
                <a:solidFill>
                  <a:srgbClr val="FFC000"/>
                </a:solidFill>
              </a:rPr>
              <a:t>let</a:t>
            </a:r>
            <a:r>
              <a:rPr lang="en-US" sz="1867" dirty="0"/>
              <a:t> </a:t>
            </a:r>
            <a:r>
              <a:rPr lang="en-US" sz="1867" b="1" dirty="0" err="1">
                <a:solidFill>
                  <a:srgbClr val="92D050"/>
                </a:solidFill>
              </a:rPr>
              <a:t>QftOp</a:t>
            </a:r>
            <a:r>
              <a:rPr lang="en-US" sz="1867" dirty="0"/>
              <a:t>  = compile </a:t>
            </a:r>
            <a:r>
              <a:rPr lang="en-US" sz="1867" b="1" dirty="0">
                <a:solidFill>
                  <a:srgbClr val="92D050"/>
                </a:solidFill>
              </a:rPr>
              <a:t>QFT</a:t>
            </a:r>
            <a:endParaRPr lang="en-US" sz="1867" dirty="0">
              <a:solidFill>
                <a:srgbClr val="92D050"/>
              </a:solidFill>
            </a:endParaRPr>
          </a:p>
          <a:p>
            <a:pPr marL="0" indent="0" defTabSz="649801">
              <a:spcBef>
                <a:spcPts val="0"/>
              </a:spcBef>
              <a:buNone/>
            </a:pPr>
            <a:r>
              <a:rPr lang="en-US" sz="1867" dirty="0">
                <a:solidFill>
                  <a:srgbClr val="FFFF00"/>
                </a:solidFill>
              </a:rPr>
              <a:t>let </a:t>
            </a:r>
            <a:r>
              <a:rPr lang="en-US" sz="1867" b="1" dirty="0" err="1">
                <a:solidFill>
                  <a:srgbClr val="FFFF00"/>
                </a:solidFill>
              </a:rPr>
              <a:t>QftOp</a:t>
            </a:r>
            <a:r>
              <a:rPr lang="en-US" sz="1867" dirty="0">
                <a:solidFill>
                  <a:srgbClr val="FFFF00"/>
                </a:solidFill>
              </a:rPr>
              <a:t>’ = adjoint </a:t>
            </a:r>
            <a:r>
              <a:rPr lang="en-US" sz="1867" b="1" dirty="0" err="1">
                <a:solidFill>
                  <a:srgbClr val="FFFF00"/>
                </a:solidFill>
              </a:rPr>
              <a:t>QftOp</a:t>
            </a:r>
            <a:endParaRPr lang="en-US" sz="1867" b="1" dirty="0">
              <a:solidFill>
                <a:srgbClr val="FFFF00"/>
              </a:solidFill>
            </a:endParaRPr>
          </a:p>
          <a:p>
            <a:pPr>
              <a:spcBef>
                <a:spcPts val="0"/>
              </a:spcBef>
            </a:pPr>
            <a:endParaRPr lang="en-US" sz="1867" dirty="0"/>
          </a:p>
        </p:txBody>
      </p:sp>
      <p:sp>
        <p:nvSpPr>
          <p:cNvPr id="3" name="Title 2"/>
          <p:cNvSpPr>
            <a:spLocks noGrp="1"/>
          </p:cNvSpPr>
          <p:nvPr>
            <p:ph type="title"/>
          </p:nvPr>
        </p:nvSpPr>
        <p:spPr/>
        <p:txBody>
          <a:bodyPr/>
          <a:lstStyle/>
          <a:p>
            <a:r>
              <a:rPr lang="en-US" dirty="0" smtClean="0"/>
              <a:t>Compilation onto Hardware</a:t>
            </a:r>
            <a:endParaRPr lang="en-US" dirty="0"/>
          </a:p>
        </p:txBody>
      </p:sp>
      <p:pic>
        <p:nvPicPr>
          <p:cNvPr id="7" name="Picture 6"/>
          <p:cNvPicPr>
            <a:picLocks noChangeAspect="1"/>
          </p:cNvPicPr>
          <p:nvPr/>
        </p:nvPicPr>
        <p:blipFill>
          <a:blip r:embed="rId3"/>
          <a:stretch>
            <a:fillRect/>
          </a:stretch>
        </p:blipFill>
        <p:spPr>
          <a:xfrm>
            <a:off x="6354180" y="1389304"/>
            <a:ext cx="5584925" cy="4214080"/>
          </a:xfrm>
          <a:prstGeom prst="rect">
            <a:avLst/>
          </a:prstGeom>
        </p:spPr>
      </p:pic>
      <p:sp>
        <p:nvSpPr>
          <p:cNvPr id="8" name="TextBox 7"/>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104862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5172" y="971468"/>
            <a:ext cx="11653523" cy="1796217"/>
          </a:xfrm>
        </p:spPr>
        <p:txBody>
          <a:bodyPr>
            <a:noAutofit/>
          </a:bodyPr>
          <a:lstStyle/>
          <a:p>
            <a:pPr algn="ctr"/>
            <a:r>
              <a:rPr lang="en-US" sz="4400" i="1" dirty="0" smtClean="0">
                <a:solidFill>
                  <a:srgbClr val="FFC000"/>
                </a:solidFill>
              </a:rPr>
              <a:t>Quantum Computer Architectures </a:t>
            </a:r>
            <a:r>
              <a:rPr lang="en-US" sz="4400" dirty="0" smtClean="0">
                <a:solidFill>
                  <a:srgbClr val="FFC000"/>
                </a:solidFill>
              </a:rPr>
              <a:t>Breakout</a:t>
            </a:r>
            <a:br>
              <a:rPr lang="en-US" sz="4400" dirty="0" smtClean="0">
                <a:solidFill>
                  <a:srgbClr val="FFC000"/>
                </a:solidFill>
              </a:rPr>
            </a:br>
            <a:r>
              <a:rPr lang="en-US" sz="4400" dirty="0" smtClean="0">
                <a:solidFill>
                  <a:schemeClr val="tx1"/>
                </a:solidFill>
              </a:rPr>
              <a:t/>
            </a:r>
            <a:br>
              <a:rPr lang="en-US" sz="4400" dirty="0" smtClean="0">
                <a:solidFill>
                  <a:schemeClr val="tx1"/>
                </a:solidFill>
              </a:rPr>
            </a:br>
            <a:r>
              <a:rPr lang="en-US" sz="4400" dirty="0" smtClean="0">
                <a:solidFill>
                  <a:schemeClr val="tx1"/>
                </a:solidFill>
              </a:rPr>
              <a:t>Discovery (Getting quantum systems to compute)</a:t>
            </a:r>
            <a:br>
              <a:rPr lang="en-US" sz="4400" dirty="0" smtClean="0">
                <a:solidFill>
                  <a:schemeClr val="tx1"/>
                </a:solidFill>
              </a:rPr>
            </a:br>
            <a:r>
              <a:rPr lang="en-US" sz="4400" dirty="0" smtClean="0">
                <a:solidFill>
                  <a:schemeClr val="tx1"/>
                </a:solidFill>
              </a:rPr>
              <a:t>Development (Quantum </a:t>
            </a:r>
            <a:r>
              <a:rPr lang="en-US" sz="4400" dirty="0">
                <a:solidFill>
                  <a:schemeClr val="tx1"/>
                </a:solidFill>
              </a:rPr>
              <a:t>c</a:t>
            </a:r>
            <a:r>
              <a:rPr lang="en-US" sz="4400" dirty="0" smtClean="0">
                <a:solidFill>
                  <a:schemeClr val="tx1"/>
                </a:solidFill>
              </a:rPr>
              <a:t>omputing software)</a:t>
            </a:r>
            <a:br>
              <a:rPr lang="en-US" sz="4400" dirty="0" smtClean="0">
                <a:solidFill>
                  <a:schemeClr val="tx1"/>
                </a:solidFill>
              </a:rPr>
            </a:br>
            <a:r>
              <a:rPr lang="en-US" sz="4400" dirty="0" smtClean="0">
                <a:solidFill>
                  <a:schemeClr val="tx1"/>
                </a:solidFill>
              </a:rPr>
              <a:t>Deployment (Assessing quantum computers)</a:t>
            </a:r>
            <a:br>
              <a:rPr lang="en-US" sz="4400" dirty="0" smtClean="0">
                <a:solidFill>
                  <a:schemeClr val="tx1"/>
                </a:solidFill>
              </a:rPr>
            </a:br>
            <a:r>
              <a:rPr lang="en-US" sz="4400" dirty="0">
                <a:solidFill>
                  <a:schemeClr val="tx1"/>
                </a:solidFill>
              </a:rPr>
              <a:t/>
            </a:r>
            <a:br>
              <a:rPr lang="en-US" sz="4400" dirty="0">
                <a:solidFill>
                  <a:schemeClr val="tx1"/>
                </a:solidFill>
              </a:rPr>
            </a:br>
            <a:r>
              <a:rPr lang="en-US" sz="4400" dirty="0" smtClean="0">
                <a:solidFill>
                  <a:srgbClr val="FFC000"/>
                </a:solidFill>
              </a:rPr>
              <a:t>Jasmine Room, 1pm</a:t>
            </a:r>
            <a:endParaRPr lang="en-US" sz="4400" dirty="0">
              <a:solidFill>
                <a:srgbClr val="FFC000"/>
              </a:solidFill>
            </a:endParaRPr>
          </a:p>
        </p:txBody>
      </p:sp>
    </p:spTree>
    <p:extLst>
      <p:ext uri="{BB962C8B-B14F-4D97-AF65-F5344CB8AC3E}">
        <p14:creationId xmlns:p14="http://schemas.microsoft.com/office/powerpoint/2010/main" val="26145700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4536" y="-7891"/>
            <a:ext cx="11402935" cy="1219200"/>
          </a:xfrm>
        </p:spPr>
        <p:txBody>
          <a:bodyPr/>
          <a:lstStyle/>
          <a:p>
            <a:r>
              <a:rPr lang="en-US" dirty="0" smtClean="0">
                <a:solidFill>
                  <a:schemeClr val="bg1"/>
                </a:solidFill>
              </a:rPr>
              <a:t>Quantum Gates: Digital quantum computation</a:t>
            </a:r>
            <a:endParaRPr lang="en-US" dirty="0">
              <a:solidFill>
                <a:schemeClr val="bg1"/>
              </a:solidFill>
            </a:endParaRPr>
          </a:p>
        </p:txBody>
      </p:sp>
      <p:sp>
        <p:nvSpPr>
          <p:cNvPr id="7" name="Content Placeholder 1"/>
          <p:cNvSpPr txBox="1">
            <a:spLocks/>
          </p:cNvSpPr>
          <p:nvPr/>
        </p:nvSpPr>
        <p:spPr>
          <a:xfrm>
            <a:off x="678883" y="1405276"/>
            <a:ext cx="5704764" cy="4869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white"/>
                </a:solidFill>
                <a:cs typeface="Segoe UI" panose="020B0502040204020203" pitchFamily="34" charset="0"/>
              </a:rPr>
              <a:t>Basic unit: </a:t>
            </a:r>
            <a:r>
              <a:rPr lang="en-US" b="1" dirty="0">
                <a:solidFill>
                  <a:prstClr val="white"/>
                </a:solidFill>
                <a:cs typeface="Segoe UI" panose="020B0502040204020203" pitchFamily="34" charset="0"/>
              </a:rPr>
              <a:t>bit</a:t>
            </a:r>
            <a:r>
              <a:rPr lang="en-US" dirty="0">
                <a:solidFill>
                  <a:prstClr val="white"/>
                </a:solidFill>
                <a:cs typeface="Segoe UI" panose="020B0502040204020203" pitchFamily="34" charset="0"/>
              </a:rPr>
              <a:t> = 0 or 1</a:t>
            </a:r>
          </a:p>
          <a:p>
            <a:pPr marL="0" indent="0">
              <a:buNone/>
            </a:pPr>
            <a:r>
              <a:rPr lang="en-US" dirty="0">
                <a:solidFill>
                  <a:prstClr val="white"/>
                </a:solidFill>
                <a:cs typeface="Segoe UI" panose="020B0502040204020203" pitchFamily="34" charset="0"/>
              </a:rPr>
              <a:t>Computing: </a:t>
            </a:r>
            <a:r>
              <a:rPr lang="en-US" b="1" dirty="0">
                <a:solidFill>
                  <a:prstClr val="white"/>
                </a:solidFill>
                <a:cs typeface="Segoe UI" panose="020B0502040204020203" pitchFamily="34" charset="0"/>
              </a:rPr>
              <a:t>logical</a:t>
            </a:r>
            <a:r>
              <a:rPr lang="en-US" dirty="0">
                <a:solidFill>
                  <a:prstClr val="white"/>
                </a:solidFill>
                <a:cs typeface="Segoe UI" panose="020B0502040204020203" pitchFamily="34" charset="0"/>
              </a:rPr>
              <a:t> operation</a:t>
            </a:r>
          </a:p>
          <a:p>
            <a:pPr marL="0" indent="0">
              <a:buNone/>
            </a:pPr>
            <a:r>
              <a:rPr lang="en-US" dirty="0">
                <a:solidFill>
                  <a:prstClr val="white"/>
                </a:solidFill>
                <a:cs typeface="Segoe UI" panose="020B0502040204020203" pitchFamily="34" charset="0"/>
              </a:rPr>
              <a:t>Description: </a:t>
            </a:r>
            <a:r>
              <a:rPr lang="en-US" b="1" dirty="0">
                <a:solidFill>
                  <a:prstClr val="white"/>
                </a:solidFill>
                <a:cs typeface="Segoe UI" panose="020B0502040204020203" pitchFamily="34" charset="0"/>
              </a:rPr>
              <a:t>truth table</a:t>
            </a:r>
            <a:endParaRPr lang="en-US" dirty="0">
              <a:solidFill>
                <a:prstClr val="white"/>
              </a:solidFill>
              <a:cs typeface="Segoe UI" panose="020B0502040204020203" pitchFamily="34" charset="0"/>
            </a:endParaRPr>
          </a:p>
          <a:p>
            <a:pPr marL="0" indent="0">
              <a:buNone/>
            </a:pPr>
            <a:endParaRPr lang="en-US" dirty="0">
              <a:solidFill>
                <a:prstClr val="white"/>
              </a:solidFill>
              <a:cs typeface="Segoe UI" panose="020B0502040204020203" pitchFamily="34" charset="0"/>
            </a:endParaRPr>
          </a:p>
          <a:p>
            <a:pPr marL="0" indent="0">
              <a:buNone/>
            </a:pPr>
            <a:endParaRPr lang="en-US" dirty="0">
              <a:solidFill>
                <a:prstClr val="black"/>
              </a:solidFill>
            </a:endParaRPr>
          </a:p>
          <a:p>
            <a:pPr marL="0" indent="0">
              <a:buNone/>
            </a:pPr>
            <a:endParaRPr lang="en-US" dirty="0">
              <a:solidFill>
                <a:prstClr val="black"/>
              </a:solidFill>
            </a:endParaRPr>
          </a:p>
        </p:txBody>
      </p:sp>
      <mc:AlternateContent xmlns:mc="http://schemas.openxmlformats.org/markup-compatibility/2006" xmlns:a14="http://schemas.microsoft.com/office/drawing/2010/main">
        <mc:Choice Requires="a14">
          <p:sp>
            <p:nvSpPr>
              <p:cNvPr id="8" name="Content Placeholder 1"/>
              <p:cNvSpPr txBox="1">
                <a:spLocks/>
              </p:cNvSpPr>
              <p:nvPr/>
            </p:nvSpPr>
            <p:spPr>
              <a:xfrm>
                <a:off x="6137566" y="1067967"/>
                <a:ext cx="6041735" cy="4869877"/>
              </a:xfrm>
              <a:prstGeom prst="rect">
                <a:avLst/>
              </a:prstGeom>
            </p:spPr>
            <p:txBody>
              <a:bodyPr lIns="243840" tIns="243840" rIns="243840" bIns="243840"/>
              <a:lstStyle>
                <a:lvl1pPr marL="342900" indent="-342900" algn="l" defTabSz="457200" rtl="0" eaLnBrk="1" latinLnBrk="0" hangingPunct="1">
                  <a:spcBef>
                    <a:spcPts val="1000"/>
                  </a:spcBef>
                  <a:buFont typeface="Arial"/>
                  <a:buChar char="•"/>
                  <a:defRPr sz="1800" kern="1200">
                    <a:solidFill>
                      <a:srgbClr val="FFFFFF"/>
                    </a:solidFill>
                    <a:latin typeface="Segoe UI"/>
                    <a:ea typeface="+mn-ea"/>
                    <a:cs typeface="Segoe UI"/>
                  </a:defRPr>
                </a:lvl1pPr>
                <a:lvl2pPr marL="742950" indent="-285750" algn="l" defTabSz="457200" rtl="0" eaLnBrk="1" latinLnBrk="0" hangingPunct="1">
                  <a:spcBef>
                    <a:spcPts val="1000"/>
                  </a:spcBef>
                  <a:buFont typeface="Arial"/>
                  <a:buChar char="–"/>
                  <a:defRPr sz="1600" kern="1200">
                    <a:solidFill>
                      <a:srgbClr val="FFFFFF"/>
                    </a:solidFill>
                    <a:latin typeface="Segoe UI"/>
                    <a:ea typeface="+mn-ea"/>
                    <a:cs typeface="Segoe UI"/>
                  </a:defRPr>
                </a:lvl2pPr>
                <a:lvl3pPr marL="1143000" indent="-228600" algn="l" defTabSz="457200" rtl="0" eaLnBrk="1" latinLnBrk="0" hangingPunct="1">
                  <a:spcBef>
                    <a:spcPts val="1000"/>
                  </a:spcBef>
                  <a:buFont typeface="Arial"/>
                  <a:buChar char="•"/>
                  <a:defRPr sz="1400" kern="1200">
                    <a:solidFill>
                      <a:srgbClr val="FFFFFF"/>
                    </a:solidFill>
                    <a:latin typeface="Segoe UI"/>
                    <a:ea typeface="+mn-ea"/>
                    <a:cs typeface="Segoe UI"/>
                  </a:defRPr>
                </a:lvl3pPr>
                <a:lvl4pPr marL="1600200" indent="-228600" algn="l" defTabSz="457200" rtl="0" eaLnBrk="1" latinLnBrk="0" hangingPunct="1">
                  <a:spcBef>
                    <a:spcPts val="1000"/>
                  </a:spcBef>
                  <a:buFont typeface="Arial"/>
                  <a:buChar char="–"/>
                  <a:defRPr sz="1200" kern="1200">
                    <a:solidFill>
                      <a:srgbClr val="FFFFFF"/>
                    </a:solidFill>
                    <a:latin typeface="Segoe UI"/>
                    <a:ea typeface="+mn-ea"/>
                    <a:cs typeface="Segoe UI"/>
                  </a:defRPr>
                </a:lvl4pPr>
                <a:lvl5pPr marL="2057400" indent="-228600" algn="l" defTabSz="457200" rtl="0" eaLnBrk="1" latinLnBrk="0" hangingPunct="1">
                  <a:spcBef>
                    <a:spcPts val="1000"/>
                  </a:spcBef>
                  <a:buFont typeface="Arial"/>
                  <a:buChar char="»"/>
                  <a:defRPr sz="1000" kern="1200">
                    <a:solidFill>
                      <a:srgbClr val="FFFFFF"/>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Basic unit: </a:t>
                </a:r>
                <a:r>
                  <a:rPr lang="en-US" sz="2800" b="1" dirty="0"/>
                  <a:t>qubit</a:t>
                </a:r>
                <a:r>
                  <a:rPr lang="en-US" sz="2800" dirty="0"/>
                  <a:t> = unit vector</a:t>
                </a: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𝛼</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0</m:t>
                          </m:r>
                        </m:e>
                      </m:d>
                      <m:r>
                        <a:rPr lang="en-US" sz="2800" i="1">
                          <a:latin typeface="Cambria Math" panose="02040503050406030204" pitchFamily="18" charset="0"/>
                        </a:rPr>
                        <m:t>+</m:t>
                      </m:r>
                      <m:r>
                        <a:rPr lang="en-US" sz="2800" i="1">
                          <a:latin typeface="Cambria Math" panose="02040503050406030204" pitchFamily="18" charset="0"/>
                        </a:rPr>
                        <m:t>𝛽</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1</m:t>
                          </m:r>
                        </m:e>
                      </m:d>
                    </m:oMath>
                  </m:oMathPara>
                </a14:m>
                <a:endParaRPr lang="en-US" sz="2800" dirty="0"/>
              </a:p>
              <a:p>
                <a:pPr marL="0" indent="0">
                  <a:buNone/>
                </a:pPr>
                <a:r>
                  <a:rPr lang="en-US" sz="2800" dirty="0"/>
                  <a:t>Computing: </a:t>
                </a:r>
                <a:r>
                  <a:rPr lang="en-US" sz="2800" b="1" dirty="0"/>
                  <a:t>unitary</a:t>
                </a:r>
                <a:r>
                  <a:rPr lang="en-US" sz="2800" dirty="0"/>
                  <a:t> operation</a:t>
                </a:r>
              </a:p>
              <a:p>
                <a:pPr marL="0" indent="0">
                  <a:buNone/>
                </a:pPr>
                <a:r>
                  <a:rPr lang="en-US" sz="2800" dirty="0"/>
                  <a:t>Description: </a:t>
                </a:r>
                <a:r>
                  <a:rPr lang="en-US" sz="2800" b="1" dirty="0"/>
                  <a:t>unitary matrix</a:t>
                </a:r>
                <a:endParaRPr lang="en-US" sz="2800" dirty="0"/>
              </a:p>
            </p:txBody>
          </p:sp>
        </mc:Choice>
        <mc:Fallback xmlns="">
          <p:sp>
            <p:nvSpPr>
              <p:cNvPr id="8" name="Content Placeholder 1"/>
              <p:cNvSpPr txBox="1">
                <a:spLocks noRot="1" noChangeAspect="1" noMove="1" noResize="1" noEditPoints="1" noAdjustHandles="1" noChangeArrowheads="1" noChangeShapeType="1" noTextEdit="1"/>
              </p:cNvSpPr>
              <p:nvPr/>
            </p:nvSpPr>
            <p:spPr>
              <a:xfrm>
                <a:off x="6137566" y="1067967"/>
                <a:ext cx="6041735" cy="4869877"/>
              </a:xfrm>
              <a:prstGeom prst="rect">
                <a:avLst/>
              </a:prstGeom>
              <a:blipFill rotWithShape="0">
                <a:blip r:embed="rId3"/>
                <a:stretch>
                  <a:fillRect/>
                </a:stretch>
              </a:blipFill>
            </p:spPr>
            <p:txBody>
              <a:bodyPr/>
              <a:lstStyle/>
              <a:p>
                <a:r>
                  <a:rPr lang="en-US">
                    <a:noFill/>
                  </a:rPr>
                  <a:t> </a:t>
                </a:r>
              </a:p>
            </p:txBody>
          </p:sp>
        </mc:Fallback>
      </mc:AlternateContent>
      <p:pic>
        <p:nvPicPr>
          <p:cNvPr id="22" name="Picture 21"/>
          <p:cNvPicPr>
            <a:picLocks noChangeAspect="1"/>
          </p:cNvPicPr>
          <p:nvPr/>
        </p:nvPicPr>
        <p:blipFill>
          <a:blip r:embed="rId4"/>
          <a:stretch>
            <a:fillRect/>
          </a:stretch>
        </p:blipFill>
        <p:spPr>
          <a:xfrm>
            <a:off x="341912" y="3510251"/>
            <a:ext cx="3032205" cy="1486255"/>
          </a:xfrm>
          <a:prstGeom prst="rect">
            <a:avLst/>
          </a:prstGeom>
        </p:spPr>
      </p:pic>
      <p:graphicFrame>
        <p:nvGraphicFramePr>
          <p:cNvPr id="23" name="Table 22"/>
          <p:cNvGraphicFramePr>
            <a:graphicFrameLocks noGrp="1"/>
          </p:cNvGraphicFramePr>
          <p:nvPr>
            <p:extLst/>
          </p:nvPr>
        </p:nvGraphicFramePr>
        <p:xfrm>
          <a:off x="3686690" y="3538865"/>
          <a:ext cx="2152852" cy="2057400"/>
        </p:xfrm>
        <a:graphic>
          <a:graphicData uri="http://schemas.openxmlformats.org/drawingml/2006/table">
            <a:tbl>
              <a:tblPr firstRow="1" bandRow="1"/>
              <a:tblGrid>
                <a:gridCol w="659993"/>
                <a:gridCol w="780288"/>
                <a:gridCol w="712571"/>
              </a:tblGrid>
              <a:tr h="411480">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algn="ctr"/>
                      <a:r>
                        <a:rPr lang="en-US" sz="1900" dirty="0" smtClean="0">
                          <a:solidFill>
                            <a:sysClr val="windowText" lastClr="000000"/>
                          </a:solidFill>
                        </a:rPr>
                        <a:t>A</a:t>
                      </a:r>
                      <a:endParaRPr lang="en-US" sz="1900" dirty="0">
                        <a:solidFill>
                          <a:sysClr val="windowText" lastClr="000000"/>
                        </a:solidFill>
                      </a:endParaRPr>
                    </a:p>
                  </a:txBody>
                  <a:tcPr marL="121920" marR="121920" marT="60960" marB="60960">
                    <a:lnL>
                      <a:noFill/>
                    </a:lnL>
                    <a:lnR>
                      <a:noFill/>
                    </a:lnR>
                    <a:lnT>
                      <a:noFill/>
                    </a:lnT>
                    <a:lnB w="25400" cmpd="sng">
                      <a:solidFill>
                        <a:srgbClr val="FFFFFF"/>
                      </a:solidFill>
                    </a:lnB>
                    <a:lnTlToBr w="12700" cmpd="sng">
                      <a:noFill/>
                      <a:prstDash val="solid"/>
                    </a:lnTlToBr>
                    <a:lnBlToTr w="12700" cmpd="sng">
                      <a:noFill/>
                      <a:prstDash val="solid"/>
                    </a:lnBlToTr>
                    <a:solidFill>
                      <a:srgbClr val="FFFFFE"/>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algn="ctr"/>
                      <a:r>
                        <a:rPr lang="en-US" sz="1900" dirty="0" smtClean="0">
                          <a:solidFill>
                            <a:sysClr val="windowText" lastClr="000000"/>
                          </a:solidFill>
                        </a:rPr>
                        <a:t>B</a:t>
                      </a:r>
                      <a:endParaRPr lang="en-US" sz="1900" dirty="0">
                        <a:solidFill>
                          <a:sysClr val="windowText" lastClr="000000"/>
                        </a:solidFill>
                      </a:endParaRPr>
                    </a:p>
                  </a:txBody>
                  <a:tcPr marL="121920" marR="121920" marT="60960" marB="60960">
                    <a:lnL>
                      <a:noFill/>
                    </a:lnL>
                    <a:lnR>
                      <a:noFill/>
                    </a:lnR>
                    <a:lnT>
                      <a:noFill/>
                    </a:lnT>
                    <a:lnB w="25400" cmpd="sng">
                      <a:solidFill>
                        <a:srgbClr val="FFFFFF"/>
                      </a:solidFill>
                    </a:lnB>
                    <a:lnTlToBr w="12700" cmpd="sng">
                      <a:noFill/>
                      <a:prstDash val="solid"/>
                    </a:lnTlToBr>
                    <a:lnBlToTr w="12700" cmpd="sng">
                      <a:noFill/>
                      <a:prstDash val="solid"/>
                    </a:lnBlToTr>
                    <a:solidFill>
                      <a:srgbClr val="FFFFFE"/>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algn="ctr"/>
                      <a:r>
                        <a:rPr lang="en-US" sz="1900" dirty="0" smtClean="0">
                          <a:solidFill>
                            <a:sysClr val="windowText" lastClr="000000"/>
                          </a:solidFill>
                        </a:rPr>
                        <a:t>Y</a:t>
                      </a:r>
                      <a:endParaRPr lang="en-US" sz="1900" dirty="0">
                        <a:solidFill>
                          <a:sysClr val="windowText" lastClr="000000"/>
                        </a:solidFill>
                      </a:endParaRPr>
                    </a:p>
                  </a:txBody>
                  <a:tcPr marL="121920" marR="121920" marT="60960" marB="60960">
                    <a:lnL>
                      <a:noFill/>
                    </a:lnL>
                    <a:lnR>
                      <a:noFill/>
                    </a:lnR>
                    <a:lnT>
                      <a:noFill/>
                    </a:lnT>
                    <a:lnB w="25400" cmpd="sng">
                      <a:solidFill>
                        <a:srgbClr val="FFFFFF"/>
                      </a:solidFill>
                    </a:lnB>
                    <a:lnTlToBr w="12700" cmpd="sng">
                      <a:noFill/>
                      <a:prstDash val="solid"/>
                    </a:lnTlToBr>
                    <a:lnBlToTr w="12700" cmpd="sng">
                      <a:noFill/>
                      <a:prstDash val="solid"/>
                    </a:lnBlToTr>
                    <a:solidFill>
                      <a:srgbClr val="FFFFFE"/>
                    </a:solidFill>
                  </a:tcPr>
                </a:tc>
              </a:tr>
              <a:tr h="411480">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0</a:t>
                      </a:r>
                      <a:endParaRPr lang="en-US" sz="1900" dirty="0"/>
                    </a:p>
                  </a:txBody>
                  <a:tcPr marL="121920" marR="121920" marT="60960" marB="60960">
                    <a:lnL>
                      <a:noFill/>
                    </a:lnL>
                    <a:lnR>
                      <a:noFill/>
                    </a:lnR>
                    <a:lnT w="25400" cmpd="sng">
                      <a:solidFill>
                        <a:srgbClr val="FFFFFF"/>
                      </a:solidFill>
                    </a:lnT>
                    <a:lnB>
                      <a:noFill/>
                    </a:lnB>
                    <a:lnTlToBr w="12700" cmpd="sng">
                      <a:noFill/>
                      <a:prstDash val="solid"/>
                    </a:lnTlToBr>
                    <a:lnBlToTr w="12700" cmpd="sng">
                      <a:noFill/>
                      <a:prstDash val="solid"/>
                    </a:lnBlToTr>
                    <a:solidFill>
                      <a:srgbClr val="00188F">
                        <a:shade val="60000"/>
                      </a:srgbClr>
                    </a:solidFill>
                  </a:tcPr>
                </a:tc>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0</a:t>
                      </a:r>
                      <a:endParaRPr lang="en-US" sz="1900" dirty="0"/>
                    </a:p>
                  </a:txBody>
                  <a:tcPr marL="121920" marR="121920" marT="60960" marB="60960">
                    <a:lnL>
                      <a:noFill/>
                    </a:lnL>
                    <a:lnR>
                      <a:noFill/>
                    </a:lnR>
                    <a:lnT w="25400" cmpd="sng">
                      <a:solidFill>
                        <a:srgbClr val="FFFFFF"/>
                      </a:solidFill>
                    </a:lnT>
                    <a:lnB>
                      <a:noFill/>
                    </a:lnB>
                    <a:lnTlToBr w="12700" cmpd="sng">
                      <a:noFill/>
                      <a:prstDash val="solid"/>
                    </a:lnTlToBr>
                    <a:lnBlToTr w="12700" cmpd="sng">
                      <a:noFill/>
                      <a:prstDash val="solid"/>
                    </a:lnBlToTr>
                    <a:solidFill>
                      <a:srgbClr val="00188F">
                        <a:shade val="60000"/>
                      </a:srgbClr>
                    </a:solidFill>
                  </a:tcPr>
                </a:tc>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0</a:t>
                      </a:r>
                      <a:endParaRPr lang="en-US" sz="1900" dirty="0"/>
                    </a:p>
                  </a:txBody>
                  <a:tcPr marL="121920" marR="121920" marT="60960" marB="60960">
                    <a:lnL>
                      <a:noFill/>
                    </a:lnL>
                    <a:lnR>
                      <a:noFill/>
                    </a:lnR>
                    <a:lnT w="25400" cmpd="sng">
                      <a:solidFill>
                        <a:srgbClr val="FFFFFF"/>
                      </a:solidFill>
                    </a:lnT>
                    <a:lnB>
                      <a:noFill/>
                    </a:lnB>
                    <a:lnTlToBr w="12700" cmpd="sng">
                      <a:noFill/>
                      <a:prstDash val="solid"/>
                    </a:lnTlToBr>
                    <a:lnBlToTr w="12700" cmpd="sng">
                      <a:noFill/>
                      <a:prstDash val="solid"/>
                    </a:lnBlToTr>
                    <a:solidFill>
                      <a:srgbClr val="00188F">
                        <a:shade val="60000"/>
                      </a:srgbClr>
                    </a:solidFill>
                  </a:tcPr>
                </a:tc>
              </a:tr>
              <a:tr h="411480">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0</a:t>
                      </a:r>
                      <a:endParaRPr lang="en-US" sz="1900" dirty="0"/>
                    </a:p>
                  </a:txBody>
                  <a:tcPr marL="121920" marR="121920" marT="60960" marB="60960">
                    <a:lnL>
                      <a:noFill/>
                    </a:lnL>
                    <a:lnR>
                      <a:noFill/>
                    </a:lnR>
                    <a:lnT>
                      <a:noFill/>
                    </a:lnT>
                    <a:lnB>
                      <a:noFill/>
                    </a:lnB>
                    <a:lnTlToBr w="12700" cmpd="sng">
                      <a:noFill/>
                      <a:prstDash val="solid"/>
                    </a:lnTlToBr>
                    <a:lnBlToTr w="12700" cmpd="sng">
                      <a:noFill/>
                      <a:prstDash val="solid"/>
                    </a:lnBlToTr>
                    <a:solidFill>
                      <a:srgbClr val="00188F"/>
                    </a:solidFill>
                  </a:tcPr>
                </a:tc>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1</a:t>
                      </a:r>
                      <a:endParaRPr lang="en-US" sz="1900" dirty="0"/>
                    </a:p>
                  </a:txBody>
                  <a:tcPr marL="121920" marR="121920" marT="60960" marB="60960">
                    <a:lnL>
                      <a:noFill/>
                    </a:lnL>
                    <a:lnR>
                      <a:noFill/>
                    </a:lnR>
                    <a:lnT>
                      <a:noFill/>
                    </a:lnT>
                    <a:lnB>
                      <a:noFill/>
                    </a:lnB>
                    <a:lnTlToBr w="12700" cmpd="sng">
                      <a:noFill/>
                      <a:prstDash val="solid"/>
                    </a:lnTlToBr>
                    <a:lnBlToTr w="12700" cmpd="sng">
                      <a:noFill/>
                      <a:prstDash val="solid"/>
                    </a:lnBlToTr>
                    <a:solidFill>
                      <a:srgbClr val="00188F"/>
                    </a:solidFill>
                  </a:tcPr>
                </a:tc>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1</a:t>
                      </a:r>
                      <a:endParaRPr lang="en-US" sz="1900" dirty="0"/>
                    </a:p>
                  </a:txBody>
                  <a:tcPr marL="121920" marR="121920" marT="60960" marB="60960">
                    <a:lnL>
                      <a:noFill/>
                    </a:lnL>
                    <a:lnR>
                      <a:noFill/>
                    </a:lnR>
                    <a:lnT>
                      <a:noFill/>
                    </a:lnT>
                    <a:lnB>
                      <a:noFill/>
                    </a:lnB>
                    <a:lnTlToBr w="12700" cmpd="sng">
                      <a:noFill/>
                      <a:prstDash val="solid"/>
                    </a:lnTlToBr>
                    <a:lnBlToTr w="12700" cmpd="sng">
                      <a:noFill/>
                      <a:prstDash val="solid"/>
                    </a:lnBlToTr>
                    <a:solidFill>
                      <a:srgbClr val="00188F"/>
                    </a:solidFill>
                  </a:tcPr>
                </a:tc>
              </a:tr>
              <a:tr h="411480">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1</a:t>
                      </a:r>
                      <a:endParaRPr lang="en-US" sz="1900" dirty="0"/>
                    </a:p>
                  </a:txBody>
                  <a:tcPr marL="121920" marR="121920" marT="60960" marB="60960">
                    <a:lnL>
                      <a:noFill/>
                    </a:lnL>
                    <a:lnR>
                      <a:noFill/>
                    </a:lnR>
                    <a:lnT>
                      <a:noFill/>
                    </a:lnT>
                    <a:lnB>
                      <a:noFill/>
                    </a:lnB>
                    <a:lnTlToBr w="12700" cmpd="sng">
                      <a:noFill/>
                      <a:prstDash val="solid"/>
                    </a:lnTlToBr>
                    <a:lnBlToTr w="12700" cmpd="sng">
                      <a:noFill/>
                      <a:prstDash val="solid"/>
                    </a:lnBlToTr>
                    <a:solidFill>
                      <a:srgbClr val="00188F">
                        <a:shade val="60000"/>
                      </a:srgbClr>
                    </a:solidFill>
                  </a:tcPr>
                </a:tc>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0</a:t>
                      </a:r>
                      <a:endParaRPr lang="en-US" sz="1900" dirty="0"/>
                    </a:p>
                  </a:txBody>
                  <a:tcPr marL="121920" marR="121920" marT="60960" marB="60960">
                    <a:lnL>
                      <a:noFill/>
                    </a:lnL>
                    <a:lnR>
                      <a:noFill/>
                    </a:lnR>
                    <a:lnT>
                      <a:noFill/>
                    </a:lnT>
                    <a:lnB>
                      <a:noFill/>
                    </a:lnB>
                    <a:lnTlToBr w="12700" cmpd="sng">
                      <a:noFill/>
                      <a:prstDash val="solid"/>
                    </a:lnTlToBr>
                    <a:lnBlToTr w="12700" cmpd="sng">
                      <a:noFill/>
                      <a:prstDash val="solid"/>
                    </a:lnBlToTr>
                    <a:solidFill>
                      <a:srgbClr val="00188F">
                        <a:shade val="60000"/>
                      </a:srgbClr>
                    </a:solidFill>
                  </a:tcPr>
                </a:tc>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1</a:t>
                      </a:r>
                      <a:endParaRPr lang="en-US" sz="1900" dirty="0"/>
                    </a:p>
                  </a:txBody>
                  <a:tcPr marL="121920" marR="121920" marT="60960" marB="60960">
                    <a:lnL>
                      <a:noFill/>
                    </a:lnL>
                    <a:lnR>
                      <a:noFill/>
                    </a:lnR>
                    <a:lnT>
                      <a:noFill/>
                    </a:lnT>
                    <a:lnB>
                      <a:noFill/>
                    </a:lnB>
                    <a:lnTlToBr w="12700" cmpd="sng">
                      <a:noFill/>
                      <a:prstDash val="solid"/>
                    </a:lnTlToBr>
                    <a:lnBlToTr w="12700" cmpd="sng">
                      <a:noFill/>
                      <a:prstDash val="solid"/>
                    </a:lnBlToTr>
                    <a:solidFill>
                      <a:srgbClr val="00188F">
                        <a:shade val="60000"/>
                      </a:srgbClr>
                    </a:solidFill>
                  </a:tcPr>
                </a:tc>
              </a:tr>
              <a:tr h="411480">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1</a:t>
                      </a:r>
                      <a:endParaRPr lang="en-US" sz="1900" dirty="0"/>
                    </a:p>
                  </a:txBody>
                  <a:tcPr marL="121920" marR="121920" marT="60960" marB="60960">
                    <a:lnL>
                      <a:noFill/>
                    </a:lnL>
                    <a:lnR>
                      <a:noFill/>
                    </a:lnR>
                    <a:lnT>
                      <a:noFill/>
                    </a:lnT>
                    <a:lnB>
                      <a:noFill/>
                    </a:lnB>
                    <a:lnTlToBr w="12700" cmpd="sng">
                      <a:noFill/>
                      <a:prstDash val="solid"/>
                    </a:lnTlToBr>
                    <a:lnBlToTr w="12700" cmpd="sng">
                      <a:noFill/>
                      <a:prstDash val="solid"/>
                    </a:lnBlToTr>
                    <a:solidFill>
                      <a:srgbClr val="00188F"/>
                    </a:solidFill>
                  </a:tcPr>
                </a:tc>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1</a:t>
                      </a:r>
                      <a:endParaRPr lang="en-US" sz="1900" dirty="0"/>
                    </a:p>
                  </a:txBody>
                  <a:tcPr marL="121920" marR="121920" marT="60960" marB="60960">
                    <a:lnL>
                      <a:noFill/>
                    </a:lnL>
                    <a:lnR>
                      <a:noFill/>
                    </a:lnR>
                    <a:lnT>
                      <a:noFill/>
                    </a:lnT>
                    <a:lnB>
                      <a:noFill/>
                    </a:lnB>
                    <a:lnTlToBr w="12700" cmpd="sng">
                      <a:noFill/>
                      <a:prstDash val="solid"/>
                    </a:lnTlToBr>
                    <a:lnBlToTr w="12700" cmpd="sng">
                      <a:noFill/>
                      <a:prstDash val="solid"/>
                    </a:lnBlToTr>
                    <a:solidFill>
                      <a:srgbClr val="00188F"/>
                    </a:solidFill>
                  </a:tcPr>
                </a:tc>
                <a:tc>
                  <a:txBody>
                    <a:bodyPr/>
                    <a:lstStyle>
                      <a:lvl1pPr marL="0" algn="l" defTabSz="914400" rtl="0" eaLnBrk="1" latinLnBrk="0" hangingPunct="1">
                        <a:defRPr sz="1800" kern="1200">
                          <a:solidFill>
                            <a:schemeClr val="lt1"/>
                          </a:solidFill>
                          <a:latin typeface="Segoe UI"/>
                        </a:defRPr>
                      </a:lvl1pPr>
                      <a:lvl2pPr marL="457200" algn="l" defTabSz="914400" rtl="0" eaLnBrk="1" latinLnBrk="0" hangingPunct="1">
                        <a:defRPr sz="1800" kern="1200">
                          <a:solidFill>
                            <a:schemeClr val="lt1"/>
                          </a:solidFill>
                          <a:latin typeface="Segoe UI"/>
                        </a:defRPr>
                      </a:lvl2pPr>
                      <a:lvl3pPr marL="914400" algn="l" defTabSz="914400" rtl="0" eaLnBrk="1" latinLnBrk="0" hangingPunct="1">
                        <a:defRPr sz="1800" kern="1200">
                          <a:solidFill>
                            <a:schemeClr val="lt1"/>
                          </a:solidFill>
                          <a:latin typeface="Segoe UI"/>
                        </a:defRPr>
                      </a:lvl3pPr>
                      <a:lvl4pPr marL="1371600" algn="l" defTabSz="914400" rtl="0" eaLnBrk="1" latinLnBrk="0" hangingPunct="1">
                        <a:defRPr sz="1800" kern="1200">
                          <a:solidFill>
                            <a:schemeClr val="lt1"/>
                          </a:solidFill>
                          <a:latin typeface="Segoe UI"/>
                        </a:defRPr>
                      </a:lvl4pPr>
                      <a:lvl5pPr marL="1828800" algn="l" defTabSz="914400" rtl="0" eaLnBrk="1" latinLnBrk="0" hangingPunct="1">
                        <a:defRPr sz="1800" kern="1200">
                          <a:solidFill>
                            <a:schemeClr val="lt1"/>
                          </a:solidFill>
                          <a:latin typeface="Segoe UI"/>
                        </a:defRPr>
                      </a:lvl5pPr>
                      <a:lvl6pPr marL="2286000" algn="l" defTabSz="914400" rtl="0" eaLnBrk="1" latinLnBrk="0" hangingPunct="1">
                        <a:defRPr sz="1800" kern="1200">
                          <a:solidFill>
                            <a:schemeClr val="lt1"/>
                          </a:solidFill>
                          <a:latin typeface="Segoe UI"/>
                        </a:defRPr>
                      </a:lvl6pPr>
                      <a:lvl7pPr marL="2743200" algn="l" defTabSz="914400" rtl="0" eaLnBrk="1" latinLnBrk="0" hangingPunct="1">
                        <a:defRPr sz="1800" kern="1200">
                          <a:solidFill>
                            <a:schemeClr val="lt1"/>
                          </a:solidFill>
                          <a:latin typeface="Segoe UI"/>
                        </a:defRPr>
                      </a:lvl7pPr>
                      <a:lvl8pPr marL="3200400" algn="l" defTabSz="914400" rtl="0" eaLnBrk="1" latinLnBrk="0" hangingPunct="1">
                        <a:defRPr sz="1800" kern="1200">
                          <a:solidFill>
                            <a:schemeClr val="lt1"/>
                          </a:solidFill>
                          <a:latin typeface="Segoe UI"/>
                        </a:defRPr>
                      </a:lvl8pPr>
                      <a:lvl9pPr marL="3657600" algn="l" defTabSz="914400" rtl="0" eaLnBrk="1" latinLnBrk="0" hangingPunct="1">
                        <a:defRPr sz="1800" kern="1200">
                          <a:solidFill>
                            <a:schemeClr val="lt1"/>
                          </a:solidFill>
                          <a:latin typeface="Segoe UI"/>
                        </a:defRPr>
                      </a:lvl9pPr>
                    </a:lstStyle>
                    <a:p>
                      <a:pPr algn="ctr"/>
                      <a:r>
                        <a:rPr lang="en-US" sz="1900" dirty="0" smtClean="0"/>
                        <a:t>0</a:t>
                      </a:r>
                      <a:endParaRPr lang="en-US" sz="1900" dirty="0"/>
                    </a:p>
                  </a:txBody>
                  <a:tcPr marL="121920" marR="121920" marT="60960" marB="60960">
                    <a:lnL>
                      <a:noFill/>
                    </a:lnL>
                    <a:lnR>
                      <a:noFill/>
                    </a:lnR>
                    <a:lnT>
                      <a:noFill/>
                    </a:lnT>
                    <a:lnB>
                      <a:noFill/>
                    </a:lnB>
                    <a:lnTlToBr w="12700" cmpd="sng">
                      <a:noFill/>
                      <a:prstDash val="solid"/>
                    </a:lnTlToBr>
                    <a:lnBlToTr w="12700" cmpd="sng">
                      <a:noFill/>
                      <a:prstDash val="solid"/>
                    </a:lnBlToTr>
                    <a:solidFill>
                      <a:srgbClr val="00188F"/>
                    </a:solidFill>
                  </a:tcPr>
                </a:tc>
              </a:tr>
            </a:tbl>
          </a:graphicData>
        </a:graphic>
      </p:graphicFrame>
      <p:pic>
        <p:nvPicPr>
          <p:cNvPr id="24" name="Picture 23"/>
          <p:cNvPicPr>
            <a:picLocks noChangeAspect="1"/>
          </p:cNvPicPr>
          <p:nvPr/>
        </p:nvPicPr>
        <p:blipFill>
          <a:blip r:embed="rId5"/>
          <a:stretch>
            <a:fillRect/>
          </a:stretch>
        </p:blipFill>
        <p:spPr>
          <a:xfrm>
            <a:off x="7288244" y="3546606"/>
            <a:ext cx="888160" cy="1547113"/>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8759778" y="3569800"/>
                <a:ext cx="2132059" cy="1452962"/>
              </a:xfrm>
              <a:prstGeom prst="rect">
                <a:avLst/>
              </a:prstGeom>
            </p:spPr>
            <p:txBody>
              <a:bodyPr wrap="none">
                <a:spAutoFit/>
              </a:bodyPr>
              <a:lstStyle/>
              <a:p>
                <a:pPr defTabSz="609570"/>
                <a14:m>
                  <m:oMathPara xmlns:m="http://schemas.openxmlformats.org/officeDocument/2006/math">
                    <m:oMathParaPr>
                      <m:jc m:val="centerGroup"/>
                    </m:oMathParaPr>
                    <m:oMath xmlns:m="http://schemas.openxmlformats.org/officeDocument/2006/math">
                      <m:d>
                        <m:dPr>
                          <m:begChr m:val="["/>
                          <m:endChr m:val="]"/>
                          <m:ctrlPr>
                            <a:rPr lang="en-US" sz="2400" i="1">
                              <a:solidFill>
                                <a:srgbClr val="FFFFFF"/>
                              </a:solidFill>
                              <a:latin typeface="Cambria Math" panose="02040503050406030204" pitchFamily="18" charset="0"/>
                            </a:rPr>
                          </m:ctrlPr>
                        </m:dPr>
                        <m:e>
                          <m:m>
                            <m:mPr>
                              <m:mcs>
                                <m:mc>
                                  <m:mcPr>
                                    <m:count m:val="4"/>
                                    <m:mcJc m:val="center"/>
                                  </m:mcPr>
                                </m:mc>
                              </m:mcs>
                              <m:ctrlPr>
                                <a:rPr lang="en-US" sz="2400" i="1">
                                  <a:solidFill>
                                    <a:srgbClr val="FFFFFF"/>
                                  </a:solidFill>
                                  <a:latin typeface="Cambria Math" panose="02040503050406030204" pitchFamily="18" charset="0"/>
                                </a:rPr>
                              </m:ctrlPr>
                            </m:mPr>
                            <m:mr>
                              <m:e>
                                <m:r>
                                  <a:rPr lang="en-US" sz="2400" i="1">
                                    <a:solidFill>
                                      <a:srgbClr val="FFFFFF"/>
                                    </a:solidFill>
                                    <a:latin typeface="Cambria Math" panose="02040503050406030204" pitchFamily="18" charset="0"/>
                                  </a:rPr>
                                  <m:t>1</m:t>
                                </m:r>
                              </m:e>
                              <m:e>
                                <m:r>
                                  <a:rPr lang="en-US" sz="2400" i="1">
                                    <a:solidFill>
                                      <a:srgbClr val="FFFFFF"/>
                                    </a:solidFill>
                                    <a:latin typeface="Cambria Math" panose="02040503050406030204" pitchFamily="18" charset="0"/>
                                  </a:rPr>
                                  <m:t>0</m:t>
                                </m:r>
                              </m:e>
                              <m:e>
                                <m:r>
                                  <a:rPr lang="en-US" sz="2400" i="1">
                                    <a:solidFill>
                                      <a:srgbClr val="FFFFFF"/>
                                    </a:solidFill>
                                    <a:latin typeface="Cambria Math" panose="02040503050406030204" pitchFamily="18" charset="0"/>
                                  </a:rPr>
                                  <m:t>0</m:t>
                                </m:r>
                              </m:e>
                              <m:e>
                                <m:r>
                                  <a:rPr lang="en-US" sz="2400" i="1">
                                    <a:solidFill>
                                      <a:srgbClr val="FFFFFF"/>
                                    </a:solidFill>
                                    <a:latin typeface="Cambria Math" panose="02040503050406030204" pitchFamily="18" charset="0"/>
                                  </a:rPr>
                                  <m:t>0</m:t>
                                </m:r>
                              </m:e>
                            </m:mr>
                            <m:mr>
                              <m:e>
                                <m:r>
                                  <a:rPr lang="en-US" sz="2400" i="1">
                                    <a:solidFill>
                                      <a:srgbClr val="FFFFFF"/>
                                    </a:solidFill>
                                    <a:latin typeface="Cambria Math" panose="02040503050406030204" pitchFamily="18" charset="0"/>
                                  </a:rPr>
                                  <m:t>0</m:t>
                                </m:r>
                              </m:e>
                              <m:e>
                                <m:r>
                                  <a:rPr lang="en-US" sz="2400" i="1">
                                    <a:solidFill>
                                      <a:srgbClr val="FFFFFF"/>
                                    </a:solidFill>
                                    <a:latin typeface="Cambria Math" panose="02040503050406030204" pitchFamily="18" charset="0"/>
                                  </a:rPr>
                                  <m:t>1</m:t>
                                </m:r>
                              </m:e>
                              <m:e>
                                <m:r>
                                  <a:rPr lang="en-US" sz="2400" i="1">
                                    <a:solidFill>
                                      <a:srgbClr val="FFFFFF"/>
                                    </a:solidFill>
                                    <a:latin typeface="Cambria Math" panose="02040503050406030204" pitchFamily="18" charset="0"/>
                                  </a:rPr>
                                  <m:t>0</m:t>
                                </m:r>
                              </m:e>
                              <m:e>
                                <m:r>
                                  <a:rPr lang="en-US" sz="2400" i="1">
                                    <a:solidFill>
                                      <a:srgbClr val="FFFFFF"/>
                                    </a:solidFill>
                                    <a:latin typeface="Cambria Math" panose="02040503050406030204" pitchFamily="18" charset="0"/>
                                  </a:rPr>
                                  <m:t>0</m:t>
                                </m:r>
                              </m:e>
                            </m:mr>
                            <m:mr>
                              <m:e>
                                <m:r>
                                  <a:rPr lang="en-US" sz="2400" i="1">
                                    <a:solidFill>
                                      <a:srgbClr val="FFFFFF"/>
                                    </a:solidFill>
                                    <a:latin typeface="Cambria Math" panose="02040503050406030204" pitchFamily="18" charset="0"/>
                                  </a:rPr>
                                  <m:t>0</m:t>
                                </m:r>
                              </m:e>
                              <m:e>
                                <m:r>
                                  <a:rPr lang="en-US" sz="2400" i="1">
                                    <a:solidFill>
                                      <a:srgbClr val="FFFFFF"/>
                                    </a:solidFill>
                                    <a:latin typeface="Cambria Math" panose="02040503050406030204" pitchFamily="18" charset="0"/>
                                  </a:rPr>
                                  <m:t>0</m:t>
                                </m:r>
                              </m:e>
                              <m:e>
                                <m:r>
                                  <a:rPr lang="en-US" sz="2400" i="1">
                                    <a:solidFill>
                                      <a:srgbClr val="FFFFFF"/>
                                    </a:solidFill>
                                    <a:latin typeface="Cambria Math" panose="02040503050406030204" pitchFamily="18" charset="0"/>
                                  </a:rPr>
                                  <m:t>0</m:t>
                                </m:r>
                              </m:e>
                              <m:e>
                                <m:r>
                                  <a:rPr lang="en-US" sz="2400" i="1">
                                    <a:solidFill>
                                      <a:srgbClr val="FFFFFF"/>
                                    </a:solidFill>
                                    <a:latin typeface="Cambria Math" panose="02040503050406030204" pitchFamily="18" charset="0"/>
                                  </a:rPr>
                                  <m:t>1</m:t>
                                </m:r>
                              </m:e>
                            </m:mr>
                            <m:mr>
                              <m:e>
                                <m:r>
                                  <a:rPr lang="en-US" sz="2400" i="1">
                                    <a:solidFill>
                                      <a:srgbClr val="FFFFFF"/>
                                    </a:solidFill>
                                    <a:latin typeface="Cambria Math" panose="02040503050406030204" pitchFamily="18" charset="0"/>
                                  </a:rPr>
                                  <m:t>0</m:t>
                                </m:r>
                              </m:e>
                              <m:e>
                                <m:r>
                                  <a:rPr lang="en-US" sz="2400" i="1">
                                    <a:solidFill>
                                      <a:srgbClr val="FFFFFF"/>
                                    </a:solidFill>
                                    <a:latin typeface="Cambria Math" panose="02040503050406030204" pitchFamily="18" charset="0"/>
                                  </a:rPr>
                                  <m:t>0</m:t>
                                </m:r>
                              </m:e>
                              <m:e>
                                <m:r>
                                  <a:rPr lang="en-US" sz="2400" i="1">
                                    <a:solidFill>
                                      <a:srgbClr val="FFFFFF"/>
                                    </a:solidFill>
                                    <a:latin typeface="Cambria Math" panose="02040503050406030204" pitchFamily="18" charset="0"/>
                                  </a:rPr>
                                  <m:t>1</m:t>
                                </m:r>
                              </m:e>
                              <m:e>
                                <m:r>
                                  <a:rPr lang="en-US" sz="2400" i="1">
                                    <a:solidFill>
                                      <a:srgbClr val="FFFFFF"/>
                                    </a:solidFill>
                                    <a:latin typeface="Cambria Math" panose="02040503050406030204" pitchFamily="18" charset="0"/>
                                  </a:rPr>
                                  <m:t>0</m:t>
                                </m:r>
                              </m:e>
                            </m:mr>
                          </m:m>
                        </m:e>
                      </m:d>
                    </m:oMath>
                  </m:oMathPara>
                </a14:m>
                <a:endParaRPr lang="en-US" sz="2400" dirty="0">
                  <a:solidFill>
                    <a:srgbClr val="FFFFFF"/>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8759778" y="3569800"/>
                <a:ext cx="2132059" cy="1452962"/>
              </a:xfrm>
              <a:prstGeom prst="rect">
                <a:avLst/>
              </a:prstGeom>
              <a:blipFill rotWithShape="0">
                <a:blip r:embed="rId6"/>
                <a:stretch>
                  <a:fillRect/>
                </a:stretch>
              </a:blipFill>
            </p:spPr>
            <p:txBody>
              <a:bodyPr/>
              <a:lstStyle/>
              <a:p>
                <a:r>
                  <a:rPr lang="en-US">
                    <a:noFill/>
                  </a:rPr>
                  <a:t> </a:t>
                </a:r>
              </a:p>
            </p:txBody>
          </p:sp>
        </mc:Fallback>
      </mc:AlternateContent>
      <p:sp>
        <p:nvSpPr>
          <p:cNvPr id="26" name="TextBox 25"/>
          <p:cNvSpPr txBox="1"/>
          <p:nvPr/>
        </p:nvSpPr>
        <p:spPr>
          <a:xfrm>
            <a:off x="1176793" y="5336921"/>
            <a:ext cx="1464375" cy="461665"/>
          </a:xfrm>
          <a:prstGeom prst="rect">
            <a:avLst/>
          </a:prstGeom>
          <a:noFill/>
        </p:spPr>
        <p:txBody>
          <a:bodyPr wrap="none" rtlCol="0">
            <a:spAutoFit/>
          </a:bodyPr>
          <a:lstStyle/>
          <a:p>
            <a:pPr defTabSz="609570"/>
            <a:r>
              <a:rPr lang="en-US" sz="2400" dirty="0">
                <a:solidFill>
                  <a:srgbClr val="FFFFFE"/>
                </a:solidFill>
              </a:rPr>
              <a:t>XOR gate</a:t>
            </a:r>
          </a:p>
        </p:txBody>
      </p:sp>
      <p:sp>
        <p:nvSpPr>
          <p:cNvPr id="27" name="TextBox 26"/>
          <p:cNvSpPr txBox="1"/>
          <p:nvPr/>
        </p:nvSpPr>
        <p:spPr>
          <a:xfrm>
            <a:off x="6963927" y="5258368"/>
            <a:ext cx="1671996" cy="461665"/>
          </a:xfrm>
          <a:prstGeom prst="rect">
            <a:avLst/>
          </a:prstGeom>
          <a:noFill/>
        </p:spPr>
        <p:txBody>
          <a:bodyPr wrap="none" rtlCol="0">
            <a:spAutoFit/>
          </a:bodyPr>
          <a:lstStyle/>
          <a:p>
            <a:pPr defTabSz="609570"/>
            <a:r>
              <a:rPr lang="en-US" sz="2400" dirty="0">
                <a:solidFill>
                  <a:srgbClr val="FFFFFE"/>
                </a:solidFill>
              </a:rPr>
              <a:t>CNOT gate</a:t>
            </a:r>
          </a:p>
        </p:txBody>
      </p:sp>
      <p:sp>
        <p:nvSpPr>
          <p:cNvPr id="12" name="TextBox 11"/>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297614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anim calcmode="lin" valueType="num">
                                      <p:cBhvr>
                                        <p:cTn id="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anim calcmode="lin" valueType="num">
                                      <p:cBhvr>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strVal val="#ppt_x"/>
                                          </p:val>
                                        </p:tav>
                                        <p:tav tm="100000">
                                          <p:val>
                                            <p:strVal val="#ppt_x"/>
                                          </p:val>
                                        </p:tav>
                                      </p:tavLst>
                                    </p:anim>
                                    <p:anim calcmode="lin" valueType="num">
                                      <p:cBhvr>
                                        <p:cTn id="2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anim calcmode="lin" valueType="num">
                                      <p:cBhvr>
                                        <p:cTn id="3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500"/>
                                        <p:tgtEl>
                                          <p:spTgt spid="8">
                                            <p:txEl>
                                              <p:pRg st="3" end="3"/>
                                            </p:txEl>
                                          </p:spTgt>
                                        </p:tgtEl>
                                      </p:cBhvr>
                                    </p:animEffect>
                                    <p:anim calcmode="lin" valueType="num">
                                      <p:cBhvr>
                                        <p:cTn id="4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8">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anim calcmode="lin" valueType="num">
                                      <p:cBhvr>
                                        <p:cTn id="55" dur="500" fill="hold"/>
                                        <p:tgtEl>
                                          <p:spTgt spid="27"/>
                                        </p:tgtEl>
                                        <p:attrNameLst>
                                          <p:attrName>ppt_x</p:attrName>
                                        </p:attrNameLst>
                                      </p:cBhvr>
                                      <p:tavLst>
                                        <p:tav tm="0">
                                          <p:val>
                                            <p:strVal val="#ppt_x"/>
                                          </p:val>
                                        </p:tav>
                                        <p:tav tm="100000">
                                          <p:val>
                                            <p:strVal val="#ppt_x"/>
                                          </p:val>
                                        </p:tav>
                                      </p:tavLst>
                                    </p:anim>
                                    <p:anim calcmode="lin" valueType="num">
                                      <p:cBhvr>
                                        <p:cTn id="56"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1084516"/>
                <a:ext cx="5774131" cy="5343109"/>
              </a:xfrm>
            </p:spPr>
            <p:txBody>
              <a:bodyPr/>
              <a:lstStyle/>
              <a:p>
                <a:pPr marL="0" indent="0">
                  <a:spcBef>
                    <a:spcPts val="1000"/>
                  </a:spcBef>
                  <a:buNone/>
                </a:pPr>
                <a:r>
                  <a:rPr lang="en-US" sz="2133" dirty="0"/>
                  <a:t>Basic unit: </a:t>
                </a:r>
                <a:r>
                  <a:rPr lang="en-US" sz="2133" b="1" dirty="0"/>
                  <a:t>bit</a:t>
                </a:r>
                <a:r>
                  <a:rPr lang="en-US" sz="2133" dirty="0"/>
                  <a:t> = 0 or 1</a:t>
                </a:r>
              </a:p>
              <a:p>
                <a:pPr marL="0" indent="0">
                  <a:spcBef>
                    <a:spcPts val="1000"/>
                  </a:spcBef>
                  <a:buNone/>
                </a:pPr>
                <a:r>
                  <a:rPr lang="en-US" sz="2133" dirty="0"/>
                  <a:t>Computing: </a:t>
                </a:r>
                <a:r>
                  <a:rPr lang="en-US" sz="2133" b="1" dirty="0"/>
                  <a:t>logical</a:t>
                </a:r>
                <a:r>
                  <a:rPr lang="en-US" sz="2133" dirty="0"/>
                  <a:t> operation</a:t>
                </a:r>
              </a:p>
              <a:p>
                <a:pPr marL="0" indent="0">
                  <a:spcBef>
                    <a:spcPts val="1000"/>
                  </a:spcBef>
                  <a:buNone/>
                </a:pPr>
                <a:r>
                  <a:rPr lang="en-US" sz="2133" dirty="0"/>
                  <a:t>Description: </a:t>
                </a:r>
                <a:r>
                  <a:rPr lang="en-US" sz="2133" b="1" dirty="0"/>
                  <a:t>truth table</a:t>
                </a:r>
              </a:p>
              <a:p>
                <a:pPr marL="0" indent="0">
                  <a:spcBef>
                    <a:spcPts val="1000"/>
                  </a:spcBef>
                  <a:buNone/>
                </a:pPr>
                <a:r>
                  <a:rPr lang="en-US" sz="2133" dirty="0"/>
                  <a:t>Direction: Most gates only run </a:t>
                </a:r>
                <a:r>
                  <a:rPr lang="en-US" sz="2133" b="1" dirty="0"/>
                  <a:t>forward</a:t>
                </a:r>
              </a:p>
              <a:p>
                <a:pPr marL="0" indent="0">
                  <a:spcBef>
                    <a:spcPts val="1000"/>
                  </a:spcBef>
                  <a:buNone/>
                </a:pPr>
                <a:r>
                  <a:rPr lang="en-US" sz="2133" dirty="0"/>
                  <a:t>Copying: Independent copies are </a:t>
                </a:r>
                <a:r>
                  <a:rPr lang="en-US" sz="2133" dirty="0">
                    <a:solidFill>
                      <a:schemeClr val="bg1"/>
                    </a:solidFill>
                  </a:rPr>
                  <a:t>easy</a:t>
                </a:r>
              </a:p>
              <a:p>
                <a:pPr marL="0" indent="0">
                  <a:spcBef>
                    <a:spcPts val="1000"/>
                  </a:spcBef>
                  <a:buNone/>
                </a:pPr>
                <a:r>
                  <a:rPr lang="en-US" sz="2133" dirty="0"/>
                  <a:t>Noise: Manageable with minimal ECC</a:t>
                </a:r>
              </a:p>
              <a:p>
                <a:pPr marL="0" indent="0">
                  <a:spcBef>
                    <a:spcPts val="1000"/>
                  </a:spcBef>
                  <a:buNone/>
                </a:pPr>
                <a:r>
                  <a:rPr lang="en-US" sz="2133" dirty="0"/>
                  <a:t>Input/Output: Linear</a:t>
                </a:r>
              </a:p>
              <a:p>
                <a:pPr marL="0" indent="0">
                  <a:spcBef>
                    <a:spcPts val="1000"/>
                  </a:spcBef>
                  <a:buNone/>
                </a:pPr>
                <a:r>
                  <a:rPr lang="en-US" sz="2133" dirty="0"/>
                  <a:t>Storage: n bits hold </a:t>
                </a:r>
                <a:r>
                  <a:rPr lang="en-US" sz="2133" dirty="0">
                    <a:solidFill>
                      <a:schemeClr val="bg1"/>
                    </a:solidFill>
                  </a:rPr>
                  <a:t>1</a:t>
                </a:r>
                <a:r>
                  <a:rPr lang="en-US" sz="2133" dirty="0"/>
                  <a:t> value from 0 to </a:t>
                </a:r>
                <a14:m>
                  <m:oMath xmlns:m="http://schemas.openxmlformats.org/officeDocument/2006/math">
                    <m:sSup>
                      <m:sSupPr>
                        <m:ctrlPr>
                          <a:rPr lang="en-US" sz="2133" i="1">
                            <a:latin typeface="Cambria Math" panose="02040503050406030204" pitchFamily="18" charset="0"/>
                          </a:rPr>
                        </m:ctrlPr>
                      </m:sSupPr>
                      <m:e>
                        <m:r>
                          <a:rPr lang="en-US" sz="2133" i="1">
                            <a:latin typeface="Cambria Math" panose="02040503050406030204" pitchFamily="18" charset="0"/>
                          </a:rPr>
                          <m:t>2</m:t>
                        </m:r>
                      </m:e>
                      <m:sup>
                        <m:r>
                          <a:rPr lang="en-US" sz="2133" i="1">
                            <a:latin typeface="Cambria Math" panose="02040503050406030204" pitchFamily="18" charset="0"/>
                          </a:rPr>
                          <m:t>𝑛</m:t>
                        </m:r>
                      </m:sup>
                    </m:sSup>
                    <m:r>
                      <a:rPr lang="en-US" sz="2133" i="1">
                        <a:latin typeface="Cambria Math" panose="02040503050406030204" pitchFamily="18" charset="0"/>
                      </a:rPr>
                      <m:t>−1</m:t>
                    </m:r>
                  </m:oMath>
                </a14:m>
                <a:endParaRPr lang="en-US" sz="2133" dirty="0"/>
              </a:p>
              <a:p>
                <a:pPr marL="0" lvl="1" indent="0">
                  <a:spcBef>
                    <a:spcPts val="1000"/>
                  </a:spcBef>
                  <a:buNone/>
                </a:pPr>
                <a:r>
                  <a:rPr lang="en-US" dirty="0" smtClean="0"/>
                  <a:t>Computation</a:t>
                </a:r>
                <a:r>
                  <a:rPr lang="en-US" dirty="0"/>
                  <a:t>: </a:t>
                </a:r>
              </a:p>
              <a:p>
                <a:pPr marL="0" lvl="1" indent="0">
                  <a:spcBef>
                    <a:spcPts val="1000"/>
                  </a:spcBef>
                  <a:buNone/>
                </a:pPr>
                <a:r>
                  <a:rPr lang="en-US" sz="2400" dirty="0"/>
                  <a:t>      </a:t>
                </a:r>
                <a:r>
                  <a:rPr lang="en-US" dirty="0"/>
                  <a:t>An n-bit </a:t>
                </a:r>
                <a:r>
                  <a:rPr lang="en-US" dirty="0" smtClean="0"/>
                  <a:t>ALU: 1 operation/cycle</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1084516"/>
                <a:ext cx="5774131" cy="5343109"/>
              </a:xfrm>
              <a:blipFill rotWithShape="0">
                <a:blip r:embed="rId3"/>
                <a:stretch>
                  <a:fillRect/>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Classical vs. Quantum Computing</a:t>
            </a:r>
          </a:p>
        </p:txBody>
      </p:sp>
      <mc:AlternateContent xmlns:mc="http://schemas.openxmlformats.org/markup-compatibility/2006" xmlns:a14="http://schemas.microsoft.com/office/drawing/2010/main">
        <mc:Choice Requires="a14">
          <p:sp>
            <p:nvSpPr>
              <p:cNvPr id="5" name="Content Placeholder 1"/>
              <p:cNvSpPr txBox="1">
                <a:spLocks/>
              </p:cNvSpPr>
              <p:nvPr/>
            </p:nvSpPr>
            <p:spPr>
              <a:xfrm>
                <a:off x="5813435" y="1033350"/>
                <a:ext cx="6378565" cy="5445439"/>
              </a:xfrm>
              <a:prstGeom prst="rect">
                <a:avLst/>
              </a:prstGeom>
            </p:spPr>
            <p:txBody>
              <a:bodyPr lIns="243840" tIns="243840" rIns="243840" bIns="243840"/>
              <a:lstStyle>
                <a:lvl1pPr marL="342900" indent="-342900" algn="l" defTabSz="457200" rtl="0" eaLnBrk="1" latinLnBrk="0" hangingPunct="1">
                  <a:spcBef>
                    <a:spcPts val="1000"/>
                  </a:spcBef>
                  <a:buFont typeface="Arial"/>
                  <a:buChar char="•"/>
                  <a:defRPr sz="1800" kern="1200">
                    <a:solidFill>
                      <a:srgbClr val="FFFFFF"/>
                    </a:solidFill>
                    <a:latin typeface="Segoe UI"/>
                    <a:ea typeface="+mn-ea"/>
                    <a:cs typeface="Segoe UI"/>
                  </a:defRPr>
                </a:lvl1pPr>
                <a:lvl2pPr marL="742950" indent="-285750" algn="l" defTabSz="457200" rtl="0" eaLnBrk="1" latinLnBrk="0" hangingPunct="1">
                  <a:spcBef>
                    <a:spcPts val="1000"/>
                  </a:spcBef>
                  <a:buFont typeface="Arial"/>
                  <a:buChar char="–"/>
                  <a:defRPr sz="1600" kern="1200">
                    <a:solidFill>
                      <a:srgbClr val="FFFFFF"/>
                    </a:solidFill>
                    <a:latin typeface="Segoe UI"/>
                    <a:ea typeface="+mn-ea"/>
                    <a:cs typeface="Segoe UI"/>
                  </a:defRPr>
                </a:lvl2pPr>
                <a:lvl3pPr marL="1143000" indent="-228600" algn="l" defTabSz="457200" rtl="0" eaLnBrk="1" latinLnBrk="0" hangingPunct="1">
                  <a:spcBef>
                    <a:spcPts val="1000"/>
                  </a:spcBef>
                  <a:buFont typeface="Arial"/>
                  <a:buChar char="•"/>
                  <a:defRPr sz="1400" kern="1200">
                    <a:solidFill>
                      <a:srgbClr val="FFFFFF"/>
                    </a:solidFill>
                    <a:latin typeface="Segoe UI"/>
                    <a:ea typeface="+mn-ea"/>
                    <a:cs typeface="Segoe UI"/>
                  </a:defRPr>
                </a:lvl3pPr>
                <a:lvl4pPr marL="1600200" indent="-228600" algn="l" defTabSz="457200" rtl="0" eaLnBrk="1" latinLnBrk="0" hangingPunct="1">
                  <a:spcBef>
                    <a:spcPts val="1000"/>
                  </a:spcBef>
                  <a:buFont typeface="Arial"/>
                  <a:buChar char="–"/>
                  <a:defRPr sz="1200" kern="1200">
                    <a:solidFill>
                      <a:srgbClr val="FFFFFF"/>
                    </a:solidFill>
                    <a:latin typeface="Segoe UI"/>
                    <a:ea typeface="+mn-ea"/>
                    <a:cs typeface="Segoe UI"/>
                  </a:defRPr>
                </a:lvl4pPr>
                <a:lvl5pPr marL="2057400" indent="-228600" algn="l" defTabSz="457200" rtl="0" eaLnBrk="1" latinLnBrk="0" hangingPunct="1">
                  <a:spcBef>
                    <a:spcPts val="1000"/>
                  </a:spcBef>
                  <a:buFont typeface="Arial"/>
                  <a:buChar char="»"/>
                  <a:defRPr sz="1000" kern="1200">
                    <a:solidFill>
                      <a:srgbClr val="FFFFFF"/>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33" dirty="0" smtClean="0"/>
                  <a:t>Basic </a:t>
                </a:r>
                <a:r>
                  <a:rPr lang="en-US" sz="2133" dirty="0"/>
                  <a:t>unit: </a:t>
                </a:r>
                <a:r>
                  <a:rPr lang="en-US" sz="2133" b="1" dirty="0"/>
                  <a:t>qubit</a:t>
                </a:r>
                <a:r>
                  <a:rPr lang="en-US" sz="2133" dirty="0"/>
                  <a:t> = unit vector </a:t>
                </a:r>
                <a14:m>
                  <m:oMath xmlns:m="http://schemas.openxmlformats.org/officeDocument/2006/math">
                    <m:r>
                      <a:rPr lang="en-US" sz="2133" i="1">
                        <a:latin typeface="Cambria Math" panose="02040503050406030204" pitchFamily="18" charset="0"/>
                      </a:rPr>
                      <m:t>𝛼</m:t>
                    </m:r>
                    <m:d>
                      <m:dPr>
                        <m:begChr m:val="|"/>
                        <m:endChr m:val="⟩"/>
                        <m:ctrlPr>
                          <a:rPr lang="en-US" sz="2133" i="1">
                            <a:latin typeface="Cambria Math" panose="02040503050406030204" pitchFamily="18" charset="0"/>
                          </a:rPr>
                        </m:ctrlPr>
                      </m:dPr>
                      <m:e>
                        <m:r>
                          <a:rPr lang="en-US" sz="2133" i="1">
                            <a:latin typeface="Cambria Math" panose="02040503050406030204" pitchFamily="18" charset="0"/>
                          </a:rPr>
                          <m:t>0</m:t>
                        </m:r>
                      </m:e>
                    </m:d>
                    <m:r>
                      <a:rPr lang="en-US" sz="2133" i="1">
                        <a:latin typeface="Cambria Math" panose="02040503050406030204" pitchFamily="18" charset="0"/>
                      </a:rPr>
                      <m:t>+</m:t>
                    </m:r>
                    <m:r>
                      <a:rPr lang="en-US" sz="2133" i="1">
                        <a:latin typeface="Cambria Math" panose="02040503050406030204" pitchFamily="18" charset="0"/>
                      </a:rPr>
                      <m:t>𝛽</m:t>
                    </m:r>
                    <m:d>
                      <m:dPr>
                        <m:begChr m:val="|"/>
                        <m:endChr m:val="⟩"/>
                        <m:ctrlPr>
                          <a:rPr lang="en-US" sz="2133" i="1">
                            <a:latin typeface="Cambria Math" panose="02040503050406030204" pitchFamily="18" charset="0"/>
                          </a:rPr>
                        </m:ctrlPr>
                      </m:dPr>
                      <m:e>
                        <m:r>
                          <a:rPr lang="en-US" sz="2133" i="1">
                            <a:latin typeface="Cambria Math" panose="02040503050406030204" pitchFamily="18" charset="0"/>
                          </a:rPr>
                          <m:t>1</m:t>
                        </m:r>
                      </m:e>
                    </m:d>
                  </m:oMath>
                </a14:m>
                <a:endParaRPr lang="en-US" sz="2133" dirty="0"/>
              </a:p>
              <a:p>
                <a:pPr marL="0" indent="0">
                  <a:buNone/>
                </a:pPr>
                <a:r>
                  <a:rPr lang="en-US" sz="2133" dirty="0"/>
                  <a:t>Computing: </a:t>
                </a:r>
                <a:r>
                  <a:rPr lang="en-US" sz="2133" b="1" dirty="0"/>
                  <a:t>unitary</a:t>
                </a:r>
                <a:r>
                  <a:rPr lang="en-US" sz="2133" dirty="0"/>
                  <a:t> operation</a:t>
                </a:r>
              </a:p>
              <a:p>
                <a:pPr marL="0" indent="0">
                  <a:buNone/>
                </a:pPr>
                <a:r>
                  <a:rPr lang="en-US" sz="2133" dirty="0"/>
                  <a:t>Description: </a:t>
                </a:r>
                <a:r>
                  <a:rPr lang="en-US" sz="2133" b="1" dirty="0"/>
                  <a:t>unitary matrix</a:t>
                </a:r>
              </a:p>
              <a:p>
                <a:pPr marL="0" indent="0">
                  <a:buNone/>
                </a:pPr>
                <a:r>
                  <a:rPr lang="en-US" sz="2133" dirty="0"/>
                  <a:t>Direction: Most gates are </a:t>
                </a:r>
                <a:r>
                  <a:rPr lang="en-US" sz="2133" b="1" dirty="0"/>
                  <a:t>reversible</a:t>
                </a:r>
                <a:r>
                  <a:rPr lang="en-US" sz="2133" dirty="0"/>
                  <a:t> (matrices)</a:t>
                </a:r>
              </a:p>
              <a:p>
                <a:pPr marL="0" indent="0">
                  <a:buNone/>
                </a:pPr>
                <a:r>
                  <a:rPr lang="en-US" sz="2133" dirty="0"/>
                  <a:t>Copying: Independent copies are </a:t>
                </a:r>
                <a:r>
                  <a:rPr lang="en-US" sz="2133" dirty="0">
                    <a:solidFill>
                      <a:srgbClr val="FFC000"/>
                    </a:solidFill>
                  </a:rPr>
                  <a:t>impossible</a:t>
                </a:r>
              </a:p>
              <a:p>
                <a:pPr marL="0" indent="0">
                  <a:buNone/>
                </a:pPr>
                <a:r>
                  <a:rPr lang="en-US" sz="2133" dirty="0"/>
                  <a:t>Noise: Difficult to overcome. Sophisticated </a:t>
                </a:r>
                <a:r>
                  <a:rPr lang="en-US" sz="2133" dirty="0">
                    <a:solidFill>
                      <a:srgbClr val="FFC000"/>
                    </a:solidFill>
                  </a:rPr>
                  <a:t>QECC</a:t>
                </a:r>
              </a:p>
              <a:p>
                <a:pPr marL="0" indent="0">
                  <a:buNone/>
                </a:pPr>
                <a:r>
                  <a:rPr lang="en-US" sz="2133" dirty="0"/>
                  <a:t>Input: Linear, Output: Probabilistic </a:t>
                </a:r>
              </a:p>
              <a:p>
                <a:pPr marL="0" indent="0">
                  <a:buNone/>
                </a:pPr>
                <a:r>
                  <a:rPr lang="en-US" sz="2133" dirty="0" smtClean="0"/>
                  <a:t>Storage</a:t>
                </a:r>
                <a:r>
                  <a:rPr lang="en-US" sz="2133" dirty="0"/>
                  <a:t>: n qubits can hold </a:t>
                </a:r>
                <a14:m>
                  <m:oMath xmlns:m="http://schemas.openxmlformats.org/officeDocument/2006/math">
                    <m:sSup>
                      <m:sSupPr>
                        <m:ctrlPr>
                          <a:rPr lang="en-US" sz="2133" i="1" smtClean="0">
                            <a:solidFill>
                              <a:srgbClr val="FFC000"/>
                            </a:solidFill>
                            <a:latin typeface="Cambria Math" panose="02040503050406030204" pitchFamily="18" charset="0"/>
                          </a:rPr>
                        </m:ctrlPr>
                      </m:sSupPr>
                      <m:e>
                        <m:r>
                          <a:rPr lang="en-US" sz="2133" i="1" smtClean="0">
                            <a:solidFill>
                              <a:srgbClr val="FFC000"/>
                            </a:solidFill>
                            <a:latin typeface="Cambria Math" panose="02040503050406030204" pitchFamily="18" charset="0"/>
                          </a:rPr>
                          <m:t>2</m:t>
                        </m:r>
                      </m:e>
                      <m:sup>
                        <m:r>
                          <a:rPr lang="en-US" sz="2133" i="1">
                            <a:solidFill>
                              <a:srgbClr val="FFC000"/>
                            </a:solidFill>
                            <a:latin typeface="Cambria Math" panose="02040503050406030204" pitchFamily="18" charset="0"/>
                          </a:rPr>
                          <m:t>𝑛</m:t>
                        </m:r>
                      </m:sup>
                    </m:sSup>
                  </m:oMath>
                </a14:m>
                <a:r>
                  <a:rPr lang="en-US" sz="2133" dirty="0"/>
                  <a:t> values</a:t>
                </a:r>
              </a:p>
              <a:p>
                <a:pPr marL="0" lvl="1" indent="0">
                  <a:buNone/>
                </a:pPr>
                <a:r>
                  <a:rPr lang="en-US" sz="2133" dirty="0"/>
                  <a:t>Computation: </a:t>
                </a:r>
              </a:p>
              <a:p>
                <a:pPr marL="0" lvl="1" indent="0">
                  <a:buNone/>
                </a:pPr>
                <a:r>
                  <a:rPr lang="en-US" sz="2400" dirty="0"/>
                  <a:t>      </a:t>
                </a:r>
                <a:r>
                  <a:rPr lang="en-US" sz="2133" dirty="0"/>
                  <a:t>An n-qubit ALU: </a:t>
                </a:r>
                <a14:m>
                  <m:oMath xmlns:m="http://schemas.openxmlformats.org/officeDocument/2006/math">
                    <m:sSup>
                      <m:sSupPr>
                        <m:ctrlPr>
                          <a:rPr lang="en-US" sz="2133" i="1" dirty="0" smtClean="0">
                            <a:solidFill>
                              <a:srgbClr val="FFC000"/>
                            </a:solidFill>
                            <a:latin typeface="Cambria Math" panose="02040503050406030204" pitchFamily="18" charset="0"/>
                          </a:rPr>
                        </m:ctrlPr>
                      </m:sSupPr>
                      <m:e>
                        <m:r>
                          <a:rPr lang="en-US" sz="2133" i="1" dirty="0">
                            <a:solidFill>
                              <a:srgbClr val="FFC000"/>
                            </a:solidFill>
                            <a:latin typeface="Cambria Math" panose="02040503050406030204" pitchFamily="18" charset="0"/>
                          </a:rPr>
                          <m:t>2</m:t>
                        </m:r>
                      </m:e>
                      <m:sup>
                        <m:r>
                          <a:rPr lang="en-US" sz="2133" i="1" dirty="0">
                            <a:solidFill>
                              <a:srgbClr val="FFC000"/>
                            </a:solidFill>
                            <a:latin typeface="Cambria Math" panose="02040503050406030204" pitchFamily="18" charset="0"/>
                          </a:rPr>
                          <m:t>𝑛</m:t>
                        </m:r>
                      </m:sup>
                    </m:sSup>
                  </m:oMath>
                </a14:m>
                <a:r>
                  <a:rPr lang="en-US" sz="2133" dirty="0"/>
                  <a:t> operations/cycle</a:t>
                </a:r>
              </a:p>
              <a:p>
                <a:pPr marL="0" indent="0">
                  <a:buNone/>
                </a:pPr>
                <a:endParaRPr lang="en-US" sz="2400" dirty="0"/>
              </a:p>
            </p:txBody>
          </p:sp>
        </mc:Choice>
        <mc:Fallback xmlns="">
          <p:sp>
            <p:nvSpPr>
              <p:cNvPr id="5" name="Content Placeholder 1"/>
              <p:cNvSpPr txBox="1">
                <a:spLocks noRot="1" noChangeAspect="1" noMove="1" noResize="1" noEditPoints="1" noAdjustHandles="1" noChangeArrowheads="1" noChangeShapeType="1" noTextEdit="1"/>
              </p:cNvSpPr>
              <p:nvPr/>
            </p:nvSpPr>
            <p:spPr>
              <a:xfrm>
                <a:off x="5813435" y="1033350"/>
                <a:ext cx="6378565" cy="5445439"/>
              </a:xfrm>
              <a:prstGeom prst="rect">
                <a:avLst/>
              </a:prstGeom>
              <a:blipFill rotWithShape="0">
                <a:blip r:embed="rId4"/>
                <a:stretch>
                  <a:fillRect/>
                </a:stretch>
              </a:blipFill>
            </p:spPr>
            <p:txBody>
              <a:bodyPr/>
              <a:lstStyle/>
              <a:p>
                <a:r>
                  <a:rPr lang="en-US">
                    <a:noFill/>
                  </a:rPr>
                  <a:t> </a:t>
                </a:r>
              </a:p>
            </p:txBody>
          </p:sp>
        </mc:Fallback>
      </mc:AlternateContent>
      <p:sp>
        <p:nvSpPr>
          <p:cNvPr id="7" name="TextBox 6"/>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320385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anim calcmode="lin" valueType="num">
                                      <p:cBhvr>
                                        <p:cTn id="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anim calcmode="lin" valueType="num">
                                      <p:cBhvr>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anim calcmode="lin" valueType="num">
                                      <p:cBhvr>
                                        <p:cTn id="2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anim calcmode="lin" valueType="num">
                                      <p:cBhvr>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anim calcmode="lin" valueType="num">
                                      <p:cBhvr>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2">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anim calcmode="lin" valueType="num">
                                      <p:cBhvr>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anim calcmode="lin" valueType="num">
                                      <p:cBhvr>
                                        <p:cTn id="4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2">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500"/>
                                        <p:tgtEl>
                                          <p:spTgt spid="5">
                                            <p:txEl>
                                              <p:pRg st="6" end="6"/>
                                            </p:txEl>
                                          </p:spTgt>
                                        </p:tgtEl>
                                      </p:cBhvr>
                                    </p:animEffect>
                                    <p:anim calcmode="lin" valueType="num">
                                      <p:cBhvr>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500"/>
                                        <p:tgtEl>
                                          <p:spTgt spid="2">
                                            <p:txEl>
                                              <p:pRg st="7" end="7"/>
                                            </p:txEl>
                                          </p:spTgt>
                                        </p:tgtEl>
                                      </p:cBhvr>
                                    </p:animEffect>
                                    <p:anim calcmode="lin" valueType="num">
                                      <p:cBhvr>
                                        <p:cTn id="5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2">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500"/>
                                        <p:tgtEl>
                                          <p:spTgt spid="5">
                                            <p:txEl>
                                              <p:pRg st="7" end="7"/>
                                            </p:txEl>
                                          </p:spTgt>
                                        </p:tgtEl>
                                      </p:cBhvr>
                                    </p:animEffect>
                                    <p:anim calcmode="lin" valueType="num">
                                      <p:cBhvr>
                                        <p:cTn id="6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2"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Effect transition="in" filter="fade">
                                      <p:cBhvr>
                                        <p:cTn id="67" dur="500"/>
                                        <p:tgtEl>
                                          <p:spTgt spid="2">
                                            <p:txEl>
                                              <p:pRg st="8" end="8"/>
                                            </p:txEl>
                                          </p:spTgt>
                                        </p:tgtEl>
                                      </p:cBhvr>
                                    </p:animEffect>
                                    <p:anim calcmode="lin" valueType="num">
                                      <p:cBhvr>
                                        <p:cTn id="6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9" dur="500" fill="hold"/>
                                        <p:tgtEl>
                                          <p:spTgt spid="2">
                                            <p:txEl>
                                              <p:pRg st="8" end="8"/>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9" end="9"/>
                                            </p:txEl>
                                          </p:spTgt>
                                        </p:tgtEl>
                                        <p:attrNameLst>
                                          <p:attrName>style.visibility</p:attrName>
                                        </p:attrNameLst>
                                      </p:cBhvr>
                                      <p:to>
                                        <p:strVal val="visible"/>
                                      </p:to>
                                    </p:set>
                                    <p:animEffect transition="in" filter="fade">
                                      <p:cBhvr>
                                        <p:cTn id="72" dur="500"/>
                                        <p:tgtEl>
                                          <p:spTgt spid="2">
                                            <p:txEl>
                                              <p:pRg st="9" end="9"/>
                                            </p:txEl>
                                          </p:spTgt>
                                        </p:tgtEl>
                                      </p:cBhvr>
                                    </p:animEffect>
                                    <p:anim calcmode="lin" valueType="num">
                                      <p:cBhvr>
                                        <p:cTn id="7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4" dur="500" fill="hold"/>
                                        <p:tgtEl>
                                          <p:spTgt spid="2">
                                            <p:txEl>
                                              <p:pRg st="9" end="9"/>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
                                            <p:txEl>
                                              <p:pRg st="8" end="8"/>
                                            </p:txEl>
                                          </p:spTgt>
                                        </p:tgtEl>
                                        <p:attrNameLst>
                                          <p:attrName>style.visibility</p:attrName>
                                        </p:attrNameLst>
                                      </p:cBhvr>
                                      <p:to>
                                        <p:strVal val="visible"/>
                                      </p:to>
                                    </p:set>
                                    <p:animEffect transition="in" filter="fade">
                                      <p:cBhvr>
                                        <p:cTn id="77" dur="500"/>
                                        <p:tgtEl>
                                          <p:spTgt spid="5">
                                            <p:txEl>
                                              <p:pRg st="8" end="8"/>
                                            </p:txEl>
                                          </p:spTgt>
                                        </p:tgtEl>
                                      </p:cBhvr>
                                    </p:animEffect>
                                    <p:anim calcmode="lin" valueType="num">
                                      <p:cBhvr>
                                        <p:cTn id="7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9" dur="500" fill="hold"/>
                                        <p:tgtEl>
                                          <p:spTgt spid="5">
                                            <p:txEl>
                                              <p:pRg st="8" end="8"/>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
                                            <p:txEl>
                                              <p:pRg st="9" end="9"/>
                                            </p:txEl>
                                          </p:spTgt>
                                        </p:tgtEl>
                                        <p:attrNameLst>
                                          <p:attrName>style.visibility</p:attrName>
                                        </p:attrNameLst>
                                      </p:cBhvr>
                                      <p:to>
                                        <p:strVal val="visible"/>
                                      </p:to>
                                    </p:set>
                                    <p:animEffect transition="in" filter="fade">
                                      <p:cBhvr>
                                        <p:cTn id="82" dur="500"/>
                                        <p:tgtEl>
                                          <p:spTgt spid="5">
                                            <p:txEl>
                                              <p:pRg st="9" end="9"/>
                                            </p:txEl>
                                          </p:spTgt>
                                        </p:tgtEl>
                                      </p:cBhvr>
                                    </p:animEffect>
                                    <p:anim calcmode="lin" valueType="num">
                                      <p:cBhvr>
                                        <p:cTn id="8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84"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C000"/>
                </a:solidFill>
              </a:rPr>
              <a:t>Simulation</a:t>
            </a:r>
            <a:r>
              <a:rPr lang="en-US" dirty="0" smtClean="0">
                <a:solidFill>
                  <a:srgbClr val="FFC000"/>
                </a:solidFill>
              </a:rPr>
              <a:t>:</a:t>
            </a:r>
          </a:p>
          <a:p>
            <a:pPr lvl="1"/>
            <a:r>
              <a:rPr lang="en-US" dirty="0" smtClean="0"/>
              <a:t>High (enough) level language to easily implement large quantum algorithms</a:t>
            </a:r>
          </a:p>
          <a:p>
            <a:pPr lvl="1"/>
            <a:r>
              <a:rPr lang="en-US" dirty="0" smtClean="0"/>
              <a:t>Enable as large a simulation on classical computers as possible</a:t>
            </a:r>
          </a:p>
          <a:p>
            <a:pPr lvl="1"/>
            <a:r>
              <a:rPr lang="en-US" dirty="0" smtClean="0"/>
              <a:t>Support abstraction and visualization to help the user</a:t>
            </a:r>
          </a:p>
          <a:p>
            <a:pPr lvl="1"/>
            <a:r>
              <a:rPr lang="en-US" dirty="0" smtClean="0"/>
              <a:t>Implement as an extensible platform so users can tailor to their own requirements</a:t>
            </a:r>
          </a:p>
          <a:p>
            <a:r>
              <a:rPr lang="en-US" dirty="0">
                <a:solidFill>
                  <a:srgbClr val="FFC000"/>
                </a:solidFill>
              </a:rPr>
              <a:t>Compilation</a:t>
            </a:r>
            <a:r>
              <a:rPr lang="en-US" dirty="0" smtClean="0">
                <a:solidFill>
                  <a:srgbClr val="FFC000"/>
                </a:solidFill>
              </a:rPr>
              <a:t>:</a:t>
            </a:r>
          </a:p>
          <a:p>
            <a:pPr lvl="1"/>
            <a:r>
              <a:rPr lang="en-US" dirty="0" smtClean="0"/>
              <a:t>Multi-level analysis of circuits to allow many types of optimization</a:t>
            </a:r>
          </a:p>
          <a:p>
            <a:pPr lvl="1"/>
            <a:r>
              <a:rPr lang="en-US" dirty="0" smtClean="0"/>
              <a:t>Circuit re-writing for specific needs (e.g., different gate sets, noise modeling) </a:t>
            </a:r>
            <a:endParaRPr lang="en-US" dirty="0"/>
          </a:p>
          <a:p>
            <a:pPr lvl="1"/>
            <a:r>
              <a:rPr lang="en-US" dirty="0" smtClean="0"/>
              <a:t>Compilation into real target architectures (e.g., physics experiments)</a:t>
            </a:r>
          </a:p>
        </p:txBody>
      </p:sp>
      <p:sp>
        <p:nvSpPr>
          <p:cNvPr id="3" name="Title 2"/>
          <p:cNvSpPr>
            <a:spLocks noGrp="1"/>
          </p:cNvSpPr>
          <p:nvPr>
            <p:ph type="title"/>
          </p:nvPr>
        </p:nvSpPr>
        <p:spPr/>
        <p:txBody>
          <a:bodyPr/>
          <a:lstStyle/>
          <a:p>
            <a:r>
              <a:rPr lang="en-US" dirty="0" smtClean="0">
                <a:solidFill>
                  <a:schemeClr val="bg1"/>
                </a:solidFill>
              </a:rPr>
              <a:t>Goals of a Software Architecture</a:t>
            </a:r>
            <a:endParaRPr lang="en-US" dirty="0">
              <a:solidFill>
                <a:schemeClr val="bg1"/>
              </a:solidFill>
            </a:endParaRPr>
          </a:p>
        </p:txBody>
      </p:sp>
      <p:sp>
        <p:nvSpPr>
          <p:cNvPr id="4" name="Rectangle 3"/>
          <p:cNvSpPr/>
          <p:nvPr/>
        </p:nvSpPr>
        <p:spPr>
          <a:xfrm>
            <a:off x="9766592" y="6440460"/>
            <a:ext cx="2425408" cy="338554"/>
          </a:xfrm>
          <a:prstGeom prst="rect">
            <a:avLst/>
          </a:prstGeom>
        </p:spPr>
        <p:txBody>
          <a:bodyPr wrap="none">
            <a:spAutoFit/>
          </a:bodyPr>
          <a:lstStyle/>
          <a:p>
            <a:r>
              <a:rPr lang="en-US" sz="1600" dirty="0" smtClean="0">
                <a:solidFill>
                  <a:schemeClr val="bg1"/>
                </a:solidFill>
              </a:rPr>
              <a:t>[Wecker and Svore 2014]</a:t>
            </a:r>
            <a:endParaRPr lang="en-US" dirty="0"/>
          </a:p>
        </p:txBody>
      </p:sp>
      <p:sp>
        <p:nvSpPr>
          <p:cNvPr id="6" name="TextBox 5"/>
          <p:cNvSpPr txBox="1"/>
          <p:nvPr/>
        </p:nvSpPr>
        <p:spPr>
          <a:xfrm>
            <a:off x="5078776" y="6488668"/>
            <a:ext cx="1978811" cy="338554"/>
          </a:xfrm>
          <a:prstGeom prst="rect">
            <a:avLst/>
          </a:prstGeom>
          <a:noFill/>
        </p:spPr>
        <p:txBody>
          <a:bodyPr wrap="none" rtlCol="0">
            <a:spAutoFit/>
          </a:bodyPr>
          <a:lstStyle/>
          <a:p>
            <a:r>
              <a:rPr lang="en-US" sz="1600" dirty="0" smtClean="0">
                <a:solidFill>
                  <a:srgbClr val="E7E6E6">
                    <a:lumMod val="75000"/>
                  </a:srgbClr>
                </a:solidFill>
                <a:latin typeface="Calibri" panose="020F0502020204030204"/>
              </a:rPr>
              <a:t>Microsoft Proprietary</a:t>
            </a:r>
            <a:endParaRPr lang="en-US" sz="1600" dirty="0">
              <a:solidFill>
                <a:srgbClr val="E7E6E6">
                  <a:lumMod val="75000"/>
                </a:srgbClr>
              </a:solidFill>
              <a:latin typeface="Calibri" panose="020F0502020204030204"/>
            </a:endParaRPr>
          </a:p>
        </p:txBody>
      </p:sp>
    </p:spTree>
    <p:extLst>
      <p:ext uri="{BB962C8B-B14F-4D97-AF65-F5344CB8AC3E}">
        <p14:creationId xmlns:p14="http://schemas.microsoft.com/office/powerpoint/2010/main" val="156858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anim calcmode="lin" valueType="num">
                                      <p:cBhvr>
                                        <p:cTn id="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anim calcmode="lin" valueType="num">
                                      <p:cBhvr>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anim calcmode="lin" valueType="num">
                                      <p:cBhvr>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anim calcmode="lin" valueType="num">
                                      <p:cBhvr>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anim calcmode="lin" valueType="num">
                                      <p:cBhvr>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anim calcmode="lin" valueType="num">
                                      <p:cBhvr>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500"/>
                                        <p:tgtEl>
                                          <p:spTgt spid="2">
                                            <p:txEl>
                                              <p:pRg st="7" end="7"/>
                                            </p:txEl>
                                          </p:spTgt>
                                        </p:tgtEl>
                                      </p:cBhvr>
                                    </p:animEffect>
                                    <p:anim calcmode="lin" valueType="num">
                                      <p:cBhvr>
                                        <p:cTn id="5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500"/>
                                        <p:tgtEl>
                                          <p:spTgt spid="2">
                                            <p:txEl>
                                              <p:pRg st="8" end="8"/>
                                            </p:txEl>
                                          </p:spTgt>
                                        </p:tgtEl>
                                      </p:cBhvr>
                                    </p:animEffect>
                                    <p:anim calcmode="lin" valueType="num">
                                      <p:cBhvr>
                                        <p:cTn id="5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638301" y="1704859"/>
            <a:ext cx="1266825" cy="4010025"/>
          </a:xfrm>
          <a:prstGeom prst="rect">
            <a:avLst/>
          </a:prstGeom>
          <a:solidFill>
            <a:srgbClr val="EAEAEA"/>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sz="800" b="1" dirty="0">
                <a:solidFill>
                  <a:prstClr val="black"/>
                </a:solidFill>
                <a:latin typeface="Courier New" panose="02070309020205020404" pitchFamily="49" charset="0"/>
                <a:cs typeface="Arial" charset="0"/>
              </a:rPr>
              <a:t>.v 1 2 3 4 5 6</a:t>
            </a:r>
          </a:p>
          <a:p>
            <a:pPr fontAlgn="base">
              <a:spcBef>
                <a:spcPct val="0"/>
              </a:spcBef>
              <a:spcAft>
                <a:spcPct val="0"/>
              </a:spcAft>
            </a:pPr>
            <a:r>
              <a:rPr lang="en-US" sz="800" b="1" dirty="0">
                <a:solidFill>
                  <a:prstClr val="black"/>
                </a:solidFill>
                <a:latin typeface="Courier New" panose="02070309020205020404" pitchFamily="49" charset="0"/>
                <a:cs typeface="Arial" charset="0"/>
              </a:rPr>
              <a:t>.</a:t>
            </a:r>
            <a:r>
              <a:rPr lang="en-US" sz="800" b="1" dirty="0" err="1">
                <a:solidFill>
                  <a:prstClr val="black"/>
                </a:solidFill>
                <a:latin typeface="Courier New" panose="02070309020205020404" pitchFamily="49" charset="0"/>
                <a:cs typeface="Arial" charset="0"/>
              </a:rPr>
              <a:t>i</a:t>
            </a:r>
            <a:r>
              <a:rPr lang="en-US" sz="800" b="1" dirty="0">
                <a:solidFill>
                  <a:prstClr val="black"/>
                </a:solidFill>
                <a:latin typeface="Courier New" panose="02070309020205020404" pitchFamily="49" charset="0"/>
                <a:cs typeface="Arial" charset="0"/>
              </a:rPr>
              <a:t> 1 2 3 4 5 6</a:t>
            </a:r>
          </a:p>
          <a:p>
            <a:pPr fontAlgn="base">
              <a:spcBef>
                <a:spcPct val="0"/>
              </a:spcBef>
              <a:spcAft>
                <a:spcPct val="0"/>
              </a:spcAft>
            </a:pPr>
            <a:r>
              <a:rPr lang="en-US" sz="800" b="1" dirty="0">
                <a:solidFill>
                  <a:prstClr val="black"/>
                </a:solidFill>
                <a:latin typeface="Courier New" panose="02070309020205020404" pitchFamily="49" charset="0"/>
                <a:cs typeface="Arial" charset="0"/>
              </a:rPr>
              <a:t>.o 1 2 3 4 5 6</a:t>
            </a:r>
          </a:p>
          <a:p>
            <a:pPr fontAlgn="base">
              <a:spcBef>
                <a:spcPct val="0"/>
              </a:spcBef>
              <a:spcAft>
                <a:spcPct val="0"/>
              </a:spcAft>
            </a:pPr>
            <a:r>
              <a:rPr lang="en-US" sz="800" b="1" dirty="0">
                <a:solidFill>
                  <a:prstClr val="black"/>
                </a:solidFill>
                <a:latin typeface="Courier New" panose="02070309020205020404" pitchFamily="49" charset="0"/>
                <a:cs typeface="Arial" charset="0"/>
              </a:rPr>
              <a:t>.</a:t>
            </a:r>
            <a:r>
              <a:rPr lang="en-US" sz="800" b="1" dirty="0" err="1">
                <a:solidFill>
                  <a:prstClr val="black"/>
                </a:solidFill>
                <a:latin typeface="Courier New" panose="02070309020205020404" pitchFamily="49" charset="0"/>
                <a:cs typeface="Arial" charset="0"/>
              </a:rPr>
              <a:t>ol</a:t>
            </a:r>
            <a:endParaRPr lang="en-US" sz="800" b="1" dirty="0">
              <a:solidFill>
                <a:prstClr val="black"/>
              </a:solidFill>
              <a:latin typeface="Courier New" panose="02070309020205020404" pitchFamily="49" charset="0"/>
              <a:cs typeface="Arial" charset="0"/>
            </a:endParaRPr>
          </a:p>
          <a:p>
            <a:pPr fontAlgn="base">
              <a:spcBef>
                <a:spcPct val="0"/>
              </a:spcBef>
              <a:spcAft>
                <a:spcPct val="0"/>
              </a:spcAft>
            </a:pPr>
            <a:r>
              <a:rPr lang="en-US" sz="800" b="1" dirty="0">
                <a:solidFill>
                  <a:prstClr val="black"/>
                </a:solidFill>
                <a:latin typeface="Courier New" panose="02070309020205020404" pitchFamily="49" charset="0"/>
                <a:cs typeface="Arial" charset="0"/>
              </a:rPr>
              <a:t>.c</a:t>
            </a:r>
          </a:p>
          <a:p>
            <a:pPr fontAlgn="base">
              <a:spcBef>
                <a:spcPct val="0"/>
              </a:spcBef>
              <a:spcAft>
                <a:spcPct val="0"/>
              </a:spcAft>
            </a:pPr>
            <a:r>
              <a:rPr lang="en-US" sz="800" b="1" dirty="0">
                <a:solidFill>
                  <a:prstClr val="black"/>
                </a:solidFill>
                <a:latin typeface="Courier New" panose="02070309020205020404" pitchFamily="49" charset="0"/>
                <a:cs typeface="Arial" charset="0"/>
              </a:rPr>
              <a:t>BEGIN</a:t>
            </a:r>
          </a:p>
          <a:p>
            <a:pPr fontAlgn="base">
              <a:spcBef>
                <a:spcPct val="0"/>
              </a:spcBef>
              <a:spcAft>
                <a:spcPct val="0"/>
              </a:spcAft>
            </a:pPr>
            <a:r>
              <a:rPr lang="en-US" sz="800" b="1" dirty="0">
                <a:solidFill>
                  <a:prstClr val="black"/>
                </a:solidFill>
                <a:latin typeface="Courier New" panose="02070309020205020404" pitchFamily="49" charset="0"/>
                <a:cs typeface="Arial" charset="0"/>
              </a:rPr>
              <a:t>H 1</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pi/2) 2 1</a:t>
            </a:r>
          </a:p>
          <a:p>
            <a:pPr fontAlgn="base">
              <a:spcBef>
                <a:spcPct val="0"/>
              </a:spcBef>
              <a:spcAft>
                <a:spcPct val="0"/>
              </a:spcAft>
            </a:pPr>
            <a:r>
              <a:rPr lang="en-US" sz="800" b="1" dirty="0">
                <a:solidFill>
                  <a:prstClr val="black"/>
                </a:solidFill>
                <a:latin typeface="Courier New" panose="02070309020205020404" pitchFamily="49" charset="0"/>
                <a:cs typeface="Arial" charset="0"/>
              </a:rPr>
              <a:t>H 2</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pi/4) 3 1</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pi/2) 3 2</a:t>
            </a:r>
          </a:p>
          <a:p>
            <a:pPr fontAlgn="base">
              <a:spcBef>
                <a:spcPct val="0"/>
              </a:spcBef>
              <a:spcAft>
                <a:spcPct val="0"/>
              </a:spcAft>
            </a:pPr>
            <a:r>
              <a:rPr lang="en-US" sz="800" b="1" dirty="0">
                <a:solidFill>
                  <a:prstClr val="black"/>
                </a:solidFill>
                <a:latin typeface="Courier New" panose="02070309020205020404" pitchFamily="49" charset="0"/>
                <a:cs typeface="Arial" charset="0"/>
              </a:rPr>
              <a:t>H 3</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pi/8) 4 1</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pi/4) 4 2</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pi/2) 4 3</a:t>
            </a:r>
          </a:p>
          <a:p>
            <a:pPr fontAlgn="base">
              <a:spcBef>
                <a:spcPct val="0"/>
              </a:spcBef>
              <a:spcAft>
                <a:spcPct val="0"/>
              </a:spcAft>
            </a:pPr>
            <a:r>
              <a:rPr lang="en-US" sz="800" b="1" dirty="0">
                <a:solidFill>
                  <a:prstClr val="black"/>
                </a:solidFill>
                <a:latin typeface="Courier New" panose="02070309020205020404" pitchFamily="49" charset="0"/>
                <a:cs typeface="Arial" charset="0"/>
              </a:rPr>
              <a:t>H 4</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pi/16) 5 1</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pi/8) 5 2</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pi/4) 5 3</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pi/2) 5 4</a:t>
            </a:r>
          </a:p>
          <a:p>
            <a:pPr fontAlgn="base">
              <a:spcBef>
                <a:spcPct val="0"/>
              </a:spcBef>
              <a:spcAft>
                <a:spcPct val="0"/>
              </a:spcAft>
            </a:pPr>
            <a:r>
              <a:rPr lang="en-US" sz="800" b="1" dirty="0">
                <a:solidFill>
                  <a:prstClr val="black"/>
                </a:solidFill>
                <a:latin typeface="Courier New" panose="02070309020205020404" pitchFamily="49" charset="0"/>
                <a:cs typeface="Arial" charset="0"/>
              </a:rPr>
              <a:t>H 5</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pi/32) 6 1</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pi/16) 6 2</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pi/8) 6 3</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pi/4) 6 4</a:t>
            </a:r>
          </a:p>
          <a:p>
            <a:pPr fontAlgn="base">
              <a:spcBef>
                <a:spcPct val="0"/>
              </a:spcBef>
              <a:spcAft>
                <a:spcPct val="0"/>
              </a:spcAft>
            </a:pPr>
            <a:r>
              <a:rPr lang="en-US" sz="800" b="1" dirty="0">
                <a:solidFill>
                  <a:prstClr val="black"/>
                </a:solidFill>
                <a:latin typeface="Courier New" panose="02070309020205020404" pitchFamily="49" charset="0"/>
                <a:cs typeface="Arial" charset="0"/>
              </a:rPr>
              <a:t>RZ(1 pi/2) 6 5</a:t>
            </a:r>
          </a:p>
          <a:p>
            <a:pPr fontAlgn="base">
              <a:spcBef>
                <a:spcPct val="0"/>
              </a:spcBef>
              <a:spcAft>
                <a:spcPct val="0"/>
              </a:spcAft>
            </a:pPr>
            <a:r>
              <a:rPr lang="en-US" sz="800" b="1" dirty="0">
                <a:solidFill>
                  <a:prstClr val="black"/>
                </a:solidFill>
                <a:latin typeface="Courier New" panose="02070309020205020404" pitchFamily="49" charset="0"/>
                <a:cs typeface="Arial" charset="0"/>
              </a:rPr>
              <a:t>H 6;</a:t>
            </a:r>
          </a:p>
          <a:p>
            <a:pPr fontAlgn="base">
              <a:spcBef>
                <a:spcPct val="0"/>
              </a:spcBef>
              <a:spcAft>
                <a:spcPct val="0"/>
              </a:spcAft>
            </a:pPr>
            <a:r>
              <a:rPr lang="en-US" sz="800" b="1" dirty="0">
                <a:solidFill>
                  <a:prstClr val="black"/>
                </a:solidFill>
                <a:latin typeface="Courier New" panose="02070309020205020404" pitchFamily="49" charset="0"/>
                <a:cs typeface="Arial" charset="0"/>
              </a:rPr>
              <a:t>END</a:t>
            </a:r>
          </a:p>
        </p:txBody>
      </p:sp>
      <p:sp>
        <p:nvSpPr>
          <p:cNvPr id="73731" name="Title 1"/>
          <p:cNvSpPr>
            <a:spLocks/>
          </p:cNvSpPr>
          <p:nvPr/>
        </p:nvSpPr>
        <p:spPr bwMode="auto">
          <a:xfrm>
            <a:off x="-245044" y="107405"/>
            <a:ext cx="1222460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eaLnBrk="0" hangingPunct="0">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eaLnBrk="0" hangingPunct="0">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eaLnBrk="0" hangingPunct="0">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eaLnBrk="0" hangingPunct="0">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fontAlgn="base" hangingPunct="1">
              <a:spcBef>
                <a:spcPct val="0"/>
              </a:spcBef>
              <a:spcAft>
                <a:spcPct val="0"/>
              </a:spcAft>
            </a:pPr>
            <a:r>
              <a:rPr lang="en-US" sz="4400" dirty="0" smtClean="0">
                <a:solidFill>
                  <a:schemeClr val="bg1"/>
                </a:solidFill>
                <a:latin typeface="Calibri Light" panose="020F0302020204030204" pitchFamily="34" charset="0"/>
              </a:rPr>
              <a:t>Languages for expressing </a:t>
            </a:r>
            <a:r>
              <a:rPr lang="en-US" sz="4400" dirty="0">
                <a:solidFill>
                  <a:schemeClr val="bg1"/>
                </a:solidFill>
                <a:latin typeface="Calibri Light" panose="020F0302020204030204" pitchFamily="34" charset="0"/>
              </a:rPr>
              <a:t>logical quantum circuits</a:t>
            </a:r>
          </a:p>
        </p:txBody>
      </p:sp>
      <p:sp>
        <p:nvSpPr>
          <p:cNvPr id="73732" name="Rectangle 4"/>
          <p:cNvSpPr>
            <a:spLocks noChangeArrowheads="1"/>
          </p:cNvSpPr>
          <p:nvPr/>
        </p:nvSpPr>
        <p:spPr bwMode="auto">
          <a:xfrm>
            <a:off x="3022600" y="1704858"/>
            <a:ext cx="2306638" cy="3390900"/>
          </a:xfrm>
          <a:prstGeom prst="rect">
            <a:avLst/>
          </a:prstGeom>
          <a:solidFill>
            <a:srgbClr val="EAEAEA"/>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sz="800" b="1">
                <a:solidFill>
                  <a:prstClr val="black"/>
                </a:solidFill>
                <a:latin typeface="Courier New" panose="02070309020205020404" pitchFamily="49" charset="0"/>
                <a:cs typeface="Arial" charset="0"/>
              </a:rPr>
              <a:t>defbox  CU,3,1,'U'</a:t>
            </a:r>
          </a:p>
          <a:p>
            <a:pPr fontAlgn="base">
              <a:spcBef>
                <a:spcPct val="0"/>
              </a:spcBef>
              <a:spcAft>
                <a:spcPct val="0"/>
              </a:spcAft>
            </a:pPr>
            <a:r>
              <a:rPr lang="en-US" sz="800" b="1">
                <a:solidFill>
                  <a:prstClr val="black"/>
                </a:solidFill>
                <a:latin typeface="Courier New" panose="02070309020205020404" pitchFamily="49" charset="0"/>
                <a:cs typeface="Arial" charset="0"/>
              </a:rPr>
              <a:t>defbox  CU2,3,1,'U^2'</a:t>
            </a:r>
          </a:p>
          <a:p>
            <a:pPr fontAlgn="base">
              <a:spcBef>
                <a:spcPct val="0"/>
              </a:spcBef>
              <a:spcAft>
                <a:spcPct val="0"/>
              </a:spcAft>
            </a:pPr>
            <a:r>
              <a:rPr lang="en-US" sz="800" b="1">
                <a:solidFill>
                  <a:prstClr val="black"/>
                </a:solidFill>
                <a:latin typeface="Courier New" panose="02070309020205020404" pitchFamily="49" charset="0"/>
                <a:cs typeface="Arial" charset="0"/>
              </a:rPr>
              <a:t>defbox  CU4,3,1,'U^4'</a:t>
            </a:r>
          </a:p>
          <a:p>
            <a:pPr fontAlgn="base">
              <a:spcBef>
                <a:spcPct val="0"/>
              </a:spcBef>
              <a:spcAft>
                <a:spcPct val="0"/>
              </a:spcAft>
            </a:pPr>
            <a:r>
              <a:rPr lang="en-US" sz="800" b="1">
                <a:solidFill>
                  <a:prstClr val="black"/>
                </a:solidFill>
                <a:latin typeface="Courier New" panose="02070309020205020404" pitchFamily="49" charset="0"/>
                <a:cs typeface="Arial" charset="0"/>
              </a:rPr>
              <a:t>def     c-S,1,'S'</a:t>
            </a:r>
          </a:p>
          <a:p>
            <a:pPr fontAlgn="base">
              <a:spcBef>
                <a:spcPct val="0"/>
              </a:spcBef>
              <a:spcAft>
                <a:spcPct val="0"/>
              </a:spcAft>
            </a:pPr>
            <a:r>
              <a:rPr lang="en-US" sz="800" b="1">
                <a:solidFill>
                  <a:prstClr val="black"/>
                </a:solidFill>
                <a:latin typeface="Courier New" panose="02070309020205020404" pitchFamily="49" charset="0"/>
                <a:cs typeface="Arial" charset="0"/>
              </a:rPr>
              <a:t>def     c-T,1,'T'</a:t>
            </a:r>
          </a:p>
          <a:p>
            <a:pPr fontAlgn="base">
              <a:spcBef>
                <a:spcPct val="0"/>
              </a:spcBef>
              <a:spcAft>
                <a:spcPct val="0"/>
              </a:spcAft>
            </a:pPr>
            <a:r>
              <a:rPr lang="en-US" sz="800" b="1">
                <a:solidFill>
                  <a:prstClr val="black"/>
                </a:solidFill>
                <a:latin typeface="Courier New" panose="02070309020205020404" pitchFamily="49" charset="0"/>
                <a:cs typeface="Arial" charset="0"/>
              </a:rPr>
              <a:t>qubit   j0,0 # QFT qubits</a:t>
            </a:r>
          </a:p>
          <a:p>
            <a:pPr fontAlgn="base">
              <a:spcBef>
                <a:spcPct val="0"/>
              </a:spcBef>
              <a:spcAft>
                <a:spcPct val="0"/>
              </a:spcAft>
            </a:pPr>
            <a:r>
              <a:rPr lang="en-US" sz="800" b="1">
                <a:solidFill>
                  <a:prstClr val="black"/>
                </a:solidFill>
                <a:latin typeface="Courier New" panose="02070309020205020404" pitchFamily="49" charset="0"/>
                <a:cs typeface="Arial" charset="0"/>
              </a:rPr>
              <a:t>qubit   j1,0</a:t>
            </a:r>
          </a:p>
          <a:p>
            <a:pPr fontAlgn="base">
              <a:spcBef>
                <a:spcPct val="0"/>
              </a:spcBef>
              <a:spcAft>
                <a:spcPct val="0"/>
              </a:spcAft>
            </a:pPr>
            <a:r>
              <a:rPr lang="en-US" sz="800" b="1">
                <a:solidFill>
                  <a:prstClr val="black"/>
                </a:solidFill>
                <a:latin typeface="Courier New" panose="02070309020205020404" pitchFamily="49" charset="0"/>
                <a:cs typeface="Arial" charset="0"/>
              </a:rPr>
              <a:t>qubit   j2,0</a:t>
            </a:r>
          </a:p>
          <a:p>
            <a:pPr fontAlgn="base">
              <a:spcBef>
                <a:spcPct val="0"/>
              </a:spcBef>
              <a:spcAft>
                <a:spcPct val="0"/>
              </a:spcAft>
            </a:pPr>
            <a:r>
              <a:rPr lang="en-US" sz="800" b="1">
                <a:solidFill>
                  <a:prstClr val="black"/>
                </a:solidFill>
                <a:latin typeface="Courier New" panose="02070309020205020404" pitchFamily="49" charset="0"/>
                <a:cs typeface="Arial" charset="0"/>
              </a:rPr>
              <a:t>qubit   s0   # U qubits</a:t>
            </a:r>
          </a:p>
          <a:p>
            <a:pPr fontAlgn="base">
              <a:spcBef>
                <a:spcPct val="0"/>
              </a:spcBef>
              <a:spcAft>
                <a:spcPct val="0"/>
              </a:spcAft>
            </a:pPr>
            <a:r>
              <a:rPr lang="en-US" sz="800" b="1">
                <a:solidFill>
                  <a:prstClr val="black"/>
                </a:solidFill>
                <a:latin typeface="Courier New" panose="02070309020205020404" pitchFamily="49" charset="0"/>
                <a:cs typeface="Arial" charset="0"/>
              </a:rPr>
              <a:t>qubit   s1</a:t>
            </a:r>
          </a:p>
          <a:p>
            <a:pPr fontAlgn="base">
              <a:spcBef>
                <a:spcPct val="0"/>
              </a:spcBef>
              <a:spcAft>
                <a:spcPct val="0"/>
              </a:spcAft>
            </a:pPr>
            <a:r>
              <a:rPr lang="en-US" sz="800" b="1">
                <a:solidFill>
                  <a:prstClr val="black"/>
                </a:solidFill>
                <a:latin typeface="Courier New" panose="02070309020205020404" pitchFamily="49" charset="0"/>
                <a:cs typeface="Arial" charset="0"/>
              </a:rPr>
              <a:t>h       j0   # equal superposition</a:t>
            </a:r>
          </a:p>
          <a:p>
            <a:pPr fontAlgn="base">
              <a:spcBef>
                <a:spcPct val="0"/>
              </a:spcBef>
              <a:spcAft>
                <a:spcPct val="0"/>
              </a:spcAft>
            </a:pPr>
            <a:r>
              <a:rPr lang="en-US" sz="800" b="1">
                <a:solidFill>
                  <a:prstClr val="black"/>
                </a:solidFill>
                <a:latin typeface="Courier New" panose="02070309020205020404" pitchFamily="49" charset="0"/>
                <a:cs typeface="Arial" charset="0"/>
              </a:rPr>
              <a:t>h       j1</a:t>
            </a:r>
          </a:p>
          <a:p>
            <a:pPr fontAlgn="base">
              <a:spcBef>
                <a:spcPct val="0"/>
              </a:spcBef>
              <a:spcAft>
                <a:spcPct val="0"/>
              </a:spcAft>
            </a:pPr>
            <a:r>
              <a:rPr lang="en-US" sz="800" b="1">
                <a:solidFill>
                  <a:prstClr val="black"/>
                </a:solidFill>
                <a:latin typeface="Courier New" panose="02070309020205020404" pitchFamily="49" charset="0"/>
                <a:cs typeface="Arial" charset="0"/>
              </a:rPr>
              <a:t>h       j2</a:t>
            </a:r>
          </a:p>
          <a:p>
            <a:pPr fontAlgn="base">
              <a:spcBef>
                <a:spcPct val="0"/>
              </a:spcBef>
              <a:spcAft>
                <a:spcPct val="0"/>
              </a:spcAft>
            </a:pPr>
            <a:r>
              <a:rPr lang="en-US" sz="800" b="1">
                <a:solidFill>
                  <a:prstClr val="black"/>
                </a:solidFill>
                <a:latin typeface="Courier New" panose="02070309020205020404" pitchFamily="49" charset="0"/>
                <a:cs typeface="Arial" charset="0"/>
              </a:rPr>
              <a:t>CU4     j0,s0,s1 # controlled-U</a:t>
            </a:r>
          </a:p>
          <a:p>
            <a:pPr fontAlgn="base">
              <a:spcBef>
                <a:spcPct val="0"/>
              </a:spcBef>
              <a:spcAft>
                <a:spcPct val="0"/>
              </a:spcAft>
            </a:pPr>
            <a:r>
              <a:rPr lang="en-US" sz="800" b="1">
                <a:solidFill>
                  <a:prstClr val="black"/>
                </a:solidFill>
                <a:latin typeface="Courier New" panose="02070309020205020404" pitchFamily="49" charset="0"/>
                <a:cs typeface="Arial" charset="0"/>
              </a:rPr>
              <a:t>CU2     j1,s0,s1</a:t>
            </a:r>
          </a:p>
          <a:p>
            <a:pPr fontAlgn="base">
              <a:spcBef>
                <a:spcPct val="0"/>
              </a:spcBef>
              <a:spcAft>
                <a:spcPct val="0"/>
              </a:spcAft>
            </a:pPr>
            <a:r>
              <a:rPr lang="en-US" sz="800" b="1">
                <a:solidFill>
                  <a:prstClr val="black"/>
                </a:solidFill>
                <a:latin typeface="Courier New" panose="02070309020205020404" pitchFamily="49" charset="0"/>
                <a:cs typeface="Arial" charset="0"/>
              </a:rPr>
              <a:t>CU      j2,s0,s1</a:t>
            </a:r>
          </a:p>
          <a:p>
            <a:pPr fontAlgn="base">
              <a:spcBef>
                <a:spcPct val="0"/>
              </a:spcBef>
              <a:spcAft>
                <a:spcPct val="0"/>
              </a:spcAft>
            </a:pPr>
            <a:r>
              <a:rPr lang="en-US" sz="800" b="1">
                <a:solidFill>
                  <a:prstClr val="black"/>
                </a:solidFill>
                <a:latin typeface="Courier New" panose="02070309020205020404" pitchFamily="49" charset="0"/>
                <a:cs typeface="Arial" charset="0"/>
              </a:rPr>
              <a:t>h       j0       # QFT</a:t>
            </a:r>
          </a:p>
          <a:p>
            <a:pPr fontAlgn="base">
              <a:spcBef>
                <a:spcPct val="0"/>
              </a:spcBef>
              <a:spcAft>
                <a:spcPct val="0"/>
              </a:spcAft>
            </a:pPr>
            <a:r>
              <a:rPr lang="en-US" sz="800" b="1">
                <a:solidFill>
                  <a:prstClr val="black"/>
                </a:solidFill>
                <a:latin typeface="Courier New" panose="02070309020205020404" pitchFamily="49" charset="0"/>
                <a:cs typeface="Arial" charset="0"/>
              </a:rPr>
              <a:t>c-S     j0,j1</a:t>
            </a:r>
          </a:p>
          <a:p>
            <a:pPr fontAlgn="base">
              <a:spcBef>
                <a:spcPct val="0"/>
              </a:spcBef>
              <a:spcAft>
                <a:spcPct val="0"/>
              </a:spcAft>
            </a:pPr>
            <a:r>
              <a:rPr lang="en-US" sz="800" b="1">
                <a:solidFill>
                  <a:prstClr val="black"/>
                </a:solidFill>
                <a:latin typeface="Courier New" panose="02070309020205020404" pitchFamily="49" charset="0"/>
                <a:cs typeface="Arial" charset="0"/>
              </a:rPr>
              <a:t>h       j1</a:t>
            </a:r>
          </a:p>
          <a:p>
            <a:pPr fontAlgn="base">
              <a:spcBef>
                <a:spcPct val="0"/>
              </a:spcBef>
              <a:spcAft>
                <a:spcPct val="0"/>
              </a:spcAft>
            </a:pPr>
            <a:r>
              <a:rPr lang="en-US" sz="800" b="1">
                <a:solidFill>
                  <a:prstClr val="black"/>
                </a:solidFill>
                <a:latin typeface="Courier New" panose="02070309020205020404" pitchFamily="49" charset="0"/>
                <a:cs typeface="Arial" charset="0"/>
              </a:rPr>
              <a:t>nop     j0</a:t>
            </a:r>
          </a:p>
          <a:p>
            <a:pPr fontAlgn="base">
              <a:spcBef>
                <a:spcPct val="0"/>
              </a:spcBef>
              <a:spcAft>
                <a:spcPct val="0"/>
              </a:spcAft>
            </a:pPr>
            <a:r>
              <a:rPr lang="en-US" sz="800" b="1">
                <a:solidFill>
                  <a:prstClr val="black"/>
                </a:solidFill>
                <a:latin typeface="Courier New" panose="02070309020205020404" pitchFamily="49" charset="0"/>
                <a:cs typeface="Arial" charset="0"/>
              </a:rPr>
              <a:t>c-T     j0,j2</a:t>
            </a:r>
          </a:p>
          <a:p>
            <a:pPr fontAlgn="base">
              <a:spcBef>
                <a:spcPct val="0"/>
              </a:spcBef>
              <a:spcAft>
                <a:spcPct val="0"/>
              </a:spcAft>
            </a:pPr>
            <a:r>
              <a:rPr lang="en-US" sz="800" b="1">
                <a:solidFill>
                  <a:prstClr val="black"/>
                </a:solidFill>
                <a:latin typeface="Courier New" panose="02070309020205020404" pitchFamily="49" charset="0"/>
                <a:cs typeface="Arial" charset="0"/>
              </a:rPr>
              <a:t>c-S     j1,j2</a:t>
            </a:r>
          </a:p>
          <a:p>
            <a:pPr fontAlgn="base">
              <a:spcBef>
                <a:spcPct val="0"/>
              </a:spcBef>
              <a:spcAft>
                <a:spcPct val="0"/>
              </a:spcAft>
            </a:pPr>
            <a:r>
              <a:rPr lang="en-US" sz="800" b="1">
                <a:solidFill>
                  <a:prstClr val="black"/>
                </a:solidFill>
                <a:latin typeface="Courier New" panose="02070309020205020404" pitchFamily="49" charset="0"/>
                <a:cs typeface="Arial" charset="0"/>
              </a:rPr>
              <a:t>h       j2</a:t>
            </a:r>
          </a:p>
          <a:p>
            <a:pPr fontAlgn="base">
              <a:spcBef>
                <a:spcPct val="0"/>
              </a:spcBef>
              <a:spcAft>
                <a:spcPct val="0"/>
              </a:spcAft>
            </a:pPr>
            <a:r>
              <a:rPr lang="en-US" sz="800" b="1">
                <a:solidFill>
                  <a:prstClr val="black"/>
                </a:solidFill>
                <a:latin typeface="Courier New" panose="02070309020205020404" pitchFamily="49" charset="0"/>
                <a:cs typeface="Arial" charset="0"/>
              </a:rPr>
              <a:t>nop     j0</a:t>
            </a:r>
          </a:p>
          <a:p>
            <a:pPr fontAlgn="base">
              <a:spcBef>
                <a:spcPct val="0"/>
              </a:spcBef>
              <a:spcAft>
                <a:spcPct val="0"/>
              </a:spcAft>
            </a:pPr>
            <a:r>
              <a:rPr lang="en-US" sz="800" b="1">
                <a:solidFill>
                  <a:prstClr val="black"/>
                </a:solidFill>
                <a:latin typeface="Courier New" panose="02070309020205020404" pitchFamily="49" charset="0"/>
                <a:cs typeface="Arial" charset="0"/>
              </a:rPr>
              <a:t>nop     j0</a:t>
            </a:r>
          </a:p>
          <a:p>
            <a:pPr fontAlgn="base">
              <a:spcBef>
                <a:spcPct val="0"/>
              </a:spcBef>
              <a:spcAft>
                <a:spcPct val="0"/>
              </a:spcAft>
            </a:pPr>
            <a:r>
              <a:rPr lang="en-US" sz="800" b="1">
                <a:solidFill>
                  <a:prstClr val="black"/>
                </a:solidFill>
                <a:latin typeface="Courier New" panose="02070309020205020404" pitchFamily="49" charset="0"/>
                <a:cs typeface="Arial" charset="0"/>
              </a:rPr>
              <a:t>Nop     j1	</a:t>
            </a:r>
          </a:p>
        </p:txBody>
      </p:sp>
      <p:sp>
        <p:nvSpPr>
          <p:cNvPr id="73733" name="Content Placeholder 2"/>
          <p:cNvSpPr txBox="1">
            <a:spLocks/>
          </p:cNvSpPr>
          <p:nvPr/>
        </p:nvSpPr>
        <p:spPr bwMode="auto">
          <a:xfrm>
            <a:off x="1631951" y="1325446"/>
            <a:ext cx="11287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pPr>
            <a:r>
              <a:rPr lang="en-US" sz="2000" dirty="0">
                <a:solidFill>
                  <a:schemeClr val="bg2"/>
                </a:solidFill>
              </a:rPr>
              <a:t>.qc</a:t>
            </a:r>
            <a:br>
              <a:rPr lang="en-US" sz="2000" dirty="0">
                <a:solidFill>
                  <a:schemeClr val="bg2"/>
                </a:solidFill>
              </a:rPr>
            </a:br>
            <a:endParaRPr lang="en-US" sz="1200" dirty="0">
              <a:solidFill>
                <a:schemeClr val="bg2"/>
              </a:solidFill>
            </a:endParaRPr>
          </a:p>
        </p:txBody>
      </p:sp>
      <p:sp>
        <p:nvSpPr>
          <p:cNvPr id="73734" name="Content Placeholder 2"/>
          <p:cNvSpPr txBox="1">
            <a:spLocks/>
          </p:cNvSpPr>
          <p:nvPr/>
        </p:nvSpPr>
        <p:spPr bwMode="auto">
          <a:xfrm>
            <a:off x="3087689" y="1328622"/>
            <a:ext cx="2100263"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pPr>
            <a:r>
              <a:rPr lang="en-US" sz="2000">
                <a:solidFill>
                  <a:schemeClr val="bg2"/>
                </a:solidFill>
              </a:rPr>
              <a:t>QASM</a:t>
            </a:r>
          </a:p>
        </p:txBody>
      </p:sp>
      <p:sp>
        <p:nvSpPr>
          <p:cNvPr id="73735" name="Rectangle 7"/>
          <p:cNvSpPr>
            <a:spLocks noChangeArrowheads="1"/>
          </p:cNvSpPr>
          <p:nvPr/>
        </p:nvSpPr>
        <p:spPr bwMode="auto">
          <a:xfrm>
            <a:off x="5464176" y="1704858"/>
            <a:ext cx="2633663" cy="2222500"/>
          </a:xfrm>
          <a:prstGeom prst="rect">
            <a:avLst/>
          </a:prstGeom>
          <a:solidFill>
            <a:srgbClr val="EAEAEA"/>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sz="800" b="1">
                <a:solidFill>
                  <a:prstClr val="black"/>
                </a:solidFill>
                <a:latin typeface="Courier New" panose="02070309020205020404" pitchFamily="49" charset="0"/>
                <a:cs typeface="Arial" charset="0"/>
              </a:rPr>
              <a:t>qft' :: [Qubit] -&gt; Circ [Qubit]</a:t>
            </a:r>
          </a:p>
          <a:p>
            <a:pPr fontAlgn="base">
              <a:spcBef>
                <a:spcPct val="0"/>
              </a:spcBef>
              <a:spcAft>
                <a:spcPct val="0"/>
              </a:spcAft>
            </a:pPr>
            <a:r>
              <a:rPr lang="en-US" sz="800" b="1">
                <a:solidFill>
                  <a:prstClr val="black"/>
                </a:solidFill>
                <a:latin typeface="Courier New" panose="02070309020205020404" pitchFamily="49" charset="0"/>
                <a:cs typeface="Arial" charset="0"/>
              </a:rPr>
              <a:t>qft' [] = return []</a:t>
            </a:r>
          </a:p>
          <a:p>
            <a:pPr fontAlgn="base">
              <a:spcBef>
                <a:spcPct val="0"/>
              </a:spcBef>
              <a:spcAft>
                <a:spcPct val="0"/>
              </a:spcAft>
            </a:pPr>
            <a:r>
              <a:rPr lang="en-US" sz="800" b="1">
                <a:solidFill>
                  <a:prstClr val="black"/>
                </a:solidFill>
                <a:latin typeface="Courier New" panose="02070309020205020404" pitchFamily="49" charset="0"/>
                <a:cs typeface="Arial" charset="0"/>
              </a:rPr>
              <a:t>qft' [x] = do</a:t>
            </a:r>
          </a:p>
          <a:p>
            <a:pPr fontAlgn="base">
              <a:spcBef>
                <a:spcPct val="0"/>
              </a:spcBef>
              <a:spcAft>
                <a:spcPct val="0"/>
              </a:spcAft>
            </a:pPr>
            <a:r>
              <a:rPr lang="en-US" sz="800" b="1">
                <a:solidFill>
                  <a:prstClr val="black"/>
                </a:solidFill>
                <a:latin typeface="Courier New" panose="02070309020205020404" pitchFamily="49" charset="0"/>
                <a:cs typeface="Arial" charset="0"/>
              </a:rPr>
              <a:t>  hadamard x</a:t>
            </a:r>
          </a:p>
          <a:p>
            <a:pPr fontAlgn="base">
              <a:spcBef>
                <a:spcPct val="0"/>
              </a:spcBef>
              <a:spcAft>
                <a:spcPct val="0"/>
              </a:spcAft>
            </a:pPr>
            <a:r>
              <a:rPr lang="en-US" sz="800" b="1">
                <a:solidFill>
                  <a:prstClr val="black"/>
                </a:solidFill>
                <a:latin typeface="Courier New" panose="02070309020205020404" pitchFamily="49" charset="0"/>
                <a:cs typeface="Arial" charset="0"/>
              </a:rPr>
              <a:t>  return [x]</a:t>
            </a:r>
          </a:p>
          <a:p>
            <a:pPr fontAlgn="base">
              <a:spcBef>
                <a:spcPct val="0"/>
              </a:spcBef>
              <a:spcAft>
                <a:spcPct val="0"/>
              </a:spcAft>
            </a:pPr>
            <a:r>
              <a:rPr lang="en-US" sz="800" b="1">
                <a:solidFill>
                  <a:prstClr val="black"/>
                </a:solidFill>
                <a:latin typeface="Courier New" panose="02070309020205020404" pitchFamily="49" charset="0"/>
                <a:cs typeface="Arial" charset="0"/>
              </a:rPr>
              <a:t>qft' (x:xs) = do</a:t>
            </a:r>
          </a:p>
          <a:p>
            <a:pPr fontAlgn="base">
              <a:spcBef>
                <a:spcPct val="0"/>
              </a:spcBef>
              <a:spcAft>
                <a:spcPct val="0"/>
              </a:spcAft>
            </a:pPr>
            <a:r>
              <a:rPr lang="en-US" sz="800" b="1">
                <a:solidFill>
                  <a:prstClr val="black"/>
                </a:solidFill>
                <a:latin typeface="Courier New" panose="02070309020205020404" pitchFamily="49" charset="0"/>
                <a:cs typeface="Arial" charset="0"/>
              </a:rPr>
              <a:t>    xs' &lt;- qft' xs</a:t>
            </a:r>
          </a:p>
          <a:p>
            <a:pPr fontAlgn="base">
              <a:spcBef>
                <a:spcPct val="0"/>
              </a:spcBef>
              <a:spcAft>
                <a:spcPct val="0"/>
              </a:spcAft>
            </a:pPr>
            <a:r>
              <a:rPr lang="en-US" sz="800" b="1">
                <a:solidFill>
                  <a:prstClr val="black"/>
                </a:solidFill>
                <a:latin typeface="Courier New" panose="02070309020205020404" pitchFamily="49" charset="0"/>
                <a:cs typeface="Arial" charset="0"/>
              </a:rPr>
              <a:t>    xs'' &lt;- rotations x xs' (length xs')</a:t>
            </a:r>
          </a:p>
          <a:p>
            <a:pPr fontAlgn="base">
              <a:spcBef>
                <a:spcPct val="0"/>
              </a:spcBef>
              <a:spcAft>
                <a:spcPct val="0"/>
              </a:spcAft>
            </a:pPr>
            <a:r>
              <a:rPr lang="en-US" sz="800" b="1">
                <a:solidFill>
                  <a:prstClr val="black"/>
                </a:solidFill>
                <a:latin typeface="Courier New" panose="02070309020205020404" pitchFamily="49" charset="0"/>
                <a:cs typeface="Arial" charset="0"/>
              </a:rPr>
              <a:t>    x' &lt;- hadamard x</a:t>
            </a:r>
          </a:p>
          <a:p>
            <a:pPr fontAlgn="base">
              <a:spcBef>
                <a:spcPct val="0"/>
              </a:spcBef>
              <a:spcAft>
                <a:spcPct val="0"/>
              </a:spcAft>
            </a:pPr>
            <a:r>
              <a:rPr lang="en-US" sz="800" b="1">
                <a:solidFill>
                  <a:prstClr val="black"/>
                </a:solidFill>
                <a:latin typeface="Courier New" panose="02070309020205020404" pitchFamily="49" charset="0"/>
                <a:cs typeface="Arial" charset="0"/>
              </a:rPr>
              <a:t>    return (x':xs'')</a:t>
            </a:r>
          </a:p>
          <a:p>
            <a:pPr fontAlgn="base">
              <a:spcBef>
                <a:spcPct val="0"/>
              </a:spcBef>
              <a:spcAft>
                <a:spcPct val="0"/>
              </a:spcAft>
            </a:pPr>
            <a:r>
              <a:rPr lang="en-US" sz="800" b="1">
                <a:solidFill>
                  <a:prstClr val="black"/>
                </a:solidFill>
                <a:latin typeface="Courier New" panose="02070309020205020404" pitchFamily="49" charset="0"/>
                <a:cs typeface="Arial" charset="0"/>
              </a:rPr>
              <a:t>  where</a:t>
            </a:r>
          </a:p>
          <a:p>
            <a:pPr fontAlgn="base">
              <a:spcBef>
                <a:spcPct val="0"/>
              </a:spcBef>
              <a:spcAft>
                <a:spcPct val="0"/>
              </a:spcAft>
            </a:pPr>
            <a:r>
              <a:rPr lang="en-US" sz="800" b="1">
                <a:solidFill>
                  <a:prstClr val="black"/>
                </a:solidFill>
                <a:latin typeface="Courier New" panose="02070309020205020404" pitchFamily="49" charset="0"/>
                <a:cs typeface="Arial" charset="0"/>
              </a:rPr>
              <a:t>    rotations _ [] _ = return []</a:t>
            </a:r>
          </a:p>
          <a:p>
            <a:pPr fontAlgn="base">
              <a:spcBef>
                <a:spcPct val="0"/>
              </a:spcBef>
              <a:spcAft>
                <a:spcPct val="0"/>
              </a:spcAft>
            </a:pPr>
            <a:r>
              <a:rPr lang="en-US" sz="800" b="1">
                <a:solidFill>
                  <a:prstClr val="black"/>
                </a:solidFill>
                <a:latin typeface="Courier New" panose="02070309020205020404" pitchFamily="49" charset="0"/>
                <a:cs typeface="Arial" charset="0"/>
              </a:rPr>
              <a:t>    rotations c (q:qs) n = do</a:t>
            </a:r>
          </a:p>
          <a:p>
            <a:pPr fontAlgn="base">
              <a:spcBef>
                <a:spcPct val="0"/>
              </a:spcBef>
              <a:spcAft>
                <a:spcPct val="0"/>
              </a:spcAft>
            </a:pPr>
            <a:r>
              <a:rPr lang="en-US" sz="800" b="1">
                <a:solidFill>
                  <a:prstClr val="black"/>
                </a:solidFill>
                <a:latin typeface="Courier New" panose="02070309020205020404" pitchFamily="49" charset="0"/>
                <a:cs typeface="Arial" charset="0"/>
              </a:rPr>
              <a:t>      qs' &lt;- rotations c qs n</a:t>
            </a:r>
          </a:p>
          <a:p>
            <a:pPr fontAlgn="base">
              <a:spcBef>
                <a:spcPct val="0"/>
              </a:spcBef>
              <a:spcAft>
                <a:spcPct val="0"/>
              </a:spcAft>
            </a:pPr>
            <a:r>
              <a:rPr lang="en-US" sz="800" b="1">
                <a:solidFill>
                  <a:prstClr val="black"/>
                </a:solidFill>
                <a:latin typeface="Courier New" panose="02070309020205020404" pitchFamily="49" charset="0"/>
                <a:cs typeface="Arial" charset="0"/>
              </a:rPr>
              <a:t>      let m = ((n + 1) - length qs)</a:t>
            </a:r>
          </a:p>
          <a:p>
            <a:pPr fontAlgn="base">
              <a:spcBef>
                <a:spcPct val="0"/>
              </a:spcBef>
              <a:spcAft>
                <a:spcPct val="0"/>
              </a:spcAft>
            </a:pPr>
            <a:r>
              <a:rPr lang="en-US" sz="800" b="1">
                <a:solidFill>
                  <a:prstClr val="black"/>
                </a:solidFill>
                <a:latin typeface="Courier New" panose="02070309020205020404" pitchFamily="49" charset="0"/>
                <a:cs typeface="Arial" charset="0"/>
              </a:rPr>
              <a:t>      q' &lt;- rGate m q `controlled` c</a:t>
            </a:r>
          </a:p>
          <a:p>
            <a:pPr fontAlgn="base">
              <a:spcBef>
                <a:spcPct val="0"/>
              </a:spcBef>
              <a:spcAft>
                <a:spcPct val="0"/>
              </a:spcAft>
            </a:pPr>
            <a:r>
              <a:rPr lang="en-US" sz="800" b="1">
                <a:solidFill>
                  <a:prstClr val="black"/>
                </a:solidFill>
                <a:latin typeface="Courier New" panose="02070309020205020404" pitchFamily="49" charset="0"/>
                <a:cs typeface="Arial" charset="0"/>
              </a:rPr>
              <a:t>      return (q':qs')</a:t>
            </a:r>
          </a:p>
        </p:txBody>
      </p:sp>
      <p:sp>
        <p:nvSpPr>
          <p:cNvPr id="73736" name="Content Placeholder 2"/>
          <p:cNvSpPr txBox="1">
            <a:spLocks/>
          </p:cNvSpPr>
          <p:nvPr/>
        </p:nvSpPr>
        <p:spPr bwMode="auto">
          <a:xfrm>
            <a:off x="8066089" y="1325446"/>
            <a:ext cx="247332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pPr>
            <a:r>
              <a:rPr lang="en-US" sz="2000" dirty="0" err="1">
                <a:solidFill>
                  <a:schemeClr val="bg2"/>
                </a:solidFill>
              </a:rPr>
              <a:t>QuIGL</a:t>
            </a:r>
            <a:endParaRPr lang="en-US" sz="2000" dirty="0">
              <a:solidFill>
                <a:schemeClr val="bg2"/>
              </a:solidFill>
            </a:endParaRPr>
          </a:p>
        </p:txBody>
      </p:sp>
      <p:sp>
        <p:nvSpPr>
          <p:cNvPr id="73738" name="Rectangle 10"/>
          <p:cNvSpPr>
            <a:spLocks noChangeArrowheads="1"/>
          </p:cNvSpPr>
          <p:nvPr/>
        </p:nvSpPr>
        <p:spPr bwMode="auto">
          <a:xfrm>
            <a:off x="8213725" y="1704859"/>
            <a:ext cx="2325688" cy="4632325"/>
          </a:xfrm>
          <a:prstGeom prst="rect">
            <a:avLst/>
          </a:prstGeom>
          <a:solidFill>
            <a:srgbClr val="EAEAEA"/>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sz="800" b="1">
                <a:solidFill>
                  <a:prstClr val="black"/>
                </a:solidFill>
                <a:latin typeface="Courier New" panose="02070309020205020404" pitchFamily="49" charset="0"/>
                <a:cs typeface="Arial" charset="0"/>
              </a:rPr>
              <a:t>circuit {</a:t>
            </a:r>
          </a:p>
          <a:p>
            <a:pPr fontAlgn="base">
              <a:spcBef>
                <a:spcPct val="0"/>
              </a:spcBef>
              <a:spcAft>
                <a:spcPct val="0"/>
              </a:spcAft>
            </a:pPr>
            <a:r>
              <a:rPr lang="en-US" sz="800" b="1">
                <a:solidFill>
                  <a:prstClr val="black"/>
                </a:solidFill>
                <a:latin typeface="Courier New" panose="02070309020205020404" pitchFamily="49" charset="0"/>
                <a:cs typeface="Arial" charset="0"/>
              </a:rPr>
              <a:t>  q := wire [5];</a:t>
            </a:r>
          </a:p>
          <a:p>
            <a:pPr fontAlgn="base">
              <a:spcBef>
                <a:spcPct val="0"/>
              </a:spcBef>
              <a:spcAft>
                <a:spcPct val="0"/>
              </a:spcAft>
            </a:pPr>
            <a:r>
              <a:rPr lang="en-US" sz="800" b="1">
                <a:solidFill>
                  <a:prstClr val="black"/>
                </a:solidFill>
                <a:latin typeface="Courier New" panose="02070309020205020404" pitchFamily="49" charset="0"/>
                <a:cs typeface="Arial" charset="0"/>
              </a:rPr>
              <a:t>  H (q[1]);</a:t>
            </a:r>
          </a:p>
          <a:p>
            <a:pPr fontAlgn="base">
              <a:spcBef>
                <a:spcPct val="0"/>
              </a:spcBef>
              <a:spcAft>
                <a:spcPct val="0"/>
              </a:spcAft>
            </a:pPr>
            <a:r>
              <a:rPr lang="en-US" sz="800" b="1">
                <a:solidFill>
                  <a:prstClr val="black"/>
                </a:solidFill>
                <a:latin typeface="Courier New" panose="02070309020205020404" pitchFamily="49" charset="0"/>
                <a:cs typeface="Arial" charset="0"/>
              </a:rPr>
              <a:t>  control (q[1]) { </a:t>
            </a:r>
          </a:p>
          <a:p>
            <a:pPr fontAlgn="base">
              <a:spcBef>
                <a:spcPct val="0"/>
              </a:spcBef>
              <a:spcAft>
                <a:spcPct val="0"/>
              </a:spcAft>
            </a:pPr>
            <a:r>
              <a:rPr lang="en-US" sz="800" b="1">
                <a:solidFill>
                  <a:prstClr val="black"/>
                </a:solidFill>
                <a:latin typeface="Courier New" panose="02070309020205020404" pitchFamily="49" charset="0"/>
                <a:cs typeface="Arial" charset="0"/>
              </a:rPr>
              <a:t>    phase (q[2]);</a:t>
            </a:r>
          </a:p>
          <a:p>
            <a:pPr fontAlgn="base">
              <a:spcBef>
                <a:spcPct val="0"/>
              </a:spcBef>
              <a:spcAft>
                <a:spcPct val="0"/>
              </a:spcAft>
            </a:pPr>
            <a:r>
              <a:rPr lang="en-US" sz="800" b="1">
                <a:solidFill>
                  <a:prstClr val="black"/>
                </a:solidFill>
                <a:latin typeface="Courier New" panose="02070309020205020404" pitchFamily="49" charset="0"/>
                <a:cs typeface="Arial" charset="0"/>
              </a:rPr>
              <a:t>  };</a:t>
            </a:r>
          </a:p>
          <a:p>
            <a:pPr fontAlgn="base">
              <a:spcBef>
                <a:spcPct val="0"/>
              </a:spcBef>
              <a:spcAft>
                <a:spcPct val="0"/>
              </a:spcAft>
            </a:pPr>
            <a:r>
              <a:rPr lang="en-US" sz="800" b="1">
                <a:solidFill>
                  <a:prstClr val="black"/>
                </a:solidFill>
                <a:latin typeface="Courier New" panose="02070309020205020404" pitchFamily="49" charset="0"/>
                <a:cs typeface="Arial" charset="0"/>
              </a:rPr>
              <a:t>  H (b);</a:t>
            </a:r>
          </a:p>
          <a:p>
            <a:pPr fontAlgn="base">
              <a:spcBef>
                <a:spcPct val="0"/>
              </a:spcBef>
              <a:spcAft>
                <a:spcPct val="0"/>
              </a:spcAft>
            </a:pPr>
            <a:r>
              <a:rPr lang="en-US" sz="800" b="1">
                <a:solidFill>
                  <a:prstClr val="black"/>
                </a:solidFill>
                <a:latin typeface="Courier New" panose="02070309020205020404" pitchFamily="49" charset="0"/>
                <a:cs typeface="Arial" charset="0"/>
              </a:rPr>
              <a:t>  control (q[1]) { </a:t>
            </a:r>
          </a:p>
          <a:p>
            <a:pPr fontAlgn="base">
              <a:spcBef>
                <a:spcPct val="0"/>
              </a:spcBef>
              <a:spcAft>
                <a:spcPct val="0"/>
              </a:spcAft>
            </a:pPr>
            <a:r>
              <a:rPr lang="en-US" sz="800" b="1">
                <a:solidFill>
                  <a:prstClr val="black"/>
                </a:solidFill>
                <a:latin typeface="Courier New" panose="02070309020205020404" pitchFamily="49" charset="0"/>
                <a:cs typeface="Arial" charset="0"/>
              </a:rPr>
              <a:t>    T (q[3]);</a:t>
            </a:r>
          </a:p>
          <a:p>
            <a:pPr fontAlgn="base">
              <a:spcBef>
                <a:spcPct val="0"/>
              </a:spcBef>
              <a:spcAft>
                <a:spcPct val="0"/>
              </a:spcAft>
            </a:pPr>
            <a:r>
              <a:rPr lang="en-US" sz="800" b="1">
                <a:solidFill>
                  <a:prstClr val="black"/>
                </a:solidFill>
                <a:latin typeface="Courier New" panose="02070309020205020404" pitchFamily="49" charset="0"/>
                <a:cs typeface="Arial" charset="0"/>
              </a:rPr>
              <a:t>  };</a:t>
            </a:r>
          </a:p>
          <a:p>
            <a:pPr fontAlgn="base">
              <a:spcBef>
                <a:spcPct val="0"/>
              </a:spcBef>
              <a:spcAft>
                <a:spcPct val="0"/>
              </a:spcAft>
            </a:pPr>
            <a:r>
              <a:rPr lang="en-US" sz="800" b="1">
                <a:solidFill>
                  <a:prstClr val="black"/>
                </a:solidFill>
                <a:latin typeface="Courier New" panose="02070309020205020404" pitchFamily="49" charset="0"/>
                <a:cs typeface="Arial" charset="0"/>
              </a:rPr>
              <a:t>  control (q[2]) { phase (q[3]); };</a:t>
            </a:r>
          </a:p>
          <a:p>
            <a:pPr fontAlgn="base">
              <a:spcBef>
                <a:spcPct val="0"/>
              </a:spcBef>
              <a:spcAft>
                <a:spcPct val="0"/>
              </a:spcAft>
            </a:pPr>
            <a:r>
              <a:rPr lang="en-US" sz="800" b="1">
                <a:solidFill>
                  <a:prstClr val="black"/>
                </a:solidFill>
                <a:latin typeface="Courier New" panose="02070309020205020404" pitchFamily="49" charset="0"/>
                <a:cs typeface="Arial" charset="0"/>
              </a:rPr>
              <a:t>  H (c);</a:t>
            </a:r>
          </a:p>
          <a:p>
            <a:pPr fontAlgn="base">
              <a:spcBef>
                <a:spcPct val="0"/>
              </a:spcBef>
              <a:spcAft>
                <a:spcPct val="0"/>
              </a:spcAft>
            </a:pPr>
            <a:r>
              <a:rPr lang="en-US" sz="800" b="1">
                <a:solidFill>
                  <a:prstClr val="black"/>
                </a:solidFill>
                <a:latin typeface="Courier New" panose="02070309020205020404" pitchFamily="49" charset="0"/>
                <a:cs typeface="Arial" charset="0"/>
              </a:rPr>
              <a:t>  control (q[1]) { </a:t>
            </a:r>
          </a:p>
          <a:p>
            <a:pPr fontAlgn="base">
              <a:spcBef>
                <a:spcPct val="0"/>
              </a:spcBef>
              <a:spcAft>
                <a:spcPct val="0"/>
              </a:spcAft>
            </a:pPr>
            <a:r>
              <a:rPr lang="en-US" sz="800" b="1">
                <a:solidFill>
                  <a:prstClr val="black"/>
                </a:solidFill>
                <a:latin typeface="Courier New" panose="02070309020205020404" pitchFamily="49" charset="0"/>
                <a:cs typeface="Arial" charset="0"/>
              </a:rPr>
              <a:t>    phaseZ [pi/8, 10^(-3)] (q[4]);</a:t>
            </a:r>
          </a:p>
          <a:p>
            <a:pPr fontAlgn="base">
              <a:spcBef>
                <a:spcPct val="0"/>
              </a:spcBef>
              <a:spcAft>
                <a:spcPct val="0"/>
              </a:spcAft>
            </a:pPr>
            <a:r>
              <a:rPr lang="en-US" sz="800" b="1">
                <a:solidFill>
                  <a:prstClr val="black"/>
                </a:solidFill>
                <a:latin typeface="Courier New" panose="02070309020205020404" pitchFamily="49" charset="0"/>
                <a:cs typeface="Arial" charset="0"/>
              </a:rPr>
              <a:t>  };</a:t>
            </a:r>
          </a:p>
          <a:p>
            <a:pPr fontAlgn="base">
              <a:spcBef>
                <a:spcPct val="0"/>
              </a:spcBef>
              <a:spcAft>
                <a:spcPct val="0"/>
              </a:spcAft>
            </a:pPr>
            <a:r>
              <a:rPr lang="en-US" sz="800" b="1">
                <a:solidFill>
                  <a:prstClr val="black"/>
                </a:solidFill>
                <a:latin typeface="Courier New" panose="02070309020205020404" pitchFamily="49" charset="0"/>
                <a:cs typeface="Arial" charset="0"/>
              </a:rPr>
              <a:t>  control (q[2]) {</a:t>
            </a:r>
          </a:p>
          <a:p>
            <a:pPr fontAlgn="base">
              <a:spcBef>
                <a:spcPct val="0"/>
              </a:spcBef>
              <a:spcAft>
                <a:spcPct val="0"/>
              </a:spcAft>
            </a:pPr>
            <a:r>
              <a:rPr lang="en-US" sz="800" b="1">
                <a:solidFill>
                  <a:prstClr val="black"/>
                </a:solidFill>
                <a:latin typeface="Courier New" panose="02070309020205020404" pitchFamily="49" charset="0"/>
                <a:cs typeface="Arial" charset="0"/>
              </a:rPr>
              <a:t>     T (q[4]);</a:t>
            </a:r>
          </a:p>
          <a:p>
            <a:pPr fontAlgn="base">
              <a:spcBef>
                <a:spcPct val="0"/>
              </a:spcBef>
              <a:spcAft>
                <a:spcPct val="0"/>
              </a:spcAft>
            </a:pPr>
            <a:r>
              <a:rPr lang="en-US" sz="800" b="1">
                <a:solidFill>
                  <a:prstClr val="black"/>
                </a:solidFill>
                <a:latin typeface="Courier New" panose="02070309020205020404" pitchFamily="49" charset="0"/>
                <a:cs typeface="Arial" charset="0"/>
              </a:rPr>
              <a:t>  };</a:t>
            </a:r>
          </a:p>
          <a:p>
            <a:pPr fontAlgn="base">
              <a:spcBef>
                <a:spcPct val="0"/>
              </a:spcBef>
              <a:spcAft>
                <a:spcPct val="0"/>
              </a:spcAft>
            </a:pPr>
            <a:r>
              <a:rPr lang="en-US" sz="800" b="1">
                <a:solidFill>
                  <a:prstClr val="black"/>
                </a:solidFill>
                <a:latin typeface="Courier New" panose="02070309020205020404" pitchFamily="49" charset="0"/>
                <a:cs typeface="Arial" charset="0"/>
              </a:rPr>
              <a:t>  control (q[3]) {</a:t>
            </a:r>
          </a:p>
          <a:p>
            <a:pPr fontAlgn="base">
              <a:spcBef>
                <a:spcPct val="0"/>
              </a:spcBef>
              <a:spcAft>
                <a:spcPct val="0"/>
              </a:spcAft>
            </a:pPr>
            <a:r>
              <a:rPr lang="en-US" sz="800" b="1">
                <a:solidFill>
                  <a:prstClr val="black"/>
                </a:solidFill>
                <a:latin typeface="Courier New" panose="02070309020205020404" pitchFamily="49" charset="0"/>
                <a:cs typeface="Arial" charset="0"/>
              </a:rPr>
              <a:t>    phase (q[4]);</a:t>
            </a:r>
          </a:p>
          <a:p>
            <a:pPr fontAlgn="base">
              <a:spcBef>
                <a:spcPct val="0"/>
              </a:spcBef>
              <a:spcAft>
                <a:spcPct val="0"/>
              </a:spcAft>
            </a:pPr>
            <a:r>
              <a:rPr lang="en-US" sz="800" b="1">
                <a:solidFill>
                  <a:prstClr val="black"/>
                </a:solidFill>
                <a:latin typeface="Courier New" panose="02070309020205020404" pitchFamily="49" charset="0"/>
                <a:cs typeface="Arial" charset="0"/>
              </a:rPr>
              <a:t>  };</a:t>
            </a:r>
          </a:p>
          <a:p>
            <a:pPr fontAlgn="base">
              <a:spcBef>
                <a:spcPct val="0"/>
              </a:spcBef>
              <a:spcAft>
                <a:spcPct val="0"/>
              </a:spcAft>
            </a:pPr>
            <a:r>
              <a:rPr lang="en-US" sz="800" b="1">
                <a:solidFill>
                  <a:prstClr val="black"/>
                </a:solidFill>
                <a:latin typeface="Courier New" panose="02070309020205020404" pitchFamily="49" charset="0"/>
                <a:cs typeface="Arial" charset="0"/>
              </a:rPr>
              <a:t>  H (q[4]);</a:t>
            </a:r>
          </a:p>
          <a:p>
            <a:pPr fontAlgn="base">
              <a:spcBef>
                <a:spcPct val="0"/>
              </a:spcBef>
              <a:spcAft>
                <a:spcPct val="0"/>
              </a:spcAft>
            </a:pPr>
            <a:r>
              <a:rPr lang="en-US" sz="800" b="1">
                <a:solidFill>
                  <a:prstClr val="black"/>
                </a:solidFill>
                <a:latin typeface="Courier New" panose="02070309020205020404" pitchFamily="49" charset="0"/>
                <a:cs typeface="Arial" charset="0"/>
              </a:rPr>
              <a:t>  control (q[1]) {</a:t>
            </a:r>
          </a:p>
          <a:p>
            <a:pPr fontAlgn="base">
              <a:spcBef>
                <a:spcPct val="0"/>
              </a:spcBef>
              <a:spcAft>
                <a:spcPct val="0"/>
              </a:spcAft>
            </a:pPr>
            <a:r>
              <a:rPr lang="en-US" sz="800" b="1">
                <a:solidFill>
                  <a:prstClr val="black"/>
                </a:solidFill>
                <a:latin typeface="Courier New" panose="02070309020205020404" pitchFamily="49" charset="0"/>
                <a:cs typeface="Arial" charset="0"/>
              </a:rPr>
              <a:t>    phaseZ [pi/16, 10^(-3)] (q[5]z);</a:t>
            </a:r>
          </a:p>
          <a:p>
            <a:pPr fontAlgn="base">
              <a:spcBef>
                <a:spcPct val="0"/>
              </a:spcBef>
              <a:spcAft>
                <a:spcPct val="0"/>
              </a:spcAft>
            </a:pPr>
            <a:r>
              <a:rPr lang="en-US" sz="800" b="1">
                <a:solidFill>
                  <a:prstClr val="black"/>
                </a:solidFill>
                <a:latin typeface="Courier New" panose="02070309020205020404" pitchFamily="49" charset="0"/>
                <a:cs typeface="Arial" charset="0"/>
              </a:rPr>
              <a:t>  };</a:t>
            </a:r>
          </a:p>
          <a:p>
            <a:pPr fontAlgn="base">
              <a:spcBef>
                <a:spcPct val="0"/>
              </a:spcBef>
              <a:spcAft>
                <a:spcPct val="0"/>
              </a:spcAft>
            </a:pPr>
            <a:r>
              <a:rPr lang="en-US" sz="800" b="1">
                <a:solidFill>
                  <a:prstClr val="black"/>
                </a:solidFill>
                <a:latin typeface="Courier New" panose="02070309020205020404" pitchFamily="49" charset="0"/>
                <a:cs typeface="Arial" charset="0"/>
              </a:rPr>
              <a:t>  control (q[2]) {</a:t>
            </a:r>
          </a:p>
          <a:p>
            <a:pPr fontAlgn="base">
              <a:spcBef>
                <a:spcPct val="0"/>
              </a:spcBef>
              <a:spcAft>
                <a:spcPct val="0"/>
              </a:spcAft>
            </a:pPr>
            <a:r>
              <a:rPr lang="en-US" sz="800" b="1">
                <a:solidFill>
                  <a:prstClr val="black"/>
                </a:solidFill>
                <a:latin typeface="Courier New" panose="02070309020205020404" pitchFamily="49" charset="0"/>
                <a:cs typeface="Arial" charset="0"/>
              </a:rPr>
              <a:t>    phaseZ [pi/8, 10^(-3)] (q[5]);</a:t>
            </a:r>
          </a:p>
          <a:p>
            <a:pPr fontAlgn="base">
              <a:spcBef>
                <a:spcPct val="0"/>
              </a:spcBef>
              <a:spcAft>
                <a:spcPct val="0"/>
              </a:spcAft>
            </a:pPr>
            <a:r>
              <a:rPr lang="en-US" sz="800" b="1">
                <a:solidFill>
                  <a:prstClr val="black"/>
                </a:solidFill>
                <a:latin typeface="Courier New" panose="02070309020205020404" pitchFamily="49" charset="0"/>
                <a:cs typeface="Arial" charset="0"/>
              </a:rPr>
              <a:t>  };</a:t>
            </a:r>
          </a:p>
          <a:p>
            <a:pPr fontAlgn="base">
              <a:spcBef>
                <a:spcPct val="0"/>
              </a:spcBef>
              <a:spcAft>
                <a:spcPct val="0"/>
              </a:spcAft>
            </a:pPr>
            <a:r>
              <a:rPr lang="en-US" sz="800" b="1">
                <a:solidFill>
                  <a:prstClr val="black"/>
                </a:solidFill>
                <a:latin typeface="Courier New" panose="02070309020205020404" pitchFamily="49" charset="0"/>
                <a:cs typeface="Arial" charset="0"/>
              </a:rPr>
              <a:t>  control (q[3]) {</a:t>
            </a:r>
          </a:p>
          <a:p>
            <a:pPr fontAlgn="base">
              <a:spcBef>
                <a:spcPct val="0"/>
              </a:spcBef>
              <a:spcAft>
                <a:spcPct val="0"/>
              </a:spcAft>
            </a:pPr>
            <a:r>
              <a:rPr lang="en-US" sz="800" b="1">
                <a:solidFill>
                  <a:prstClr val="black"/>
                </a:solidFill>
                <a:latin typeface="Courier New" panose="02070309020205020404" pitchFamily="49" charset="0"/>
                <a:cs typeface="Arial" charset="0"/>
              </a:rPr>
              <a:t>    T (q[5]);</a:t>
            </a:r>
          </a:p>
          <a:p>
            <a:pPr fontAlgn="base">
              <a:spcBef>
                <a:spcPct val="0"/>
              </a:spcBef>
              <a:spcAft>
                <a:spcPct val="0"/>
              </a:spcAft>
            </a:pPr>
            <a:r>
              <a:rPr lang="en-US" sz="800" b="1">
                <a:solidFill>
                  <a:prstClr val="black"/>
                </a:solidFill>
                <a:latin typeface="Courier New" panose="02070309020205020404" pitchFamily="49" charset="0"/>
                <a:cs typeface="Arial" charset="0"/>
              </a:rPr>
              <a:t>  };</a:t>
            </a:r>
          </a:p>
          <a:p>
            <a:pPr fontAlgn="base">
              <a:spcBef>
                <a:spcPct val="0"/>
              </a:spcBef>
              <a:spcAft>
                <a:spcPct val="0"/>
              </a:spcAft>
            </a:pPr>
            <a:r>
              <a:rPr lang="en-US" sz="800" b="1">
                <a:solidFill>
                  <a:prstClr val="black"/>
                </a:solidFill>
                <a:latin typeface="Courier New" panose="02070309020205020404" pitchFamily="49" charset="0"/>
                <a:cs typeface="Arial" charset="0"/>
              </a:rPr>
              <a:t>  control (q[4]) {</a:t>
            </a:r>
          </a:p>
          <a:p>
            <a:pPr fontAlgn="base">
              <a:spcBef>
                <a:spcPct val="0"/>
              </a:spcBef>
              <a:spcAft>
                <a:spcPct val="0"/>
              </a:spcAft>
            </a:pPr>
            <a:r>
              <a:rPr lang="en-US" sz="800" b="1">
                <a:solidFill>
                  <a:prstClr val="black"/>
                </a:solidFill>
                <a:latin typeface="Courier New" panose="02070309020205020404" pitchFamily="49" charset="0"/>
                <a:cs typeface="Arial" charset="0"/>
              </a:rPr>
              <a:t>    phase (q[5]);</a:t>
            </a:r>
          </a:p>
          <a:p>
            <a:pPr fontAlgn="base">
              <a:spcBef>
                <a:spcPct val="0"/>
              </a:spcBef>
              <a:spcAft>
                <a:spcPct val="0"/>
              </a:spcAft>
            </a:pPr>
            <a:r>
              <a:rPr lang="en-US" sz="800" b="1">
                <a:solidFill>
                  <a:prstClr val="black"/>
                </a:solidFill>
                <a:latin typeface="Courier New" panose="02070309020205020404" pitchFamily="49" charset="0"/>
                <a:cs typeface="Arial" charset="0"/>
              </a:rPr>
              <a:t>  };</a:t>
            </a:r>
          </a:p>
          <a:p>
            <a:pPr fontAlgn="base">
              <a:spcBef>
                <a:spcPct val="0"/>
              </a:spcBef>
              <a:spcAft>
                <a:spcPct val="0"/>
              </a:spcAft>
            </a:pPr>
            <a:r>
              <a:rPr lang="en-US" sz="800" b="1">
                <a:solidFill>
                  <a:prstClr val="black"/>
                </a:solidFill>
                <a:latin typeface="Courier New" panose="02070309020205020404" pitchFamily="49" charset="0"/>
                <a:cs typeface="Arial" charset="0"/>
              </a:rPr>
              <a:t>  H (q[5]);</a:t>
            </a:r>
          </a:p>
          <a:p>
            <a:pPr fontAlgn="base">
              <a:spcBef>
                <a:spcPct val="0"/>
              </a:spcBef>
              <a:spcAft>
                <a:spcPct val="0"/>
              </a:spcAft>
            </a:pPr>
            <a:r>
              <a:rPr lang="en-US" sz="800" b="1">
                <a:solidFill>
                  <a:prstClr val="black"/>
                </a:solidFill>
                <a:latin typeface="Courier New" panose="02070309020205020404" pitchFamily="49" charset="0"/>
                <a:cs typeface="Arial" charset="0"/>
              </a:rPr>
              <a:t>}</a:t>
            </a:r>
          </a:p>
        </p:txBody>
      </p:sp>
      <p:sp>
        <p:nvSpPr>
          <p:cNvPr id="73740" name="Content Placeholder 2"/>
          <p:cNvSpPr txBox="1">
            <a:spLocks/>
          </p:cNvSpPr>
          <p:nvPr/>
        </p:nvSpPr>
        <p:spPr bwMode="auto">
          <a:xfrm>
            <a:off x="5597526" y="1327033"/>
            <a:ext cx="2100262"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pPr>
            <a:r>
              <a:rPr lang="en-US" sz="2000">
                <a:solidFill>
                  <a:schemeClr val="bg2"/>
                </a:solidFill>
              </a:rPr>
              <a:t>Quipper</a:t>
            </a:r>
          </a:p>
        </p:txBody>
      </p:sp>
      <p:sp>
        <p:nvSpPr>
          <p:cNvPr id="2" name="TextBox 1"/>
          <p:cNvSpPr txBox="1"/>
          <p:nvPr/>
        </p:nvSpPr>
        <p:spPr>
          <a:xfrm>
            <a:off x="576407" y="897113"/>
            <a:ext cx="2916240" cy="400110"/>
          </a:xfrm>
          <a:prstGeom prst="rect">
            <a:avLst/>
          </a:prstGeom>
          <a:noFill/>
        </p:spPr>
        <p:txBody>
          <a:bodyPr wrap="square" rtlCol="0">
            <a:spAutoFit/>
          </a:bodyPr>
          <a:lstStyle/>
          <a:p>
            <a:pPr fontAlgn="base">
              <a:spcBef>
                <a:spcPct val="0"/>
              </a:spcBef>
              <a:spcAft>
                <a:spcPct val="0"/>
              </a:spcAft>
            </a:pPr>
            <a:r>
              <a:rPr lang="en-US" sz="2000" dirty="0">
                <a:solidFill>
                  <a:schemeClr val="bg1"/>
                </a:solidFill>
                <a:cs typeface="Arial" charset="0"/>
              </a:rPr>
              <a:t>Example: QFT on 5 </a:t>
            </a:r>
            <a:r>
              <a:rPr lang="en-US" sz="2000" dirty="0" err="1">
                <a:solidFill>
                  <a:schemeClr val="bg1"/>
                </a:solidFill>
                <a:cs typeface="Arial" charset="0"/>
              </a:rPr>
              <a:t>qubits</a:t>
            </a:r>
            <a:endParaRPr lang="en-US" sz="2000" dirty="0">
              <a:solidFill>
                <a:schemeClr val="bg1"/>
              </a:solidFill>
              <a:cs typeface="Arial" charset="0"/>
            </a:endParaRPr>
          </a:p>
        </p:txBody>
      </p:sp>
      <p:sp>
        <p:nvSpPr>
          <p:cNvPr id="6" name="TextBox 5"/>
          <p:cNvSpPr txBox="1"/>
          <p:nvPr/>
        </p:nvSpPr>
        <p:spPr>
          <a:xfrm>
            <a:off x="1247769" y="5931211"/>
            <a:ext cx="4489755" cy="461665"/>
          </a:xfrm>
          <a:prstGeom prst="rect">
            <a:avLst/>
          </a:prstGeom>
          <a:noFill/>
        </p:spPr>
        <p:txBody>
          <a:bodyPr wrap="none" rtlCol="0">
            <a:spAutoFit/>
          </a:bodyPr>
          <a:lstStyle/>
          <a:p>
            <a:r>
              <a:rPr lang="en-US" sz="2400" dirty="0" smtClean="0">
                <a:solidFill>
                  <a:srgbClr val="FFC000"/>
                </a:solidFill>
              </a:rPr>
              <a:t>Low-level, assembly like languages</a:t>
            </a:r>
            <a:endParaRPr lang="en-US" sz="2400" dirty="0">
              <a:solidFill>
                <a:srgbClr val="FFC000"/>
              </a:solidFill>
            </a:endParaRPr>
          </a:p>
        </p:txBody>
      </p:sp>
      <p:sp>
        <p:nvSpPr>
          <p:cNvPr id="16" name="TextBox 15"/>
          <p:cNvSpPr txBox="1"/>
          <p:nvPr/>
        </p:nvSpPr>
        <p:spPr>
          <a:xfrm>
            <a:off x="6227812" y="6301112"/>
            <a:ext cx="4250844" cy="461665"/>
          </a:xfrm>
          <a:prstGeom prst="rect">
            <a:avLst/>
          </a:prstGeom>
          <a:noFill/>
        </p:spPr>
        <p:txBody>
          <a:bodyPr wrap="none" rtlCol="0">
            <a:spAutoFit/>
          </a:bodyPr>
          <a:lstStyle/>
          <a:p>
            <a:r>
              <a:rPr lang="en-US" sz="2400" dirty="0" smtClean="0">
                <a:solidFill>
                  <a:srgbClr val="FFC000"/>
                </a:solidFill>
              </a:rPr>
              <a:t>High-level, embedded languages</a:t>
            </a:r>
            <a:endParaRPr lang="en-US" sz="2400" dirty="0">
              <a:solidFill>
                <a:srgbClr val="FFC000"/>
              </a:solidFill>
            </a:endParaRPr>
          </a:p>
        </p:txBody>
      </p:sp>
      <p:sp>
        <p:nvSpPr>
          <p:cNvPr id="7" name="Rectangle 6"/>
          <p:cNvSpPr/>
          <p:nvPr/>
        </p:nvSpPr>
        <p:spPr>
          <a:xfrm>
            <a:off x="3527781" y="5174930"/>
            <a:ext cx="1220078" cy="338554"/>
          </a:xfrm>
          <a:prstGeom prst="rect">
            <a:avLst/>
          </a:prstGeom>
        </p:spPr>
        <p:txBody>
          <a:bodyPr wrap="none">
            <a:spAutoFit/>
          </a:bodyPr>
          <a:lstStyle/>
          <a:p>
            <a:r>
              <a:rPr lang="en-US" sz="1600" dirty="0" smtClean="0">
                <a:solidFill>
                  <a:schemeClr val="bg1"/>
                </a:solidFill>
              </a:rPr>
              <a:t>[Cross 2005]</a:t>
            </a:r>
            <a:endParaRPr lang="en-US" dirty="0"/>
          </a:p>
        </p:txBody>
      </p:sp>
      <p:sp>
        <p:nvSpPr>
          <p:cNvPr id="18" name="Rectangle 17"/>
          <p:cNvSpPr/>
          <p:nvPr/>
        </p:nvSpPr>
        <p:spPr>
          <a:xfrm>
            <a:off x="5597526" y="4006531"/>
            <a:ext cx="2426818" cy="338554"/>
          </a:xfrm>
          <a:prstGeom prst="rect">
            <a:avLst/>
          </a:prstGeom>
        </p:spPr>
        <p:txBody>
          <a:bodyPr wrap="none">
            <a:spAutoFit/>
          </a:bodyPr>
          <a:lstStyle/>
          <a:p>
            <a:r>
              <a:rPr lang="en-US" sz="1600" dirty="0" smtClean="0">
                <a:solidFill>
                  <a:schemeClr val="bg1"/>
                </a:solidFill>
              </a:rPr>
              <a:t>[Selinger and </a:t>
            </a:r>
            <a:r>
              <a:rPr lang="en-US" sz="1600" dirty="0" err="1" smtClean="0">
                <a:solidFill>
                  <a:schemeClr val="bg1"/>
                </a:solidFill>
              </a:rPr>
              <a:t>Valiron</a:t>
            </a:r>
            <a:r>
              <a:rPr lang="en-US" sz="1600" dirty="0" smtClean="0">
                <a:solidFill>
                  <a:schemeClr val="bg1"/>
                </a:solidFill>
              </a:rPr>
              <a:t> 2013]</a:t>
            </a:r>
            <a:endParaRPr lang="en-US" dirty="0"/>
          </a:p>
        </p:txBody>
      </p:sp>
      <p:sp>
        <p:nvSpPr>
          <p:cNvPr id="19" name="Rectangle 18"/>
          <p:cNvSpPr/>
          <p:nvPr/>
        </p:nvSpPr>
        <p:spPr>
          <a:xfrm>
            <a:off x="9796719" y="1364717"/>
            <a:ext cx="2495940" cy="338554"/>
          </a:xfrm>
          <a:prstGeom prst="rect">
            <a:avLst/>
          </a:prstGeom>
        </p:spPr>
        <p:txBody>
          <a:bodyPr wrap="none">
            <a:spAutoFit/>
          </a:bodyPr>
          <a:lstStyle/>
          <a:p>
            <a:r>
              <a:rPr lang="en-US" sz="1600" dirty="0" smtClean="0">
                <a:solidFill>
                  <a:schemeClr val="bg1"/>
                </a:solidFill>
              </a:rPr>
              <a:t>[</a:t>
            </a:r>
            <a:r>
              <a:rPr lang="en-US" sz="1600" dirty="0" err="1" smtClean="0">
                <a:solidFill>
                  <a:schemeClr val="bg1"/>
                </a:solidFill>
              </a:rPr>
              <a:t>Lapets</a:t>
            </a:r>
            <a:r>
              <a:rPr lang="en-US" sz="1600" dirty="0" smtClean="0">
                <a:solidFill>
                  <a:schemeClr val="bg1"/>
                </a:solidFill>
              </a:rPr>
              <a:t> and Roetteler 2013]</a:t>
            </a:r>
            <a:endParaRPr lang="en-US" dirty="0"/>
          </a:p>
        </p:txBody>
      </p:sp>
      <p:sp>
        <p:nvSpPr>
          <p:cNvPr id="21" name="TextBox 20"/>
          <p:cNvSpPr txBox="1"/>
          <p:nvPr/>
        </p:nvSpPr>
        <p:spPr>
          <a:xfrm>
            <a:off x="5078776" y="6488668"/>
            <a:ext cx="1978811"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E7E6E6">
                    <a:lumMod val="75000"/>
                  </a:srgbClr>
                </a:solidFill>
                <a:effectLst/>
                <a:uLnTx/>
                <a:uFillTx/>
              </a:rPr>
              <a:t>Microsoft Proprietary</a:t>
            </a:r>
          </a:p>
        </p:txBody>
      </p:sp>
    </p:spTree>
    <p:extLst>
      <p:ext uri="{BB962C8B-B14F-4D97-AF65-F5344CB8AC3E}">
        <p14:creationId xmlns:p14="http://schemas.microsoft.com/office/powerpoint/2010/main" val="240910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Martin Super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Martin Super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Martin Super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30367_MSR Dark Blue Template 16x9">
  <a:themeElements>
    <a:clrScheme name="Custom 129">
      <a:dk1>
        <a:srgbClr val="002050"/>
      </a:dk1>
      <a:lt1>
        <a:srgbClr val="FFFFFF"/>
      </a:lt1>
      <a:dk2>
        <a:srgbClr val="525051"/>
      </a:dk2>
      <a:lt2>
        <a:srgbClr val="00BCF2"/>
      </a:lt2>
      <a:accent1>
        <a:srgbClr val="00B294"/>
      </a:accent1>
      <a:accent2>
        <a:srgbClr val="009E49"/>
      </a:accent2>
      <a:accent3>
        <a:srgbClr val="BAD80A"/>
      </a:accent3>
      <a:accent4>
        <a:srgbClr val="FFF100"/>
      </a:accent4>
      <a:accent5>
        <a:srgbClr val="FF8C00"/>
      </a:accent5>
      <a:accent6>
        <a:srgbClr val="EC008C"/>
      </a:accent6>
      <a:hlink>
        <a:srgbClr val="00BCF2"/>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25CC0F95-AC32-45F4-82DE-46A3C8B38701}"/>
    </a:ext>
  </a:extLst>
</a:theme>
</file>

<file path=ppt/theme/theme6.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a:cs typeface="Droid Sans"/>
      </a:majorFont>
      <a:minorFont>
        <a:latin typeface="Arial"/>
        <a:ea typeface="Droid Sans"/>
        <a:cs typeface="Droid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anose="02020603050405020304" pitchFamily="18" charset="0"/>
          <a:buNone/>
          <a:tabLst/>
          <a:defRPr kumimoji="0" lang="en-GB" altLang="en-US" sz="14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anose="02020603050405020304" pitchFamily="18" charset="0"/>
          <a:buNone/>
          <a:tabLst/>
          <a:defRPr kumimoji="0" lang="en-GB" altLang="en-US" sz="1400" b="0" i="0" u="none" strike="noStrike" cap="none" normalizeH="0" baseline="0" smtClean="0">
            <a:ln>
              <a:noFill/>
            </a:ln>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MVPS13 PPT Template">
  <a:themeElements>
    <a:clrScheme name="MVPS13 Theme">
      <a:dk1>
        <a:srgbClr val="FFFFFE"/>
      </a:dk1>
      <a:lt1>
        <a:srgbClr val="FFFFFF"/>
      </a:lt1>
      <a:dk2>
        <a:srgbClr val="002050"/>
      </a:dk2>
      <a:lt2>
        <a:srgbClr val="000000"/>
      </a:lt2>
      <a:accent1>
        <a:srgbClr val="00BCF2"/>
      </a:accent1>
      <a:accent2>
        <a:srgbClr val="0072C6"/>
      </a:accent2>
      <a:accent3>
        <a:srgbClr val="00B294"/>
      </a:accent3>
      <a:accent4>
        <a:srgbClr val="00188F"/>
      </a:accent4>
      <a:accent5>
        <a:srgbClr val="6DC2E9"/>
      </a:accent5>
      <a:accent6>
        <a:srgbClr val="7FBA00"/>
      </a:accent6>
      <a:hlink>
        <a:srgbClr val="00BCF2"/>
      </a:hlink>
      <a:folHlink>
        <a:srgbClr val="00BCF2"/>
      </a:folHlink>
    </a:clrScheme>
    <a:fontScheme name="Segoe UI">
      <a:majorFont>
        <a:latin typeface="Segoe U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Segoe UI"/>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Martin Super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Title page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4541</Words>
  <Application>Microsoft Office PowerPoint</Application>
  <PresentationFormat>Widescreen</PresentationFormat>
  <Paragraphs>843</Paragraphs>
  <Slides>52</Slides>
  <Notes>46</Notes>
  <HiddenSlides>1</HiddenSlides>
  <MMClips>0</MMClips>
  <ScaleCrop>false</ScaleCrop>
  <HeadingPairs>
    <vt:vector size="8" baseType="variant">
      <vt:variant>
        <vt:lpstr>Fonts Used</vt:lpstr>
      </vt:variant>
      <vt:variant>
        <vt:i4>19</vt:i4>
      </vt:variant>
      <vt:variant>
        <vt:lpstr>Theme</vt:lpstr>
      </vt:variant>
      <vt:variant>
        <vt:i4>14</vt:i4>
      </vt:variant>
      <vt:variant>
        <vt:lpstr>Embedded OLE Servers</vt:lpstr>
      </vt:variant>
      <vt:variant>
        <vt:i4>0</vt:i4>
      </vt:variant>
      <vt:variant>
        <vt:lpstr>Slide Titles</vt:lpstr>
      </vt:variant>
      <vt:variant>
        <vt:i4>52</vt:i4>
      </vt:variant>
    </vt:vector>
  </HeadingPairs>
  <TitlesOfParts>
    <vt:vector size="85" baseType="lpstr">
      <vt:lpstr>ＭＳ Ｐゴシック</vt:lpstr>
      <vt:lpstr>宋体</vt:lpstr>
      <vt:lpstr>Arial</vt:lpstr>
      <vt:lpstr>Calibri</vt:lpstr>
      <vt:lpstr>Calibri Light</vt:lpstr>
      <vt:lpstr>Cambria Math</vt:lpstr>
      <vt:lpstr>Consolas</vt:lpstr>
      <vt:lpstr>Courier New</vt:lpstr>
      <vt:lpstr>DejaVu Sans</vt:lpstr>
      <vt:lpstr>Droid Sans</vt:lpstr>
      <vt:lpstr>Garamond</vt:lpstr>
      <vt:lpstr>Lucida Console</vt:lpstr>
      <vt:lpstr>MathJax_AMS</vt:lpstr>
      <vt:lpstr>Segoe UI</vt:lpstr>
      <vt:lpstr>Segoe UI Light</vt:lpstr>
      <vt:lpstr>StarSymbol</vt:lpstr>
      <vt:lpstr>Times New Roman</vt:lpstr>
      <vt:lpstr>Verdana</vt:lpstr>
      <vt:lpstr>Wingdings</vt:lpstr>
      <vt:lpstr>Office Theme</vt:lpstr>
      <vt:lpstr>1_Office Theme</vt:lpstr>
      <vt:lpstr>4_Office Theme</vt:lpstr>
      <vt:lpstr>7_Office Theme</vt:lpstr>
      <vt:lpstr>3-30367_MSR Dark Blue Template 16x9</vt:lpstr>
      <vt:lpstr>10_Office Theme</vt:lpstr>
      <vt:lpstr>1_MVPS13 PPT Template</vt:lpstr>
      <vt:lpstr>2_Martin Superstyle</vt:lpstr>
      <vt:lpstr>6_Title page style</vt:lpstr>
      <vt:lpstr>6_Office Theme</vt:lpstr>
      <vt:lpstr>8_Office Theme</vt:lpstr>
      <vt:lpstr>6_Martin Superstyle</vt:lpstr>
      <vt:lpstr>7_Martin Superstyle</vt:lpstr>
      <vt:lpstr>8_Martin Superstyle</vt:lpstr>
      <vt:lpstr>Quantum Software Architecture: Mapping Quantum Algorithms to Devices</vt:lpstr>
      <vt:lpstr>Requirements for quantum computation </vt:lpstr>
      <vt:lpstr>Quantum Algorithms Exist!</vt:lpstr>
      <vt:lpstr>Quantum Hardware Technologies Exist!</vt:lpstr>
      <vt:lpstr>A Software Architecture for Quantum Computing</vt:lpstr>
      <vt:lpstr>Quantum Gates: Digital quantum computation</vt:lpstr>
      <vt:lpstr>Classical vs. Quantum Computing</vt:lpstr>
      <vt:lpstr>Goals of a Software Architecture</vt:lpstr>
      <vt:lpstr>PowerPoint Presentation</vt:lpstr>
      <vt:lpstr>Teleport: Quantum “Hello World”</vt:lpstr>
      <vt:lpstr>Teleport: Running the Code</vt:lpstr>
      <vt:lpstr>User definition of a gate</vt:lpstr>
      <vt:lpstr>Quantum Gate Library</vt:lpstr>
      <vt:lpstr>Shor’s algorithm: Modular Adder</vt:lpstr>
      <vt:lpstr>Shor’s algorithm: Full Circuit - 4 bits ≅ 8200 gates</vt:lpstr>
      <vt:lpstr>Shor’s algorithm simulation</vt:lpstr>
      <vt:lpstr>Quantum Chemistry</vt:lpstr>
      <vt:lpstr>Quantum Chemistry</vt:lpstr>
      <vt:lpstr>Quantum Hardware: What’s the catch?</vt:lpstr>
      <vt:lpstr>Classical Error Correction</vt:lpstr>
      <vt:lpstr>Error Correction Architectures</vt:lpstr>
      <vt:lpstr>Fault-tolerant Replacement Rules</vt:lpstr>
      <vt:lpstr>Gate Definition: Steane [[7,1,3]] Prep. Rule</vt:lpstr>
      <vt:lpstr>Full Teleport Circuit in Steane [[7,1,3]] Code</vt:lpstr>
      <vt:lpstr>Stabilizer Simulation</vt:lpstr>
      <vt:lpstr>Advanced Noise Modeling</vt:lpstr>
      <vt:lpstr>Quantum compiling</vt:lpstr>
      <vt:lpstr>Quantum compiling</vt:lpstr>
      <vt:lpstr>Quantum compiling</vt:lpstr>
      <vt:lpstr>Quantum compiling</vt:lpstr>
      <vt:lpstr>Quantum compiling</vt:lpstr>
      <vt:lpstr>Quantum compiling</vt:lpstr>
      <vt:lpstr>Quantum compiling</vt:lpstr>
      <vt:lpstr>Quantum compiling</vt:lpstr>
      <vt:lpstr>Quantum compiling</vt:lpstr>
      <vt:lpstr>Quantum compiling</vt:lpstr>
      <vt:lpstr>Instruction Sets: Universal Single-qubit Bases</vt:lpstr>
      <vt:lpstr>Single-qubit unitary approximation</vt:lpstr>
      <vt:lpstr>Solovay-Kitaev Theorem</vt:lpstr>
      <vt:lpstr>Solovay-Kitaev Algorithm: de facto standard until 2012!</vt:lpstr>
      <vt:lpstr>PowerPoint Presentation</vt:lpstr>
      <vt:lpstr>PowerPoint Presentation</vt:lpstr>
      <vt:lpstr>PowerPoint Presentation</vt:lpstr>
      <vt:lpstr>PowerPoint Presentation</vt:lpstr>
      <vt:lpstr>Non-deterministic circuits</vt:lpstr>
      <vt:lpstr>Non-deterministic circuits</vt:lpstr>
      <vt:lpstr>Numerical Results: RUS and PQF</vt:lpstr>
      <vt:lpstr>Optimization: rewriting templates</vt:lpstr>
      <vt:lpstr>Time-space tradeoffs</vt:lpstr>
      <vt:lpstr>A Software Architecture for Quantum Computing</vt:lpstr>
      <vt:lpstr>Compilation onto Hardware</vt:lpstr>
      <vt:lpstr>Quantum Computer Architectures Breakout  Discovery (Getting quantum systems to compute) Development (Quantum computing software) Deployment (Assessing quantum computers)  Jasmine Room, 1pm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2015-02-19T22:26:04Z</dcterms:created>
  <dcterms:modified xsi:type="dcterms:W3CDTF">2015-02-19T22:30:23Z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