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2" r:id="rId5"/>
    <p:sldMasterId id="2147483710" r:id="rId6"/>
    <p:sldMasterId id="2147483744" r:id="rId7"/>
  </p:sldMasterIdLst>
  <p:notesMasterIdLst>
    <p:notesMasterId r:id="rId34"/>
  </p:notesMasterIdLst>
  <p:handoutMasterIdLst>
    <p:handoutMasterId r:id="rId35"/>
  </p:handoutMasterIdLst>
  <p:sldIdLst>
    <p:sldId id="386" r:id="rId8"/>
    <p:sldId id="404" r:id="rId9"/>
    <p:sldId id="371" r:id="rId10"/>
    <p:sldId id="394" r:id="rId11"/>
    <p:sldId id="382" r:id="rId12"/>
    <p:sldId id="381" r:id="rId13"/>
    <p:sldId id="377" r:id="rId14"/>
    <p:sldId id="401" r:id="rId15"/>
    <p:sldId id="383" r:id="rId16"/>
    <p:sldId id="380" r:id="rId17"/>
    <p:sldId id="389" r:id="rId18"/>
    <p:sldId id="390" r:id="rId19"/>
    <p:sldId id="395" r:id="rId20"/>
    <p:sldId id="379" r:id="rId21"/>
    <p:sldId id="398" r:id="rId22"/>
    <p:sldId id="396" r:id="rId23"/>
    <p:sldId id="366" r:id="rId24"/>
    <p:sldId id="369" r:id="rId25"/>
    <p:sldId id="402" r:id="rId26"/>
    <p:sldId id="375" r:id="rId27"/>
    <p:sldId id="384" r:id="rId28"/>
    <p:sldId id="361" r:id="rId29"/>
    <p:sldId id="373" r:id="rId30"/>
    <p:sldId id="372" r:id="rId31"/>
    <p:sldId id="376" r:id="rId32"/>
    <p:sldId id="385"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700" autoAdjust="0"/>
  </p:normalViewPr>
  <p:slideViewPr>
    <p:cSldViewPr>
      <p:cViewPr varScale="1">
        <p:scale>
          <a:sx n="109" d="100"/>
          <a:sy n="109" d="100"/>
        </p:scale>
        <p:origin x="108" y="822"/>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107" d="100"/>
          <a:sy n="107" d="100"/>
        </p:scale>
        <p:origin x="341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03/22/16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9FF3A25-FD7F-421E-A510-5B07367DB02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1540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149189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b="1" dirty="0"/>
              <a:t>The Apollo family, supports a broad range of HPC deployments, from small, entry configurations in the enterprise, with Apollo 2000, to the most complex Supercomputing applications, with Apollo 8000. </a:t>
            </a:r>
          </a:p>
          <a:p>
            <a:endParaRPr lang="en-US" b="1" dirty="0"/>
          </a:p>
          <a:p>
            <a:r>
              <a:rPr lang="en-US" b="1" dirty="0"/>
              <a:t>Apollo 8000, is a water cooled supercomputer, which delivers 250 teraflops of compute per rack, with game changing data center efficiency, with a PUE of 1.1.  It is ideal, for very complex numerical simulations and mathematical modeling applications, that require massively parallel computing capabilities. </a:t>
            </a:r>
          </a:p>
          <a:p>
            <a:endParaRPr lang="en-US" b="1" dirty="0"/>
          </a:p>
          <a:p>
            <a:r>
              <a:rPr lang="en-US" b="1" dirty="0"/>
              <a:t>The Apollo 6000, delivers HPC capabilities, for the next level of processing requirements, in mid size and large enterprise, with rack scale efficiencies, in terms of power, cooling and space together,</a:t>
            </a:r>
            <a:r>
              <a:rPr lang="en-US" b="1" baseline="0" dirty="0"/>
              <a:t> </a:t>
            </a:r>
            <a:r>
              <a:rPr lang="en-US" b="1" dirty="0"/>
              <a:t>with targeted workload optimization, to enhance performance. </a:t>
            </a:r>
          </a:p>
          <a:p>
            <a:endParaRPr lang="en-US" b="1" dirty="0"/>
          </a:p>
          <a:p>
            <a:r>
              <a:rPr lang="en-US" b="1" dirty="0"/>
              <a:t>The Apollo 2000, is the ideal Enterprise Bridge, for customers who are embarking on the scale out journey for the enterprise, and need a solution, for small deployments of HPC, as well as general purpose workloads, in a non-disruptive manner. </a:t>
            </a:r>
          </a:p>
          <a:p>
            <a:endParaRPr lang="en-US" dirty="0"/>
          </a:p>
        </p:txBody>
      </p:sp>
      <p:sp>
        <p:nvSpPr>
          <p:cNvPr id="4" name="Footer Placeholder 3"/>
          <p:cNvSpPr>
            <a:spLocks noGrp="1"/>
          </p:cNvSpPr>
          <p:nvPr>
            <p:ph type="ftr" sz="quarter" idx="10"/>
          </p:nvPr>
        </p:nvSpPr>
        <p:spPr/>
        <p:txBody>
          <a:bodyPr/>
          <a:lstStyle/>
          <a:p>
            <a:pPr>
              <a:defRPr/>
            </a:pPr>
            <a:r>
              <a:rPr lang="en-US" dirty="0"/>
              <a:t>Confidential – For Training Purposes Only</a:t>
            </a:r>
          </a:p>
        </p:txBody>
      </p:sp>
      <p:sp>
        <p:nvSpPr>
          <p:cNvPr id="5" name="Slide Number Placeholder 4"/>
          <p:cNvSpPr>
            <a:spLocks noGrp="1"/>
          </p:cNvSpPr>
          <p:nvPr>
            <p:ph type="sldNum" sz="quarter" idx="11"/>
          </p:nvPr>
        </p:nvSpPr>
        <p:spPr/>
        <p:txBody>
          <a:bodyPr/>
          <a:lstStyle/>
          <a:p>
            <a:fld id="{747435F0-A418-4590-8293-DB63F5FA607F}" type="slidenum">
              <a:rPr lang="en-US" altLang="en-US" smtClean="0"/>
              <a:pPr/>
              <a:t>17</a:t>
            </a:fld>
            <a:endParaRPr lang="en-US" altLang="en-US" dirty="0"/>
          </a:p>
        </p:txBody>
      </p:sp>
      <p:sp>
        <p:nvSpPr>
          <p:cNvPr id="6" name="Header Placeholder 5"/>
          <p:cNvSpPr>
            <a:spLocks noGrp="1"/>
          </p:cNvSpPr>
          <p:nvPr>
            <p:ph type="hdr" sz="quarter" idx="12"/>
          </p:nvPr>
        </p:nvSpPr>
        <p:spPr>
          <a:xfrm>
            <a:off x="393700" y="0"/>
            <a:ext cx="6289675" cy="228600"/>
          </a:xfrm>
          <a:prstGeom prst="rect">
            <a:avLst/>
          </a:prstGeom>
        </p:spPr>
        <p:txBody>
          <a:bodyPr/>
          <a:lstStyle/>
          <a:p>
            <a:pPr>
              <a:defRPr/>
            </a:pPr>
            <a:r>
              <a:rPr lang="en-US" dirty="0"/>
              <a:t>New Product Introduction</a:t>
            </a:r>
          </a:p>
        </p:txBody>
      </p:sp>
    </p:spTree>
    <p:extLst>
      <p:ext uri="{BB962C8B-B14F-4D97-AF65-F5344CB8AC3E}">
        <p14:creationId xmlns:p14="http://schemas.microsoft.com/office/powerpoint/2010/main" val="183485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 me walk you through some of the technologies in this system. First, dry-disconnect server trays provide liquid cooling without breaking any water connections. Those trays also make this system easy to service without any worries. Facility water is isolated from the water inside of the rack.</a:t>
            </a:r>
          </a:p>
          <a:p>
            <a:endParaRPr lang="en-US" dirty="0"/>
          </a:p>
          <a:p>
            <a:r>
              <a:rPr lang="en-US" dirty="0"/>
              <a:t>A starting configuration has one IT rack holding up to 144 servers, and one Intelligent Cooling Distribution Unit (iCDU) Rack that supports up to 4 IT racks. The iCDU has 320kW capacity so you can cool higher-performing technologies including higher-bin processors and accelerators.</a:t>
            </a:r>
          </a:p>
          <a:p>
            <a:endParaRPr lang="en-US" dirty="0"/>
          </a:p>
          <a:p>
            <a:r>
              <a:rPr lang="en-US" dirty="0"/>
              <a:t>In essence, this is a converged system, with built-in management infrastructure. The Apollo 8000 System Manager aggregates</a:t>
            </a:r>
            <a:r>
              <a:rPr lang="en-US" baseline="0" dirty="0"/>
              <a:t> and </a:t>
            </a:r>
            <a:r>
              <a:rPr lang="en-US" dirty="0"/>
              <a:t>consolidates management for quick and easy insight and management for all the system components. </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18</a:t>
            </a:fld>
            <a:endParaRPr lang="en-GB" dirty="0"/>
          </a:p>
        </p:txBody>
      </p:sp>
      <p:sp>
        <p:nvSpPr>
          <p:cNvPr id="5" name="Footer Placeholder 4"/>
          <p:cNvSpPr>
            <a:spLocks noGrp="1"/>
          </p:cNvSpPr>
          <p:nvPr>
            <p:ph type="ftr" sz="quarter" idx="11"/>
          </p:nvPr>
        </p:nvSpPr>
        <p:spPr/>
        <p:txBody>
          <a:bodyPr/>
          <a:lstStyle/>
          <a:p>
            <a:r>
              <a:rPr lang="en-US" dirty="0"/>
              <a:t>Confidential – For Training Purposes Only</a:t>
            </a:r>
          </a:p>
        </p:txBody>
      </p:sp>
      <p:sp>
        <p:nvSpPr>
          <p:cNvPr id="6" name="Header Placeholder 5"/>
          <p:cNvSpPr>
            <a:spLocks noGrp="1"/>
          </p:cNvSpPr>
          <p:nvPr>
            <p:ph type="hdr" sz="quarter" idx="12"/>
          </p:nvPr>
        </p:nvSpPr>
        <p:spPr>
          <a:xfrm>
            <a:off x="393700" y="0"/>
            <a:ext cx="6289675" cy="228600"/>
          </a:xfrm>
          <a:prstGeom prst="rect">
            <a:avLst/>
          </a:prstGeom>
        </p:spPr>
        <p:txBody>
          <a:bodyPr/>
          <a:lstStyle/>
          <a:p>
            <a:r>
              <a:rPr lang="en-US" dirty="0"/>
              <a:t>New Product Introduction</a:t>
            </a:r>
          </a:p>
        </p:txBody>
      </p:sp>
      <p:sp>
        <p:nvSpPr>
          <p:cNvPr id="11" name="Slide Image Placeholder 10"/>
          <p:cNvSpPr>
            <a:spLocks noGrp="1" noRot="1" noChangeAspect="1"/>
          </p:cNvSpPr>
          <p:nvPr>
            <p:ph type="sldImg"/>
          </p:nvPr>
        </p:nvSpPr>
        <p:spPr>
          <a:xfrm>
            <a:off x="381000" y="381000"/>
            <a:ext cx="4572000" cy="2573338"/>
          </a:xfrm>
        </p:spPr>
      </p:sp>
    </p:spTree>
    <p:extLst>
      <p:ext uri="{BB962C8B-B14F-4D97-AF65-F5344CB8AC3E}">
        <p14:creationId xmlns:p14="http://schemas.microsoft.com/office/powerpoint/2010/main" val="40437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19</a:t>
            </a:fld>
            <a:endParaRPr lang="en-US"/>
          </a:p>
        </p:txBody>
      </p:sp>
    </p:spTree>
    <p:extLst>
      <p:ext uri="{BB962C8B-B14F-4D97-AF65-F5344CB8AC3E}">
        <p14:creationId xmlns:p14="http://schemas.microsoft.com/office/powerpoint/2010/main" val="380258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22</a:t>
            </a:fld>
            <a:endParaRPr lang="en-US"/>
          </a:p>
        </p:txBody>
      </p:sp>
    </p:spTree>
    <p:extLst>
      <p:ext uri="{BB962C8B-B14F-4D97-AF65-F5344CB8AC3E}">
        <p14:creationId xmlns:p14="http://schemas.microsoft.com/office/powerpoint/2010/main" val="76566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16E08157-2DC9-4745-A7A9-7046A8583708}" type="datetime4">
              <a:rPr lang="en-US" smtClean="0"/>
              <a:t>March 22,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403848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24120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1846431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March 22, 2016</a:t>
            </a:fld>
            <a:endParaRPr>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99042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9661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565062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8493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6788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16495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6"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11241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FDD7D378-E709-4062-9715-39E79557A063}" type="datetime4">
              <a:rPr lang="en-US" smtClean="0"/>
              <a:t>March 22,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5"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3887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
        <p:nvSpPr>
          <p:cNvPr id="14" name="Footer Placeholder 5"/>
          <p:cNvSpPr>
            <a:spLocks noGrp="1"/>
          </p:cNvSpPr>
          <p:nvPr>
            <p:ph type="ftr" sz="quarter" idx="3"/>
          </p:nvPr>
        </p:nvSpPr>
        <p:spPr>
          <a:xfrm>
            <a:off x="7554186" y="6390883"/>
            <a:ext cx="4025198" cy="210312"/>
          </a:xfrm>
          <a:prstGeom prst="rect">
            <a:avLst/>
          </a:prstGeom>
        </p:spPr>
        <p:txBody>
          <a:bodyPr/>
          <a:lstStyle>
            <a:lvl1pPr>
              <a:defRPr>
                <a:solidFill>
                  <a:srgbClr val="FFFFFF"/>
                </a:solidFill>
              </a:defRPr>
            </a:lvl1pPr>
          </a:lstStyle>
          <a:p>
            <a:r>
              <a:rPr lang="en-US" kern="0" dirty="0"/>
              <a:t>WWAS16 | Confidential</a:t>
            </a:r>
          </a:p>
        </p:txBody>
      </p:sp>
    </p:spTree>
    <p:extLst>
      <p:ext uri="{BB962C8B-B14F-4D97-AF65-F5344CB8AC3E}">
        <p14:creationId xmlns:p14="http://schemas.microsoft.com/office/powerpoint/2010/main" val="730217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
        <p:nvSpPr>
          <p:cNvPr id="14" name="Footer Placeholder 5"/>
          <p:cNvSpPr>
            <a:spLocks noGrp="1"/>
          </p:cNvSpPr>
          <p:nvPr>
            <p:ph type="ftr" sz="quarter" idx="3"/>
          </p:nvPr>
        </p:nvSpPr>
        <p:spPr>
          <a:xfrm>
            <a:off x="7554186" y="6390883"/>
            <a:ext cx="4025198" cy="210312"/>
          </a:xfrm>
          <a:prstGeom prst="rect">
            <a:avLst/>
          </a:prstGeom>
        </p:spPr>
        <p:txBody>
          <a:bodyPr/>
          <a:lstStyle>
            <a:lvl1pPr>
              <a:defRPr>
                <a:solidFill>
                  <a:srgbClr val="FFFFFF"/>
                </a:solidFill>
              </a:defRPr>
            </a:lvl1pPr>
          </a:lstStyle>
          <a:p>
            <a:r>
              <a:rPr lang="en-US" kern="0"/>
              <a:t>WWAS16 | Confidential</a:t>
            </a:r>
            <a:endParaRPr lang="en-US" kern="0" dirty="0"/>
          </a:p>
        </p:txBody>
      </p:sp>
    </p:spTree>
    <p:extLst>
      <p:ext uri="{BB962C8B-B14F-4D97-AF65-F5344CB8AC3E}">
        <p14:creationId xmlns:p14="http://schemas.microsoft.com/office/powerpoint/2010/main" val="3382280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dirty="0"/>
              <a:t>“Click to add quote here. Type quotation marks before and after text.”</a:t>
            </a:r>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add quoted person’s name, title, company</a:t>
            </a:r>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1"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279664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a:t>“Click to add quote here. Type quotation marks before and after text.”</a:t>
            </a:r>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1" name="Footer Placeholder 5"/>
          <p:cNvSpPr>
            <a:spLocks noGrp="1"/>
          </p:cNvSpPr>
          <p:nvPr>
            <p:ph type="ftr" sz="quarter" idx="3"/>
          </p:nvPr>
        </p:nvSpPr>
        <p:spPr>
          <a:xfrm>
            <a:off x="7554186" y="6390883"/>
            <a:ext cx="4025198" cy="210312"/>
          </a:xfrm>
          <a:prstGeom prst="rect">
            <a:avLst/>
          </a:prstGeom>
        </p:spPr>
        <p:txBody>
          <a:bodyPr/>
          <a:lstStyle>
            <a:lvl1pPr>
              <a:defRPr>
                <a:solidFill>
                  <a:srgbClr val="FFFFFF"/>
                </a:solidFill>
              </a:defRPr>
            </a:lvl1pPr>
          </a:lstStyle>
          <a:p>
            <a:r>
              <a:rPr lang="en-US" kern="0"/>
              <a:t>WWAS16 | Confidential</a:t>
            </a:r>
            <a:endParaRPr lang="en-US" kern="0" dirty="0"/>
          </a:p>
        </p:txBody>
      </p:sp>
    </p:spTree>
    <p:extLst>
      <p:ext uri="{BB962C8B-B14F-4D97-AF65-F5344CB8AC3E}">
        <p14:creationId xmlns:p14="http://schemas.microsoft.com/office/powerpoint/2010/main" val="2885534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02190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421613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217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8"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34008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44565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28613" indent="-328613">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a:xfrm>
            <a:off x="5598212" y="6426104"/>
            <a:ext cx="995578" cy="210312"/>
          </a:xfrm>
          <a:prstGeom prst="rect">
            <a:avLst/>
          </a:prstGeom>
        </p:spPr>
        <p:txBody>
          <a:bodyPr/>
          <a:lstStyle/>
          <a:p>
            <a:fld id="{EFA54ACD-BEB7-4258-A5F3-653792456C00}" type="datetime4">
              <a:rPr lang="en-US" smtClean="0"/>
              <a:t>March 22,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7113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262599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Footer Placeholder 5"/>
          <p:cNvSpPr>
            <a:spLocks noGrp="1"/>
          </p:cNvSpPr>
          <p:nvPr>
            <p:ph type="ftr" sz="quarter" idx="10"/>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7485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Footer Placeholder 5"/>
          <p:cNvSpPr>
            <a:spLocks noGrp="1"/>
          </p:cNvSpPr>
          <p:nvPr>
            <p:ph type="ftr" sz="quarter" idx="14"/>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234409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26731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9683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41235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66052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8856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149161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a:xfrm>
            <a:off x="5598212" y="6426104"/>
            <a:ext cx="995578" cy="210312"/>
          </a:xfrm>
          <a:prstGeom prst="rect">
            <a:avLst/>
          </a:prstGeom>
        </p:spPr>
        <p:txBody>
          <a:bodyPr/>
          <a:lstStyle/>
          <a:p>
            <a:fld id="{ECF1CC87-9C4B-4D13-B529-5EAF641302E2}" type="datetime4">
              <a:rPr lang="en-US" smtClean="0"/>
              <a:t>March 22, 2016</a:t>
            </a:fld>
            <a:endParaRPr/>
          </a:p>
        </p:txBody>
      </p:sp>
      <p:sp>
        <p:nvSpPr>
          <p:cNvPr id="8" name="Footer Placeholder 7"/>
          <p:cNvSpPr>
            <a:spLocks noGrp="1"/>
          </p:cNvSpPr>
          <p:nvPr>
            <p:ph type="ftr" sz="quarter" idx="11"/>
          </p:nvPr>
        </p:nvSpPr>
        <p:spPr>
          <a:xfrm>
            <a:off x="6934200" y="6426104"/>
            <a:ext cx="4025198" cy="210312"/>
          </a:xfrm>
          <a:prstGeom prst="rect">
            <a:avLst/>
          </a:prstGeom>
        </p:spPr>
        <p:txBody>
          <a:bodyPr/>
          <a:lstStyle/>
          <a:p>
            <a:r>
              <a:rPr lang="en-US"/>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75190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39652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5"/>
          <p:cNvSpPr>
            <a:spLocks noGrp="1"/>
          </p:cNvSpPr>
          <p:nvPr>
            <p:ph type="ftr" sz="quarter" idx="3"/>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WWAS16 | Confidential</a:t>
            </a:r>
          </a:p>
        </p:txBody>
      </p:sp>
    </p:spTree>
    <p:extLst>
      <p:ext uri="{BB962C8B-B14F-4D97-AF65-F5344CB8AC3E}">
        <p14:creationId xmlns:p14="http://schemas.microsoft.com/office/powerpoint/2010/main" val="28001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5070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8673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sz="4000" baseline="0"/>
            </a:lvl1pPr>
          </a:lstStyle>
          <a:p>
            <a:r>
              <a:rPr dirty="0"/>
              <a:t>Click to</a:t>
            </a:r>
            <a:r>
              <a:rPr lang="en-US" dirty="0"/>
              <a:t> add</a:t>
            </a:r>
            <a:r>
              <a:rPr dirty="0"/>
              <a:t> </a:t>
            </a:r>
            <a:r>
              <a:rPr lang="en-US" dirty="0"/>
              <a:t>slide</a:t>
            </a:r>
            <a:r>
              <a:rPr dirty="0"/>
              <a:t> title</a:t>
            </a:r>
          </a:p>
        </p:txBody>
      </p:sp>
      <p:sp>
        <p:nvSpPr>
          <p:cNvPr id="3" name="Content Placeholder 2"/>
          <p:cNvSpPr>
            <a:spLocks noGrp="1"/>
          </p:cNvSpPr>
          <p:nvPr>
            <p:ph idx="1" hasCustomPrompt="1"/>
          </p:nvPr>
        </p:nvSpPr>
        <p:spPr/>
        <p:txBody>
          <a:bodyPr/>
          <a:lstStyle>
            <a:lvl1pPr marL="320040" indent="-320040">
              <a:buFont typeface="Arial" panose="020B0604020202020204" pitchFamily="34" charset="0"/>
              <a:buChar char="–"/>
              <a:defRPr sz="2800" baseline="0"/>
            </a:lvl1pPr>
            <a:lvl2pPr marL="640080" indent="-274320">
              <a:buSzPct val="120000"/>
              <a:buFont typeface="Arial" panose="020B0604020202020204" pitchFamily="34" charset="0"/>
              <a:buChar char="•"/>
              <a:defRPr sz="2400"/>
            </a:lvl2pPr>
            <a:lvl3pPr marL="1005840" indent="-320040">
              <a:buSzPct val="90000"/>
              <a:buFont typeface="Wingdings" panose="05000000000000000000" pitchFamily="2" charset="2"/>
              <a:buChar char="Ø"/>
              <a:defRPr sz="2400" baseline="0"/>
            </a:lvl3pPr>
            <a:lvl4pPr marL="594360" indent="0">
              <a:buNone/>
              <a:defRPr/>
            </a:lvl4pPr>
            <a:lvl5pPr marL="731520" indent="0">
              <a:buNone/>
              <a:defRPr/>
            </a:lvl5pPr>
          </a:lstStyle>
          <a:p>
            <a:pPr lvl="0"/>
            <a:r>
              <a:rPr lang="en-US" dirty="0"/>
              <a:t>First level</a:t>
            </a:r>
          </a:p>
          <a:p>
            <a:pPr lvl="1"/>
            <a:r>
              <a:rPr dirty="0"/>
              <a:t>Second level</a:t>
            </a:r>
          </a:p>
          <a:p>
            <a:pPr lvl="2"/>
            <a:r>
              <a:rPr dirty="0"/>
              <a:t>Third level</a:t>
            </a:r>
            <a:r>
              <a:rPr lang="en-US" dirty="0"/>
              <a:t> with a long line here to make it wrap to the next to adjust the justification and more text</a:t>
            </a:r>
            <a:endParaRPr dirty="0"/>
          </a:p>
        </p:txBody>
      </p:sp>
      <p:sp>
        <p:nvSpPr>
          <p:cNvPr id="9" name="Slide Number Placeholder 8"/>
          <p:cNvSpPr>
            <a:spLocks noGrp="1"/>
          </p:cNvSpPr>
          <p:nvPr>
            <p:ph type="sldNum" sz="quarter" idx="12"/>
          </p:nvPr>
        </p:nvSpPr>
        <p:spPr>
          <a:xfrm>
            <a:off x="11201401" y="6430868"/>
            <a:ext cx="533399" cy="232147"/>
          </a:xfrm>
          <a:prstGeom prst="rect">
            <a:avLst/>
          </a:prstGeom>
        </p:spPr>
        <p:txBody>
          <a:bodyPr/>
          <a:lstStyle>
            <a:lvl1pPr>
              <a:defRPr sz="1000">
                <a:solidFill>
                  <a:schemeClr val="tx1">
                    <a:lumMod val="95000"/>
                    <a:lumOff val="5000"/>
                  </a:schemeClr>
                </a:solidFill>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246534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38376" y="1095494"/>
            <a:ext cx="2286595" cy="920851"/>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0" name="Group 9"/>
          <p:cNvGrpSpPr/>
          <p:nvPr/>
        </p:nvGrpSpPr>
        <p:grpSpPr>
          <a:xfrm>
            <a:off x="418891" y="381805"/>
            <a:ext cx="11354220" cy="6094390"/>
            <a:chOff x="470777" y="381805"/>
            <a:chExt cx="11351263" cy="6094390"/>
          </a:xfrm>
        </p:grpSpPr>
        <p:grpSp>
          <p:nvGrpSpPr>
            <p:cNvPr id="11" name="Group 10"/>
            <p:cNvGrpSpPr/>
            <p:nvPr/>
          </p:nvGrpSpPr>
          <p:grpSpPr>
            <a:xfrm>
              <a:off x="470777" y="381805"/>
              <a:ext cx="11351263" cy="6094390"/>
              <a:chOff x="470777" y="380999"/>
              <a:chExt cx="11351263" cy="6094390"/>
            </a:xfrm>
          </p:grpSpPr>
          <p:sp>
            <p:nvSpPr>
              <p:cNvPr id="13" name="Rectangle 12"/>
              <p:cNvSpPr/>
              <p:nvPr/>
            </p:nvSpPr>
            <p:spPr>
              <a:xfrm>
                <a:off x="485542" y="380999"/>
                <a:ext cx="11336498" cy="188969"/>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grpSp>
            <p:nvGrpSpPr>
              <p:cNvPr id="14" name="Group 13"/>
              <p:cNvGrpSpPr/>
              <p:nvPr/>
            </p:nvGrpSpPr>
            <p:grpSpPr>
              <a:xfrm>
                <a:off x="470777" y="380999"/>
                <a:ext cx="11351262" cy="6094390"/>
                <a:chOff x="470777" y="380999"/>
                <a:chExt cx="11351262" cy="5669070"/>
              </a:xfrm>
            </p:grpSpPr>
            <p:sp>
              <p:nvSpPr>
                <p:cNvPr id="15" name="Rectangle 14"/>
                <p:cNvSpPr/>
                <p:nvPr/>
              </p:nvSpPr>
              <p:spPr>
                <a:xfrm>
                  <a:off x="470777" y="380999"/>
                  <a:ext cx="188969" cy="566907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16" name="Rectangle 15"/>
                <p:cNvSpPr/>
                <p:nvPr/>
              </p:nvSpPr>
              <p:spPr>
                <a:xfrm>
                  <a:off x="11633070" y="380999"/>
                  <a:ext cx="188969" cy="566907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grpSp>
        </p:grpSp>
        <p:sp>
          <p:nvSpPr>
            <p:cNvPr id="12" name="Rectangle 11"/>
            <p:cNvSpPr/>
            <p:nvPr/>
          </p:nvSpPr>
          <p:spPr>
            <a:xfrm>
              <a:off x="485542" y="6286420"/>
              <a:ext cx="11336498" cy="188969"/>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grpSp>
      <p:sp>
        <p:nvSpPr>
          <p:cNvPr id="2" name="Title 1"/>
          <p:cNvSpPr>
            <a:spLocks noGrp="1"/>
          </p:cNvSpPr>
          <p:nvPr>
            <p:ph type="ctrTitle"/>
          </p:nvPr>
        </p:nvSpPr>
        <p:spPr>
          <a:xfrm>
            <a:off x="1144092" y="2423279"/>
            <a:ext cx="9144000" cy="1554480"/>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1144092" y="4025293"/>
            <a:ext cx="9144000" cy="851507"/>
          </a:xfrm>
        </p:spPr>
        <p:txBody>
          <a:bodyPr>
            <a:noAutofit/>
          </a:bodyPr>
          <a:lstStyle>
            <a:lvl1pPr marL="0" indent="0" algn="l">
              <a:spcBef>
                <a:spcPts val="60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235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White Title Slide">
    <p:spTree>
      <p:nvGrpSpPr>
        <p:cNvPr id="1" name=""/>
        <p:cNvGrpSpPr/>
        <p:nvPr/>
      </p:nvGrpSpPr>
      <p:grpSpPr>
        <a:xfrm>
          <a:off x="0" y="0"/>
          <a:ext cx="0" cy="0"/>
          <a:chOff x="0" y="0"/>
          <a:chExt cx="0" cy="0"/>
        </a:xfrm>
      </p:grpSpPr>
      <p:grpSp>
        <p:nvGrpSpPr>
          <p:cNvPr id="7" name="Group 6"/>
          <p:cNvGrpSpPr/>
          <p:nvPr/>
        </p:nvGrpSpPr>
        <p:grpSpPr>
          <a:xfrm>
            <a:off x="606582" y="456998"/>
            <a:ext cx="2286595" cy="920851"/>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609600" y="3169920"/>
            <a:ext cx="9144000" cy="1554480"/>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608172" y="4775201"/>
            <a:ext cx="9144000" cy="851507"/>
          </a:xfrm>
        </p:spPr>
        <p:txBody>
          <a:bodyPr>
            <a:noAutofit/>
          </a:bodyPr>
          <a:lstStyle>
            <a:lvl1pPr marL="0" indent="0" algn="l">
              <a:spcBef>
                <a:spcPts val="60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70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759" y="990600"/>
            <a:ext cx="8230154" cy="876300"/>
          </a:xfrm>
        </p:spPr>
        <p:txBody>
          <a:bodyPr anchor="t"/>
          <a:lstStyle>
            <a:lvl1pPr algn="l">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609760" y="1905000"/>
            <a:ext cx="8230155" cy="351716"/>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96A472-BDEE-429F-9F44-4C6728706F94}" type="datetime1">
              <a:rPr lang="en-US" smtClean="0"/>
              <a:t>03/23/16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C6529-88FB-432A-ADB3-D096B7AB4817}" type="slidenum">
              <a:rPr lang="en-US" smtClean="0"/>
              <a:t>‹#›</a:t>
            </a:fld>
            <a:endParaRPr lang="en-US"/>
          </a:p>
        </p:txBody>
      </p:sp>
      <p:sp>
        <p:nvSpPr>
          <p:cNvPr id="7" name="Rectangle 6"/>
          <p:cNvSpPr/>
          <p:nvPr/>
        </p:nvSpPr>
        <p:spPr>
          <a:xfrm>
            <a:off x="608964" y="6900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Tree>
    <p:extLst>
      <p:ext uri="{BB962C8B-B14F-4D97-AF65-F5344CB8AC3E}">
        <p14:creationId xmlns:p14="http://schemas.microsoft.com/office/powerpoint/2010/main" val="17412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rame Section Header">
    <p:spTree>
      <p:nvGrpSpPr>
        <p:cNvPr id="1" name=""/>
        <p:cNvGrpSpPr/>
        <p:nvPr/>
      </p:nvGrpSpPr>
      <p:grpSpPr>
        <a:xfrm>
          <a:off x="0" y="0"/>
          <a:ext cx="0" cy="0"/>
          <a:chOff x="0" y="0"/>
          <a:chExt cx="0" cy="0"/>
        </a:xfrm>
      </p:grpSpPr>
      <p:grpSp>
        <p:nvGrpSpPr>
          <p:cNvPr id="17" name="Group 16"/>
          <p:cNvGrpSpPr/>
          <p:nvPr/>
        </p:nvGrpSpPr>
        <p:grpSpPr>
          <a:xfrm>
            <a:off x="418891" y="381806"/>
            <a:ext cx="11354220" cy="5706999"/>
            <a:chOff x="418781" y="381805"/>
            <a:chExt cx="11351263" cy="5706999"/>
          </a:xfrm>
        </p:grpSpPr>
        <p:grpSp>
          <p:nvGrpSpPr>
            <p:cNvPr id="11" name="Group 10"/>
            <p:cNvGrpSpPr/>
            <p:nvPr/>
          </p:nvGrpSpPr>
          <p:grpSpPr>
            <a:xfrm>
              <a:off x="418781" y="381805"/>
              <a:ext cx="11351263" cy="5706999"/>
              <a:chOff x="470777" y="380999"/>
              <a:chExt cx="11351263" cy="6094390"/>
            </a:xfrm>
          </p:grpSpPr>
          <p:sp>
            <p:nvSpPr>
              <p:cNvPr id="12" name="Rectangle 11"/>
              <p:cNvSpPr/>
              <p:nvPr/>
            </p:nvSpPr>
            <p:spPr>
              <a:xfrm>
                <a:off x="485542" y="380999"/>
                <a:ext cx="11336498" cy="188969"/>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grpSp>
            <p:nvGrpSpPr>
              <p:cNvPr id="13" name="Group 12"/>
              <p:cNvGrpSpPr/>
              <p:nvPr/>
            </p:nvGrpSpPr>
            <p:grpSpPr>
              <a:xfrm>
                <a:off x="470777" y="380999"/>
                <a:ext cx="11351262" cy="6094390"/>
                <a:chOff x="470777" y="380999"/>
                <a:chExt cx="11351262" cy="5669070"/>
              </a:xfrm>
            </p:grpSpPr>
            <p:sp>
              <p:nvSpPr>
                <p:cNvPr id="14" name="Rectangle 13"/>
                <p:cNvSpPr/>
                <p:nvPr/>
              </p:nvSpPr>
              <p:spPr>
                <a:xfrm>
                  <a:off x="470777" y="380999"/>
                  <a:ext cx="188969" cy="566907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15" name="Rectangle 14"/>
                <p:cNvSpPr/>
                <p:nvPr/>
              </p:nvSpPr>
              <p:spPr>
                <a:xfrm>
                  <a:off x="11633070" y="380999"/>
                  <a:ext cx="188969" cy="566907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grpSp>
        </p:grpSp>
        <p:sp>
          <p:nvSpPr>
            <p:cNvPr id="16" name="Rectangle 15"/>
            <p:cNvSpPr/>
            <p:nvPr/>
          </p:nvSpPr>
          <p:spPr>
            <a:xfrm>
              <a:off x="433546" y="5899835"/>
              <a:ext cx="11336498" cy="188969"/>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grpSp>
      <p:sp>
        <p:nvSpPr>
          <p:cNvPr id="2" name="Title 1"/>
          <p:cNvSpPr>
            <a:spLocks noGrp="1"/>
          </p:cNvSpPr>
          <p:nvPr>
            <p:ph type="title"/>
          </p:nvPr>
        </p:nvSpPr>
        <p:spPr>
          <a:xfrm>
            <a:off x="1114716" y="990600"/>
            <a:ext cx="8230154" cy="876300"/>
          </a:xfrm>
        </p:spPr>
        <p:txBody>
          <a:bodyPr anchor="t"/>
          <a:lstStyle>
            <a:lvl1pPr>
              <a:defRPr sz="4800"/>
            </a:lvl1pPr>
          </a:lstStyle>
          <a:p>
            <a:r>
              <a:rPr lang="en-US"/>
              <a:t>Click to edit Master title style</a:t>
            </a:r>
          </a:p>
        </p:txBody>
      </p:sp>
      <p:sp>
        <p:nvSpPr>
          <p:cNvPr id="3" name="Date Placeholder 2"/>
          <p:cNvSpPr>
            <a:spLocks noGrp="1"/>
          </p:cNvSpPr>
          <p:nvPr>
            <p:ph type="dt" sz="half" idx="10"/>
          </p:nvPr>
        </p:nvSpPr>
        <p:spPr/>
        <p:txBody>
          <a:bodyPr/>
          <a:lstStyle/>
          <a:p>
            <a:fld id="{C9062FB7-98C4-4D98-A57B-E6C4CBD7064F}" type="datetime1">
              <a:rPr lang="en-US" smtClean="0"/>
              <a:t>03/23/16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C6529-88FB-432A-ADB3-D096B7AB4817}" type="slidenum">
              <a:rPr lang="en-US" smtClean="0"/>
              <a:pPr/>
              <a:t>‹#›</a:t>
            </a:fld>
            <a:endParaRPr lang="en-US"/>
          </a:p>
        </p:txBody>
      </p:sp>
      <p:sp>
        <p:nvSpPr>
          <p:cNvPr id="19" name="Text Placeholder 18"/>
          <p:cNvSpPr>
            <a:spLocks noGrp="1"/>
          </p:cNvSpPr>
          <p:nvPr>
            <p:ph type="body" sz="quarter" idx="13"/>
          </p:nvPr>
        </p:nvSpPr>
        <p:spPr>
          <a:xfrm>
            <a:off x="1114716" y="1905000"/>
            <a:ext cx="8230154" cy="351716"/>
          </a:xfrm>
        </p:spPr>
        <p:txBody>
          <a:bodyPr>
            <a:noAutofit/>
          </a:bodyPr>
          <a:lstStyle>
            <a:lvl1pPr marL="0" indent="0">
              <a:spcBef>
                <a:spcPts val="600"/>
              </a:spcBef>
              <a:buNone/>
              <a:defRPr sz="1800"/>
            </a:lvl1pPr>
            <a:lvl2pPr marL="0" indent="0">
              <a:spcBef>
                <a:spcPts val="600"/>
              </a:spcBef>
              <a:buNone/>
              <a:defRPr sz="1800"/>
            </a:lvl2pPr>
            <a:lvl3pPr marL="0" indent="0">
              <a:spcBef>
                <a:spcPts val="600"/>
              </a:spcBef>
              <a:buNone/>
              <a:defRPr sz="1800"/>
            </a:lvl3pPr>
            <a:lvl4pPr marL="0" indent="0">
              <a:spcBef>
                <a:spcPts val="600"/>
              </a:spcBef>
              <a:buNone/>
              <a:defRPr sz="1800"/>
            </a:lvl4pPr>
            <a:lvl5pPr marL="0" indent="0">
              <a:spcBef>
                <a:spcPts val="600"/>
              </a:spcBef>
              <a:buNone/>
              <a:defRPr sz="1800"/>
            </a:lvl5pPr>
            <a:lvl6pPr marL="0" indent="0">
              <a:spcBef>
                <a:spcPts val="600"/>
              </a:spcBef>
              <a:buNone/>
              <a:defRPr sz="1800"/>
            </a:lvl6pPr>
            <a:lvl7pPr marL="0" indent="0">
              <a:spcBef>
                <a:spcPts val="600"/>
              </a:spcBef>
              <a:buNone/>
              <a:defRPr sz="1800"/>
            </a:lvl7pPr>
            <a:lvl8pPr marL="0" indent="0">
              <a:spcBef>
                <a:spcPts val="600"/>
              </a:spcBef>
              <a:buNone/>
              <a:defRPr sz="1800"/>
            </a:lvl8pPr>
            <a:lvl9pPr marL="0" indent="0">
              <a:spcBef>
                <a:spcPts val="600"/>
              </a:spcBef>
              <a:buNone/>
              <a:defRPr sz="1800"/>
            </a:lvl9pPr>
          </a:lstStyle>
          <a:p>
            <a:pPr lvl="0"/>
            <a:r>
              <a:rPr lang="en-US"/>
              <a:t>Click to edit Master text styles</a:t>
            </a:r>
          </a:p>
        </p:txBody>
      </p:sp>
    </p:spTree>
    <p:extLst>
      <p:ext uri="{BB962C8B-B14F-4D97-AF65-F5344CB8AC3E}">
        <p14:creationId xmlns:p14="http://schemas.microsoft.com/office/powerpoint/2010/main" val="268356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26B45FFC-9EEF-4E69-85F5-C8F54747804D}" type="datetime4">
              <a:rPr lang="en-US" smtClean="0"/>
              <a:t>March 22,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late 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759" y="990600"/>
            <a:ext cx="8230154" cy="876300"/>
          </a:xfrm>
        </p:spPr>
        <p:txBody>
          <a:bodyPr anchor="t"/>
          <a:lstStyle>
            <a:lvl1pPr>
              <a:defRPr sz="4800"/>
            </a:lvl1pPr>
          </a:lstStyle>
          <a:p>
            <a:r>
              <a:rPr lang="en-US"/>
              <a:t>Click to edit Master title style</a:t>
            </a:r>
          </a:p>
        </p:txBody>
      </p:sp>
      <p:sp>
        <p:nvSpPr>
          <p:cNvPr id="3" name="Date Placeholder 2"/>
          <p:cNvSpPr>
            <a:spLocks noGrp="1"/>
          </p:cNvSpPr>
          <p:nvPr>
            <p:ph type="dt" sz="half" idx="10"/>
          </p:nvPr>
        </p:nvSpPr>
        <p:spPr/>
        <p:txBody>
          <a:bodyPr/>
          <a:lstStyle/>
          <a:p>
            <a:fld id="{7C890CAE-B570-4A2A-9A5A-E797B5143A4D}" type="datetime1">
              <a:rPr lang="en-US" smtClean="0"/>
              <a:t>03/23/16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C6529-88FB-432A-ADB3-D096B7AB4817}" type="slidenum">
              <a:rPr lang="en-US" smtClean="0"/>
              <a:pPr/>
              <a:t>‹#›</a:t>
            </a:fld>
            <a:endParaRPr lang="en-US"/>
          </a:p>
        </p:txBody>
      </p:sp>
      <p:sp>
        <p:nvSpPr>
          <p:cNvPr id="19" name="Text Placeholder 18"/>
          <p:cNvSpPr>
            <a:spLocks noGrp="1"/>
          </p:cNvSpPr>
          <p:nvPr>
            <p:ph type="body" sz="quarter" idx="13"/>
          </p:nvPr>
        </p:nvSpPr>
        <p:spPr>
          <a:xfrm>
            <a:off x="609760" y="1905000"/>
            <a:ext cx="8230154" cy="351716"/>
          </a:xfrm>
        </p:spPr>
        <p:txBody>
          <a:bodyPr>
            <a:noAutofit/>
          </a:bodyPr>
          <a:lstStyle>
            <a:lvl1pPr marL="0" indent="0">
              <a:spcBef>
                <a:spcPts val="600"/>
              </a:spcBef>
              <a:buNone/>
              <a:defRPr sz="1800"/>
            </a:lvl1pPr>
            <a:lvl2pPr marL="0" indent="0">
              <a:spcBef>
                <a:spcPts val="600"/>
              </a:spcBef>
              <a:buNone/>
              <a:defRPr sz="1800"/>
            </a:lvl2pPr>
            <a:lvl3pPr marL="0" indent="0">
              <a:spcBef>
                <a:spcPts val="600"/>
              </a:spcBef>
              <a:buNone/>
              <a:defRPr sz="1800"/>
            </a:lvl3pPr>
            <a:lvl4pPr marL="0" indent="0">
              <a:spcBef>
                <a:spcPts val="600"/>
              </a:spcBef>
              <a:buNone/>
              <a:defRPr sz="1800"/>
            </a:lvl4pPr>
            <a:lvl5pPr marL="0" indent="0">
              <a:spcBef>
                <a:spcPts val="600"/>
              </a:spcBef>
              <a:buNone/>
              <a:defRPr sz="1800"/>
            </a:lvl5pPr>
            <a:lvl6pPr marL="0" indent="0">
              <a:spcBef>
                <a:spcPts val="600"/>
              </a:spcBef>
              <a:buNone/>
              <a:defRPr sz="1800"/>
            </a:lvl6pPr>
            <a:lvl7pPr marL="0" indent="0">
              <a:spcBef>
                <a:spcPts val="600"/>
              </a:spcBef>
              <a:buNone/>
              <a:defRPr sz="1800"/>
            </a:lvl7pPr>
            <a:lvl8pPr marL="0" indent="0">
              <a:spcBef>
                <a:spcPts val="600"/>
              </a:spcBef>
              <a:buNone/>
              <a:defRPr sz="1800"/>
            </a:lvl8pPr>
            <a:lvl9pPr marL="0" indent="0">
              <a:spcBef>
                <a:spcPts val="600"/>
              </a:spcBef>
              <a:buNone/>
              <a:defRPr sz="1800"/>
            </a:lvl9pPr>
          </a:lstStyle>
          <a:p>
            <a:pPr lvl="0"/>
            <a:r>
              <a:rPr lang="en-US"/>
              <a:t>Click to edit Master text styles</a:t>
            </a:r>
          </a:p>
        </p:txBody>
      </p:sp>
      <p:grpSp>
        <p:nvGrpSpPr>
          <p:cNvPr id="18" name="Group 17"/>
          <p:cNvGrpSpPr/>
          <p:nvPr/>
        </p:nvGrpSpPr>
        <p:grpSpPr>
          <a:xfrm>
            <a:off x="606457" y="6368079"/>
            <a:ext cx="819928" cy="330199"/>
            <a:chOff x="3578225" y="1146175"/>
            <a:chExt cx="5038725" cy="2111375"/>
          </a:xfrm>
          <a:solidFill>
            <a:srgbClr val="FFFFFF"/>
          </a:solidFill>
        </p:grpSpPr>
        <p:sp>
          <p:nvSpPr>
            <p:cNvPr id="20"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193733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8" name="Rectangle 17"/>
          <p:cNvSpPr/>
          <p:nvPr/>
        </p:nvSpPr>
        <p:spPr>
          <a:xfrm>
            <a:off x="608964" y="6900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hasCustomPrompt="1"/>
          </p:nvPr>
        </p:nvSpPr>
        <p:spPr>
          <a:xfrm>
            <a:off x="609758" y="990600"/>
            <a:ext cx="8231744" cy="1981200"/>
          </a:xfrm>
        </p:spPr>
        <p:txBody>
          <a:bodyPr anchor="t"/>
          <a:lstStyle>
            <a:lvl1pPr marL="292100" indent="-292100">
              <a:defRPr sz="4800" baseline="0"/>
            </a:lvl1pPr>
          </a:lstStyle>
          <a:p>
            <a:r>
              <a:rPr lang="en-US" dirty="0"/>
              <a:t>“Click to add quote here. Type quotation marks before and after text.”</a:t>
            </a:r>
          </a:p>
        </p:txBody>
      </p:sp>
      <p:sp>
        <p:nvSpPr>
          <p:cNvPr id="3" name="Date Placeholder 2"/>
          <p:cNvSpPr>
            <a:spLocks noGrp="1"/>
          </p:cNvSpPr>
          <p:nvPr>
            <p:ph type="dt" sz="half" idx="10"/>
          </p:nvPr>
        </p:nvSpPr>
        <p:spPr/>
        <p:txBody>
          <a:bodyPr/>
          <a:lstStyle/>
          <a:p>
            <a:fld id="{BC28BF7F-02D4-4663-B642-313F93D96CB2}" type="datetime1">
              <a:rPr lang="en-US" smtClean="0"/>
              <a:t>03/23/16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C6529-88FB-432A-ADB3-D096B7AB4817}" type="slidenum">
              <a:rPr lang="en-US" smtClean="0"/>
              <a:pPr/>
              <a:t>‹#›</a:t>
            </a:fld>
            <a:endParaRPr lang="en-US"/>
          </a:p>
        </p:txBody>
      </p:sp>
      <p:sp>
        <p:nvSpPr>
          <p:cNvPr id="19" name="Text Placeholder 18"/>
          <p:cNvSpPr>
            <a:spLocks noGrp="1"/>
          </p:cNvSpPr>
          <p:nvPr>
            <p:ph type="body" sz="quarter" idx="13" hasCustomPrompt="1"/>
          </p:nvPr>
        </p:nvSpPr>
        <p:spPr>
          <a:xfrm>
            <a:off x="913050" y="3276600"/>
            <a:ext cx="7923687" cy="1371600"/>
          </a:xfrm>
        </p:spPr>
        <p:txBody>
          <a:bodyPr>
            <a:noAutofit/>
          </a:bodyPr>
          <a:lstStyle>
            <a:lvl1pPr marL="0" indent="0">
              <a:spcBef>
                <a:spcPts val="0"/>
              </a:spcBef>
              <a:buNone/>
              <a:defRPr sz="1800"/>
            </a:lvl1pPr>
            <a:lvl2pPr marL="0" indent="0">
              <a:spcBef>
                <a:spcPts val="600"/>
              </a:spcBef>
              <a:buNone/>
              <a:defRPr sz="1800"/>
            </a:lvl2pPr>
            <a:lvl3pPr marL="0" indent="0">
              <a:spcBef>
                <a:spcPts val="600"/>
              </a:spcBef>
              <a:buNone/>
              <a:defRPr sz="1800"/>
            </a:lvl3pPr>
            <a:lvl4pPr marL="0" indent="0">
              <a:spcBef>
                <a:spcPts val="600"/>
              </a:spcBef>
              <a:buNone/>
              <a:defRPr sz="1800"/>
            </a:lvl4pPr>
            <a:lvl5pPr marL="0" indent="0">
              <a:spcBef>
                <a:spcPts val="600"/>
              </a:spcBef>
              <a:buNone/>
              <a:defRPr sz="1800"/>
            </a:lvl5pPr>
            <a:lvl6pPr marL="0" indent="0">
              <a:spcBef>
                <a:spcPts val="600"/>
              </a:spcBef>
              <a:buNone/>
              <a:defRPr sz="1800"/>
            </a:lvl6pPr>
            <a:lvl7pPr marL="0" indent="0">
              <a:spcBef>
                <a:spcPts val="600"/>
              </a:spcBef>
              <a:buNone/>
              <a:defRPr sz="1800"/>
            </a:lvl7pPr>
            <a:lvl8pPr marL="0" indent="0">
              <a:spcBef>
                <a:spcPts val="600"/>
              </a:spcBef>
              <a:buNone/>
              <a:defRPr sz="1800"/>
            </a:lvl8pPr>
            <a:lvl9pPr marL="0" indent="0">
              <a:spcBef>
                <a:spcPts val="600"/>
              </a:spcBef>
              <a:buNone/>
              <a:defRPr sz="1800"/>
            </a:lvl9pPr>
          </a:lstStyle>
          <a:p>
            <a:pPr lvl="0"/>
            <a:r>
              <a:rPr lang="en-US" dirty="0"/>
              <a:t>Click to add quoted person’s name, title, company</a:t>
            </a:r>
          </a:p>
        </p:txBody>
      </p:sp>
    </p:spTree>
    <p:extLst>
      <p:ext uri="{BB962C8B-B14F-4D97-AF65-F5344CB8AC3E}">
        <p14:creationId xmlns:p14="http://schemas.microsoft.com/office/powerpoint/2010/main" val="127671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606457" y="6368079"/>
            <a:ext cx="819928" cy="330199"/>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hasCustomPrompt="1"/>
          </p:nvPr>
        </p:nvSpPr>
        <p:spPr>
          <a:xfrm>
            <a:off x="609758" y="990600"/>
            <a:ext cx="8231744" cy="1981200"/>
          </a:xfrm>
        </p:spPr>
        <p:txBody>
          <a:bodyPr anchor="t"/>
          <a:lstStyle>
            <a:lvl1pPr marL="292100" indent="-292100">
              <a:defRPr sz="4800" baseline="0"/>
            </a:lvl1pPr>
          </a:lstStyle>
          <a:p>
            <a:r>
              <a:rPr lang="en-US" dirty="0"/>
              <a:t>“Click to add quote here. Type quotation marks before and after text.”</a:t>
            </a:r>
          </a:p>
        </p:txBody>
      </p:sp>
      <p:sp>
        <p:nvSpPr>
          <p:cNvPr id="3" name="Date Placeholder 2"/>
          <p:cNvSpPr>
            <a:spLocks noGrp="1"/>
          </p:cNvSpPr>
          <p:nvPr>
            <p:ph type="dt" sz="half" idx="10"/>
          </p:nvPr>
        </p:nvSpPr>
        <p:spPr/>
        <p:txBody>
          <a:bodyPr/>
          <a:lstStyle/>
          <a:p>
            <a:fld id="{C65BFE15-DCF3-4185-BE91-E10ED67EECB8}" type="datetime1">
              <a:rPr lang="en-US" smtClean="0"/>
              <a:t>03/23/16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C6529-88FB-432A-ADB3-D096B7AB4817}" type="slidenum">
              <a:rPr lang="en-US" smtClean="0"/>
              <a:pPr/>
              <a:t>‹#›</a:t>
            </a:fld>
            <a:endParaRPr lang="en-US"/>
          </a:p>
        </p:txBody>
      </p:sp>
      <p:sp>
        <p:nvSpPr>
          <p:cNvPr id="19" name="Text Placeholder 18"/>
          <p:cNvSpPr>
            <a:spLocks noGrp="1"/>
          </p:cNvSpPr>
          <p:nvPr>
            <p:ph type="body" sz="quarter" idx="13" hasCustomPrompt="1"/>
          </p:nvPr>
        </p:nvSpPr>
        <p:spPr>
          <a:xfrm>
            <a:off x="913052" y="3276600"/>
            <a:ext cx="7923686" cy="1371600"/>
          </a:xfrm>
        </p:spPr>
        <p:txBody>
          <a:bodyPr>
            <a:noAutofit/>
          </a:bodyPr>
          <a:lstStyle>
            <a:lvl1pPr marL="0" indent="0">
              <a:spcBef>
                <a:spcPts val="0"/>
              </a:spcBef>
              <a:buNone/>
              <a:defRPr sz="1800"/>
            </a:lvl1pPr>
            <a:lvl2pPr marL="0" indent="0">
              <a:spcBef>
                <a:spcPts val="600"/>
              </a:spcBef>
              <a:buNone/>
              <a:defRPr sz="1800"/>
            </a:lvl2pPr>
            <a:lvl3pPr marL="0" indent="0">
              <a:spcBef>
                <a:spcPts val="600"/>
              </a:spcBef>
              <a:buNone/>
              <a:defRPr sz="1800"/>
            </a:lvl3pPr>
            <a:lvl4pPr marL="0" indent="0">
              <a:spcBef>
                <a:spcPts val="600"/>
              </a:spcBef>
              <a:buNone/>
              <a:defRPr sz="1800"/>
            </a:lvl4pPr>
            <a:lvl5pPr marL="0" indent="0">
              <a:spcBef>
                <a:spcPts val="600"/>
              </a:spcBef>
              <a:buNone/>
              <a:defRPr sz="1800"/>
            </a:lvl5pPr>
            <a:lvl6pPr marL="0" indent="0">
              <a:spcBef>
                <a:spcPts val="600"/>
              </a:spcBef>
              <a:buNone/>
              <a:defRPr sz="1800"/>
            </a:lvl6pPr>
            <a:lvl7pPr marL="0" indent="0">
              <a:spcBef>
                <a:spcPts val="600"/>
              </a:spcBef>
              <a:buNone/>
              <a:defRPr sz="1800"/>
            </a:lvl7pPr>
            <a:lvl8pPr marL="0" indent="0">
              <a:spcBef>
                <a:spcPts val="600"/>
              </a:spcBef>
              <a:buNone/>
              <a:defRPr sz="1800"/>
            </a:lvl8pPr>
            <a:lvl9pPr marL="0" indent="0">
              <a:spcBef>
                <a:spcPts val="600"/>
              </a:spcBef>
              <a:buNone/>
              <a:defRPr sz="1800"/>
            </a:lvl9pPr>
          </a:lstStyle>
          <a:p>
            <a:pPr lvl="0"/>
            <a:r>
              <a:rPr lang="en-US" dirty="0"/>
              <a:t>Click to add quoted person’s name, title, company</a:t>
            </a:r>
          </a:p>
        </p:txBody>
      </p:sp>
    </p:spTree>
    <p:extLst>
      <p:ext uri="{BB962C8B-B14F-4D97-AF65-F5344CB8AC3E}">
        <p14:creationId xmlns:p14="http://schemas.microsoft.com/office/powerpoint/2010/main" val="37390508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608964" y="11726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3ABBA-4B3F-40CD-A1A6-922CC26165C5}" type="datetime1">
              <a:rPr lang="en-US" smtClean="0"/>
              <a:t>03/23/16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5965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7" name="Rectangle 6"/>
          <p:cNvSpPr/>
          <p:nvPr/>
        </p:nvSpPr>
        <p:spPr>
          <a:xfrm>
            <a:off x="608964" y="11726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p:nvPr>
        </p:nvSpPr>
        <p:spPr>
          <a:xfrm>
            <a:off x="609600" y="304800"/>
            <a:ext cx="10972801" cy="762000"/>
          </a:xfrm>
        </p:spPr>
        <p:txBody>
          <a:bodyPr/>
          <a:lstStyle/>
          <a:p>
            <a:r>
              <a:rPr lang="en-US"/>
              <a:t>Click to edit Master title style</a:t>
            </a:r>
          </a:p>
        </p:txBody>
      </p:sp>
      <p:sp>
        <p:nvSpPr>
          <p:cNvPr id="3" name="Content Placeholder 2"/>
          <p:cNvSpPr>
            <a:spLocks noGrp="1"/>
          </p:cNvSpPr>
          <p:nvPr>
            <p:ph idx="1"/>
          </p:nvPr>
        </p:nvSpPr>
        <p:spPr>
          <a:xfrm>
            <a:off x="609600" y="1828799"/>
            <a:ext cx="10972801"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543D6-40D2-467B-AFB5-32E20416F8D8}" type="datetime1">
              <a:rPr lang="en-US" smtClean="0"/>
              <a:t>03/23/16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C6529-88FB-432A-ADB3-D096B7AB4817}" type="slidenum">
              <a:rPr lang="en-US" smtClean="0"/>
              <a:t>‹#›</a:t>
            </a:fld>
            <a:endParaRPr lang="en-US"/>
          </a:p>
        </p:txBody>
      </p:sp>
      <p:sp>
        <p:nvSpPr>
          <p:cNvPr id="8" name="Text Placeholder 18"/>
          <p:cNvSpPr>
            <a:spLocks noGrp="1"/>
          </p:cNvSpPr>
          <p:nvPr>
            <p:ph type="body" sz="quarter" idx="13" hasCustomPrompt="1"/>
          </p:nvPr>
        </p:nvSpPr>
        <p:spPr>
          <a:xfrm>
            <a:off x="609600" y="1325880"/>
            <a:ext cx="10972801" cy="274320"/>
          </a:xfrm>
        </p:spPr>
        <p:txBody>
          <a:bodyPr>
            <a:noAutofit/>
          </a:bodyPr>
          <a:lstStyle>
            <a:lvl1pPr marL="0" indent="0">
              <a:spcBef>
                <a:spcPts val="0"/>
              </a:spcBef>
              <a:buNone/>
              <a:defRPr sz="1800"/>
            </a:lvl1pPr>
            <a:lvl2pPr marL="0" indent="0">
              <a:spcBef>
                <a:spcPts val="600"/>
              </a:spcBef>
              <a:buNone/>
              <a:defRPr sz="1800"/>
            </a:lvl2pPr>
            <a:lvl3pPr marL="0" indent="0">
              <a:spcBef>
                <a:spcPts val="600"/>
              </a:spcBef>
              <a:buNone/>
              <a:defRPr sz="1800"/>
            </a:lvl3pPr>
            <a:lvl4pPr marL="0" indent="0">
              <a:spcBef>
                <a:spcPts val="600"/>
              </a:spcBef>
              <a:buNone/>
              <a:defRPr sz="1800"/>
            </a:lvl4pPr>
            <a:lvl5pPr marL="0" indent="0">
              <a:spcBef>
                <a:spcPts val="600"/>
              </a:spcBef>
              <a:buNone/>
              <a:defRPr sz="1800"/>
            </a:lvl5pPr>
            <a:lvl6pPr marL="0" indent="0">
              <a:spcBef>
                <a:spcPts val="600"/>
              </a:spcBef>
              <a:buNone/>
              <a:defRPr sz="1800"/>
            </a:lvl6pPr>
            <a:lvl7pPr marL="0" indent="0">
              <a:spcBef>
                <a:spcPts val="600"/>
              </a:spcBef>
              <a:buNone/>
              <a:defRPr sz="1800"/>
            </a:lvl7pPr>
            <a:lvl8pPr marL="0" indent="0">
              <a:spcBef>
                <a:spcPts val="600"/>
              </a:spcBef>
              <a:buNone/>
              <a:defRPr sz="1800"/>
            </a:lvl8pPr>
            <a:lvl9pPr marL="0" indent="0">
              <a:spcBef>
                <a:spcPts val="600"/>
              </a:spcBef>
              <a:buNone/>
              <a:defRPr sz="1800"/>
            </a:lvl9pPr>
          </a:lstStyle>
          <a:p>
            <a:pPr lvl="0"/>
            <a:r>
              <a:rPr lang="en-US" dirty="0"/>
              <a:t>Click to add subtitle</a:t>
            </a:r>
          </a:p>
        </p:txBody>
      </p:sp>
    </p:spTree>
    <p:extLst>
      <p:ext uri="{BB962C8B-B14F-4D97-AF65-F5344CB8AC3E}">
        <p14:creationId xmlns:p14="http://schemas.microsoft.com/office/powerpoint/2010/main" val="323785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608964" y="11726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DC2893-5AED-42AF-823A-8B0A0B502308}" type="datetime1">
              <a:rPr lang="en-US" smtClean="0"/>
              <a:t>03/23/16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71877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Rectangle 5"/>
          <p:cNvSpPr/>
          <p:nvPr/>
        </p:nvSpPr>
        <p:spPr>
          <a:xfrm>
            <a:off x="608964" y="11726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7" name="Text Placeholder 18"/>
          <p:cNvSpPr>
            <a:spLocks noGrp="1"/>
          </p:cNvSpPr>
          <p:nvPr>
            <p:ph type="body" sz="quarter" idx="13" hasCustomPrompt="1"/>
          </p:nvPr>
        </p:nvSpPr>
        <p:spPr>
          <a:xfrm>
            <a:off x="609600" y="1325880"/>
            <a:ext cx="10972801" cy="274320"/>
          </a:xfrm>
        </p:spPr>
        <p:txBody>
          <a:bodyPr>
            <a:noAutofit/>
          </a:bodyPr>
          <a:lstStyle>
            <a:lvl1pPr marL="0" indent="0">
              <a:spcBef>
                <a:spcPts val="0"/>
              </a:spcBef>
              <a:buNone/>
              <a:defRPr sz="1800"/>
            </a:lvl1pPr>
            <a:lvl2pPr marL="0" indent="0">
              <a:spcBef>
                <a:spcPts val="600"/>
              </a:spcBef>
              <a:buNone/>
              <a:defRPr sz="1800"/>
            </a:lvl2pPr>
            <a:lvl3pPr marL="0" indent="0">
              <a:spcBef>
                <a:spcPts val="600"/>
              </a:spcBef>
              <a:buNone/>
              <a:defRPr sz="1800"/>
            </a:lvl3pPr>
            <a:lvl4pPr marL="0" indent="0">
              <a:spcBef>
                <a:spcPts val="600"/>
              </a:spcBef>
              <a:buNone/>
              <a:defRPr sz="1800"/>
            </a:lvl4pPr>
            <a:lvl5pPr marL="0" indent="0">
              <a:spcBef>
                <a:spcPts val="600"/>
              </a:spcBef>
              <a:buNone/>
              <a:defRPr sz="1800"/>
            </a:lvl5pPr>
            <a:lvl6pPr marL="0" indent="0">
              <a:spcBef>
                <a:spcPts val="600"/>
              </a:spcBef>
              <a:buNone/>
              <a:defRPr sz="1800"/>
            </a:lvl6pPr>
            <a:lvl7pPr marL="0" indent="0">
              <a:spcBef>
                <a:spcPts val="600"/>
              </a:spcBef>
              <a:buNone/>
              <a:defRPr sz="1800"/>
            </a:lvl7pPr>
            <a:lvl8pPr marL="0" indent="0">
              <a:spcBef>
                <a:spcPts val="600"/>
              </a:spcBef>
              <a:buNone/>
              <a:defRPr sz="1800"/>
            </a:lvl8pPr>
            <a:lvl9pPr marL="0" indent="0">
              <a:spcBef>
                <a:spcPts val="600"/>
              </a:spcBef>
              <a:buNone/>
              <a:defRPr sz="1800"/>
            </a:lvl9pPr>
          </a:lstStyle>
          <a:p>
            <a:pPr lvl="0"/>
            <a:r>
              <a:rPr lang="en-US" dirty="0"/>
              <a:t>Click to add subtitle</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433BCA-0FAF-4BFC-864B-BD0CE79B4D1B}" type="datetime1">
              <a:rPr lang="en-US" smtClean="0"/>
              <a:t>03/23/16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274361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608964" y="11726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p:nvPr>
        </p:nvSpPr>
        <p:spPr>
          <a:xfrm>
            <a:off x="609600" y="304800"/>
            <a:ext cx="10972801" cy="762000"/>
          </a:xfrm>
        </p:spPr>
        <p:txBody>
          <a:bodyPr/>
          <a:lstStyle/>
          <a:p>
            <a:r>
              <a:rPr lang="en-US"/>
              <a:t>Click to edit Master title style</a:t>
            </a:r>
          </a:p>
        </p:txBody>
      </p:sp>
      <p:sp>
        <p:nvSpPr>
          <p:cNvPr id="3" name="Content Placeholder 2"/>
          <p:cNvSpPr>
            <a:spLocks noGrp="1"/>
          </p:cNvSpPr>
          <p:nvPr>
            <p:ph sz="half" idx="1"/>
          </p:nvPr>
        </p:nvSpPr>
        <p:spPr>
          <a:xfrm>
            <a:off x="609600" y="1447802"/>
            <a:ext cx="5304901" cy="4648199"/>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7499" y="1447802"/>
            <a:ext cx="5304901" cy="4648199"/>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A3B930-EA4B-4700-82FB-555171D85BF0}" type="datetime1">
              <a:rPr lang="en-US" smtClean="0"/>
              <a:t>03/23/16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16598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2850"/>
            <a:ext cx="5304901" cy="274320"/>
          </a:xfrm>
          <a:solidFill>
            <a:schemeClr val="accent1"/>
          </a:solidFill>
        </p:spPr>
        <p:txBody>
          <a:bodyPr anchor="ctr">
            <a:noAutofit/>
          </a:bodyPr>
          <a:lstStyle>
            <a:lvl1pPr marL="9144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63700"/>
            <a:ext cx="5304901" cy="44323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7499" y="1212850"/>
            <a:ext cx="5304901" cy="274320"/>
          </a:xfrm>
          <a:solidFill>
            <a:schemeClr val="accent1"/>
          </a:solidFill>
        </p:spPr>
        <p:txBody>
          <a:bodyPr anchor="ctr">
            <a:noAutofit/>
          </a:bodyPr>
          <a:lstStyle>
            <a:lvl1pPr marL="9144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7499" y="1663700"/>
            <a:ext cx="5304901" cy="44323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585CB2-8224-4E57-96A1-204F9850526C}" type="datetime1">
              <a:rPr lang="en-US" smtClean="0"/>
              <a:t>03/23/16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71306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BD810-35B8-409E-A8FB-3A686523002B}" type="datetime1">
              <a:rPr lang="en-US" smtClean="0"/>
              <a:t>03/23/16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362701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684E3265-88A3-4C30-AE11-BFDF645909E9}" type="datetime4">
              <a:rPr lang="en-US" smtClean="0"/>
              <a:t>March 22,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34400" y="1172689"/>
            <a:ext cx="3048000" cy="4923313"/>
          </a:xfrm>
          <a:solidFill>
            <a:schemeClr val="accent4"/>
          </a:solidFill>
        </p:spPr>
        <p:txBody>
          <a:bodyPr lIns="91440" tIns="91440" rIns="91440" bIns="91440">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p:nvSpPr>
        <p:spPr>
          <a:xfrm>
            <a:off x="608963" y="1172688"/>
            <a:ext cx="7771345"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p:nvPr>
        </p:nvSpPr>
        <p:spPr>
          <a:xfrm>
            <a:off x="609600" y="304800"/>
            <a:ext cx="10972801" cy="762000"/>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09759" y="1447800"/>
            <a:ext cx="7772836" cy="4648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3881D-09C1-40A8-BEAC-A7A4E04284C7}" type="datetime1">
              <a:rPr lang="en-US" smtClean="0"/>
              <a:t>03/23/16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342668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chor="b"/>
          <a:lstStyle>
            <a:lvl1pPr algn="l">
              <a:defRPr sz="2800" b="0"/>
            </a:lvl1pPr>
          </a:lstStyle>
          <a:p>
            <a:r>
              <a:rPr lang="en-US"/>
              <a:t>Click to edit Master title style</a:t>
            </a:r>
          </a:p>
        </p:txBody>
      </p:sp>
      <p:sp>
        <p:nvSpPr>
          <p:cNvPr id="3" name="Picture Placeholder 2"/>
          <p:cNvSpPr>
            <a:spLocks noGrp="1"/>
          </p:cNvSpPr>
          <p:nvPr>
            <p:ph type="pic" idx="1"/>
          </p:nvPr>
        </p:nvSpPr>
        <p:spPr>
          <a:xfrm>
            <a:off x="608171" y="1219200"/>
            <a:ext cx="6704298" cy="4868008"/>
          </a:xfrm>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467958" y="1219200"/>
            <a:ext cx="4115872" cy="4868008"/>
          </a:xfrm>
          <a:solidFill>
            <a:schemeClr val="accent2"/>
          </a:solidFill>
        </p:spPr>
        <p:txBody>
          <a:bodyPr lIns="91440" tIns="91440" rIns="91440" bIns="91440">
            <a:noAutofit/>
          </a:bodyPr>
          <a:lstStyle>
            <a:lvl1pPr marL="0" indent="0">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6096D6-8C3D-4349-A4BD-038211FB6CFC}" type="datetime1">
              <a:rPr lang="en-US" smtClean="0"/>
              <a:t>03/23/16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6073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11030" y="304800"/>
            <a:ext cx="10972801" cy="762000"/>
          </a:xfrm>
        </p:spPr>
        <p:txBody>
          <a:bodyPr anchor="b"/>
          <a:lstStyle>
            <a:lvl1pPr algn="l">
              <a:defRPr sz="2800" b="0"/>
            </a:lvl1pPr>
          </a:lstStyle>
          <a:p>
            <a:r>
              <a:rPr lang="en-US"/>
              <a:t>Click to edit Master title style</a:t>
            </a:r>
          </a:p>
        </p:txBody>
      </p:sp>
      <p:sp>
        <p:nvSpPr>
          <p:cNvPr id="3" name="Picture Placeholder 2"/>
          <p:cNvSpPr>
            <a:spLocks noGrp="1"/>
          </p:cNvSpPr>
          <p:nvPr>
            <p:ph type="pic" idx="1"/>
          </p:nvPr>
        </p:nvSpPr>
        <p:spPr>
          <a:xfrm>
            <a:off x="608171" y="1219200"/>
            <a:ext cx="5413244" cy="3657600"/>
          </a:xfrm>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8170" y="4953000"/>
            <a:ext cx="5413245" cy="1143000"/>
          </a:xfrm>
          <a:solidFill>
            <a:schemeClr val="accent5"/>
          </a:solidFill>
        </p:spPr>
        <p:txBody>
          <a:bodyPr lIns="91440" tIns="91440" rIns="91440" bIns="91440">
            <a:noAutofit/>
          </a:bodyPr>
          <a:lstStyle>
            <a:lvl1pPr marL="0" indent="0">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1DB0F8-A0AA-40CA-9BF4-BAED6B1C2AE7}" type="datetime1">
              <a:rPr lang="en-US" smtClean="0"/>
              <a:t>03/23/16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C6529-88FB-432A-ADB3-D096B7AB4817}" type="slidenum">
              <a:rPr lang="en-US" smtClean="0"/>
              <a:t>‹#›</a:t>
            </a:fld>
            <a:endParaRPr lang="en-US"/>
          </a:p>
        </p:txBody>
      </p:sp>
      <p:sp>
        <p:nvSpPr>
          <p:cNvPr id="9" name="Picture Placeholder 2"/>
          <p:cNvSpPr>
            <a:spLocks noGrp="1"/>
          </p:cNvSpPr>
          <p:nvPr>
            <p:ph type="pic" idx="13"/>
          </p:nvPr>
        </p:nvSpPr>
        <p:spPr>
          <a:xfrm>
            <a:off x="6170587" y="1219200"/>
            <a:ext cx="5413244" cy="3657600"/>
          </a:xfrm>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p:cNvSpPr>
            <a:spLocks noGrp="1"/>
          </p:cNvSpPr>
          <p:nvPr>
            <p:ph type="body" sz="half" idx="14"/>
          </p:nvPr>
        </p:nvSpPr>
        <p:spPr>
          <a:xfrm>
            <a:off x="6170586" y="4953000"/>
            <a:ext cx="5413245" cy="1143000"/>
          </a:xfrm>
          <a:solidFill>
            <a:schemeClr val="accent5"/>
          </a:solidFill>
        </p:spPr>
        <p:txBody>
          <a:bodyPr lIns="91440" tIns="91440" rIns="91440" bIns="91440">
            <a:noAutofit/>
          </a:bodyPr>
          <a:lstStyle>
            <a:lvl1pPr marL="0" indent="0">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53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608964" y="1172688"/>
            <a:ext cx="10975658" cy="46512"/>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58F0-5EAB-4972-8984-37B2D474E8EA}" type="datetime1">
              <a:rPr lang="en-US" smtClean="0"/>
              <a:t>03/23/16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C6529-88FB-432A-ADB3-D096B7AB4817}" type="slidenum">
              <a:rPr lang="en-US" smtClean="0"/>
              <a:t>‹#›</a:t>
            </a:fld>
            <a:endParaRPr lang="en-US"/>
          </a:p>
        </p:txBody>
      </p:sp>
    </p:spTree>
    <p:extLst>
      <p:ext uri="{BB962C8B-B14F-4D97-AF65-F5344CB8AC3E}">
        <p14:creationId xmlns:p14="http://schemas.microsoft.com/office/powerpoint/2010/main" val="28204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70464" y="304801"/>
            <a:ext cx="1011936" cy="5791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599" y="304800"/>
            <a:ext cx="9602272"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C2C22-46E7-4D5F-B784-3C0FF6920702}" type="datetime1">
              <a:rPr lang="en-US" smtClean="0"/>
              <a:t>03/23/16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C6529-88FB-432A-ADB3-D096B7AB4817}" type="slidenum">
              <a:rPr lang="en-US" smtClean="0"/>
              <a:t>‹#›</a:t>
            </a:fld>
            <a:endParaRPr lang="en-US"/>
          </a:p>
        </p:txBody>
      </p:sp>
      <p:sp>
        <p:nvSpPr>
          <p:cNvPr id="7" name="Rectangle 6"/>
          <p:cNvSpPr/>
          <p:nvPr/>
        </p:nvSpPr>
        <p:spPr>
          <a:xfrm>
            <a:off x="10440531" y="304800"/>
            <a:ext cx="45731" cy="579120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800" dirty="0"/>
          </a:p>
        </p:txBody>
      </p:sp>
    </p:spTree>
    <p:extLst>
      <p:ext uri="{BB962C8B-B14F-4D97-AF65-F5344CB8AC3E}">
        <p14:creationId xmlns:p14="http://schemas.microsoft.com/office/powerpoint/2010/main" val="315922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a:xfrm>
            <a:off x="5598212" y="6426104"/>
            <a:ext cx="995578" cy="210312"/>
          </a:xfrm>
          <a:prstGeom prst="rect">
            <a:avLst/>
          </a:prstGeom>
        </p:spPr>
        <p:txBody>
          <a:bodyPr/>
          <a:lstStyle/>
          <a:p>
            <a:fld id="{FB395617-A7D9-4AE8-82B6-3D0A191CDCBE}" type="datetime4">
              <a:rPr lang="en-US" smtClean="0"/>
              <a:t>March 22, 2016</a:t>
            </a:fld>
            <a:endParaRPr/>
          </a:p>
        </p:txBody>
      </p:sp>
      <p:sp>
        <p:nvSpPr>
          <p:cNvPr id="12" name="Footer Placeholder 11"/>
          <p:cNvSpPr>
            <a:spLocks noGrp="1"/>
          </p:cNvSpPr>
          <p:nvPr>
            <p:ph type="ftr" sz="quarter" idx="16"/>
          </p:nvPr>
        </p:nvSpPr>
        <p:spPr>
          <a:xfrm>
            <a:off x="6934200" y="6426104"/>
            <a:ext cx="4025198" cy="210312"/>
          </a:xfrm>
          <a:prstGeom prst="rect">
            <a:avLst/>
          </a:prstGeom>
        </p:spPr>
        <p:txBody>
          <a:bodyPr/>
          <a:lstStyle/>
          <a:p>
            <a:r>
              <a:rPr lang="en-US"/>
              <a:t>Private | Confidential | Internal Use Only </a:t>
            </a:r>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931D0637-DAB6-412C-ACD7-9C6024579DF9}" type="datetimeFigureOut">
              <a:rPr lang="en-US" smtClean="0"/>
              <a:t>03/22/16</a:t>
            </a:fld>
            <a:endParaRPr lang="en-US"/>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BD112E0-DCE1-46C7-9770-6E1CD1FA2604}" type="slidenum">
              <a:rPr lang="en-US" smtClean="0"/>
              <a:t>‹#›</a:t>
            </a:fld>
            <a:endParaRPr lang="en-US"/>
          </a:p>
        </p:txBody>
      </p:sp>
    </p:spTree>
    <p:extLst>
      <p:ext uri="{BB962C8B-B14F-4D97-AF65-F5344CB8AC3E}">
        <p14:creationId xmlns:p14="http://schemas.microsoft.com/office/powerpoint/2010/main" val="113273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sz="4000" baseline="0"/>
            </a:lvl1pPr>
          </a:lstStyle>
          <a:p>
            <a:r>
              <a:rPr dirty="0"/>
              <a:t>Click to</a:t>
            </a:r>
            <a:r>
              <a:rPr lang="en-US" dirty="0"/>
              <a:t> add</a:t>
            </a:r>
            <a:r>
              <a:rPr dirty="0"/>
              <a:t> </a:t>
            </a:r>
            <a:r>
              <a:rPr lang="en-US" dirty="0"/>
              <a:t>slide</a:t>
            </a:r>
            <a:r>
              <a:rPr dirty="0"/>
              <a:t> title</a:t>
            </a:r>
          </a:p>
        </p:txBody>
      </p:sp>
      <p:sp>
        <p:nvSpPr>
          <p:cNvPr id="3" name="Content Placeholder 2"/>
          <p:cNvSpPr>
            <a:spLocks noGrp="1"/>
          </p:cNvSpPr>
          <p:nvPr>
            <p:ph idx="1" hasCustomPrompt="1"/>
          </p:nvPr>
        </p:nvSpPr>
        <p:spPr/>
        <p:txBody>
          <a:bodyPr/>
          <a:lstStyle>
            <a:lvl1pPr marL="320040" indent="-320040">
              <a:buFont typeface="Arial" panose="020B0604020202020204" pitchFamily="34" charset="0"/>
              <a:buChar char="–"/>
              <a:defRPr sz="2800" baseline="0"/>
            </a:lvl1pPr>
            <a:lvl2pPr marL="640080" indent="-274320">
              <a:buSzPct val="120000"/>
              <a:buFont typeface="Arial" panose="020B0604020202020204" pitchFamily="34" charset="0"/>
              <a:buChar char="•"/>
              <a:defRPr sz="2400"/>
            </a:lvl2pPr>
            <a:lvl3pPr marL="1005840" indent="-320040">
              <a:buSzPct val="90000"/>
              <a:buFont typeface="Wingdings" panose="05000000000000000000" pitchFamily="2" charset="2"/>
              <a:buChar char="Ø"/>
              <a:defRPr sz="2400" baseline="0"/>
            </a:lvl3pPr>
            <a:lvl4pPr marL="594360" indent="0">
              <a:buNone/>
              <a:defRPr/>
            </a:lvl4pPr>
            <a:lvl5pPr marL="731520" indent="0">
              <a:buNone/>
              <a:defRPr/>
            </a:lvl5pPr>
          </a:lstStyle>
          <a:p>
            <a:pPr lvl="0"/>
            <a:r>
              <a:rPr lang="en-US" dirty="0"/>
              <a:t>First level</a:t>
            </a:r>
          </a:p>
          <a:p>
            <a:pPr lvl="1"/>
            <a:r>
              <a:rPr dirty="0"/>
              <a:t>Second level</a:t>
            </a:r>
          </a:p>
          <a:p>
            <a:pPr lvl="2"/>
            <a:r>
              <a:rPr dirty="0"/>
              <a:t>Third level</a:t>
            </a:r>
            <a:r>
              <a:rPr lang="en-US" dirty="0"/>
              <a:t> with a long line here to make it wrap to the next to adjust the justification and more text</a:t>
            </a:r>
            <a:endParaRPr dirty="0"/>
          </a:p>
        </p:txBody>
      </p:sp>
      <p:sp>
        <p:nvSpPr>
          <p:cNvPr id="9" name="Slide Number Placeholder 8"/>
          <p:cNvSpPr>
            <a:spLocks noGrp="1"/>
          </p:cNvSpPr>
          <p:nvPr>
            <p:ph type="sldNum" sz="quarter" idx="12"/>
          </p:nvPr>
        </p:nvSpPr>
        <p:spPr>
          <a:xfrm>
            <a:off x="11201401" y="6430868"/>
            <a:ext cx="533399" cy="232147"/>
          </a:xfrm>
          <a:prstGeom prst="rect">
            <a:avLst/>
          </a:prstGeom>
        </p:spPr>
        <p:txBody>
          <a:bodyPr/>
          <a:lstStyle>
            <a:lvl1pPr>
              <a:defRPr sz="1000">
                <a:solidFill>
                  <a:schemeClr val="tx1">
                    <a:lumMod val="95000"/>
                    <a:lumOff val="5000"/>
                  </a:schemeClr>
                </a:solidFill>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81767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50" r:id="rId4"/>
    <p:sldLayoutId id="2147483654" r:id="rId5"/>
    <p:sldLayoutId id="2147483679" r:id="rId6"/>
    <p:sldLayoutId id="2147483678" r:id="rId7"/>
    <p:sldLayoutId id="2147483708" r:id="rId8"/>
    <p:sldLayoutId id="2147483743" r:id="rId9"/>
    <p:sldLayoutId id="214748376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March 22, 2016</a:t>
            </a:fld>
            <a:endParaRPr>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solidFill>
                  <a:srgbClr val="617D78"/>
                </a:solidFill>
              </a:rPr>
              <a:pPr/>
              <a:t>‹#›</a:t>
            </a:fld>
            <a:endParaRPr dirty="0">
              <a:solidFill>
                <a:srgbClr val="617D78"/>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4173810816"/>
      </p:ext>
    </p:extLst>
  </p:cSld>
  <p:clrMap bg1="lt1" tx1="dk1" bg2="lt2" tx2="dk2" accent1="accent1" accent2="accent2" accent3="accent3" accent4="accent4" accent5="accent5" accent6="accent6" hlink="hlink" folHlink="folHlink"/>
  <p:sldLayoutIdLst>
    <p:sldLayoutId id="2147483694" r:id="rId1"/>
    <p:sldLayoutId id="214748370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8012" y="1066800"/>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4353020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1" cy="762000"/>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609600" y="1441451"/>
            <a:ext cx="10972801" cy="46545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87218" y="6480905"/>
            <a:ext cx="812800" cy="219456"/>
          </a:xfrm>
          <a:prstGeom prst="rect">
            <a:avLst/>
          </a:prstGeom>
        </p:spPr>
        <p:txBody>
          <a:bodyPr vert="horz" wrap="none" lIns="0" tIns="0" rIns="0" bIns="0" rtlCol="0" anchor="b"/>
          <a:lstStyle>
            <a:lvl1pPr algn="ctr">
              <a:defRPr sz="700">
                <a:solidFill>
                  <a:schemeClr val="tx1"/>
                </a:solidFill>
              </a:defRPr>
            </a:lvl1pPr>
          </a:lstStyle>
          <a:p>
            <a:fld id="{56CD729B-B137-415B-9AD2-CC9E60F33499}" type="datetime1">
              <a:rPr lang="en-US" smtClean="0"/>
              <a:t>03/23/16</a:t>
            </a:fld>
            <a:endParaRPr lang="en-US"/>
          </a:p>
        </p:txBody>
      </p:sp>
      <p:sp>
        <p:nvSpPr>
          <p:cNvPr id="5" name="Footer Placeholder 4"/>
          <p:cNvSpPr>
            <a:spLocks noGrp="1"/>
          </p:cNvSpPr>
          <p:nvPr>
            <p:ph type="ftr" sz="quarter" idx="3"/>
          </p:nvPr>
        </p:nvSpPr>
        <p:spPr>
          <a:xfrm>
            <a:off x="6612281" y="6478524"/>
            <a:ext cx="4573191" cy="219456"/>
          </a:xfrm>
          <a:prstGeom prst="rect">
            <a:avLst/>
          </a:prstGeom>
        </p:spPr>
        <p:txBody>
          <a:bodyPr vert="horz" wrap="none" lIns="0" tIns="0" rIns="0" bIns="0" rtlCol="0" anchor="b"/>
          <a:lstStyle>
            <a:lvl1pPr algn="r">
              <a:defRPr sz="700">
                <a:solidFill>
                  <a:schemeClr val="tx1"/>
                </a:solidFill>
              </a:defRPr>
            </a:lvl1pPr>
          </a:lstStyle>
          <a:p>
            <a:endParaRPr lang="en-US"/>
          </a:p>
        </p:txBody>
      </p:sp>
      <p:sp>
        <p:nvSpPr>
          <p:cNvPr id="6" name="Slide Number Placeholder 5"/>
          <p:cNvSpPr>
            <a:spLocks noGrp="1"/>
          </p:cNvSpPr>
          <p:nvPr>
            <p:ph type="sldNum" sz="quarter" idx="4"/>
          </p:nvPr>
        </p:nvSpPr>
        <p:spPr>
          <a:xfrm>
            <a:off x="11277600" y="6478524"/>
            <a:ext cx="304800" cy="219456"/>
          </a:xfrm>
          <a:prstGeom prst="rect">
            <a:avLst/>
          </a:prstGeom>
        </p:spPr>
        <p:txBody>
          <a:bodyPr vert="horz" wrap="none" lIns="0" tIns="0" rIns="0" bIns="0" rtlCol="0" anchor="b"/>
          <a:lstStyle>
            <a:lvl1pPr algn="r">
              <a:defRPr sz="700">
                <a:solidFill>
                  <a:schemeClr val="tx1"/>
                </a:solidFill>
              </a:defRPr>
            </a:lvl1pPr>
          </a:lstStyle>
          <a:p>
            <a:fld id="{416C6529-88FB-432A-ADB3-D096B7AB4817}" type="slidenum">
              <a:rPr lang="en-US" smtClean="0"/>
              <a:pPr/>
              <a:t>‹#›</a:t>
            </a:fld>
            <a:endParaRPr lang="en-US"/>
          </a:p>
        </p:txBody>
      </p:sp>
      <p:grpSp>
        <p:nvGrpSpPr>
          <p:cNvPr id="8" name="Group 7"/>
          <p:cNvGrpSpPr/>
          <p:nvPr userDrawn="1"/>
        </p:nvGrpSpPr>
        <p:grpSpPr>
          <a:xfrm>
            <a:off x="606457" y="6368079"/>
            <a:ext cx="819928" cy="330199"/>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3204184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Metric Bold"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Metric Regular"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accent1"/>
        </a:buClr>
        <a:buFont typeface="Metric Bold"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Metric Regular"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accent1"/>
        </a:buClr>
        <a:buFont typeface="Metric Bold"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Metric Regular"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accent1"/>
        </a:buClr>
        <a:buFont typeface="Metric Bold"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Metric Regular"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accent1"/>
        </a:buClr>
        <a:buFont typeface="Metric Bold"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www.nature.com/nature/journal/v529/n7587/full/nature16961.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PQ1AheNro8" TargetMode="External"/><Relationship Id="rId2" Type="http://schemas.openxmlformats.org/officeDocument/2006/relationships/hyperlink" Target="https://www.youtube.com/watch?v=Gxn5ru7klUQ"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382" y="2423280"/>
            <a:ext cx="9217819" cy="1234321"/>
          </a:xfrm>
        </p:spPr>
        <p:txBody>
          <a:bodyPr/>
          <a:lstStyle/>
          <a:p>
            <a:r>
              <a:rPr lang="en-US" sz="4800" dirty="0"/>
              <a:t>The End of the Post WWII Order</a:t>
            </a:r>
          </a:p>
        </p:txBody>
      </p:sp>
      <p:sp>
        <p:nvSpPr>
          <p:cNvPr id="3" name="Subtitle 2"/>
          <p:cNvSpPr>
            <a:spLocks noGrp="1"/>
          </p:cNvSpPr>
          <p:nvPr>
            <p:ph type="subTitle" idx="1"/>
          </p:nvPr>
        </p:nvSpPr>
        <p:spPr>
          <a:xfrm>
            <a:off x="1145382" y="4495801"/>
            <a:ext cx="9141619" cy="851507"/>
          </a:xfrm>
        </p:spPr>
        <p:txBody>
          <a:bodyPr/>
          <a:lstStyle/>
          <a:p>
            <a:r>
              <a:rPr lang="en-US" dirty="0"/>
              <a:t>Dave “ Sunny” Sundstrom</a:t>
            </a:r>
          </a:p>
          <a:p>
            <a:r>
              <a:rPr lang="en-US" sz="2000" dirty="0"/>
              <a:t>HPC Software Products and Strategy</a:t>
            </a:r>
          </a:p>
          <a:p>
            <a:r>
              <a:rPr lang="en-US" sz="2000" dirty="0"/>
              <a:t>March 2016</a:t>
            </a:r>
          </a:p>
        </p:txBody>
      </p:sp>
      <p:sp>
        <p:nvSpPr>
          <p:cNvPr id="4" name="TextBox 3"/>
          <p:cNvSpPr txBox="1"/>
          <p:nvPr/>
        </p:nvSpPr>
        <p:spPr>
          <a:xfrm>
            <a:off x="4343400" y="6019800"/>
            <a:ext cx="914400" cy="914400"/>
          </a:xfrm>
          <a:prstGeom prst="rect">
            <a:avLst/>
          </a:prstGeom>
          <a:noFill/>
        </p:spPr>
        <p:txBody>
          <a:bodyPr wrap="none" lIns="0" tIns="0" rIns="0" bIns="0" rtlCol="0">
            <a:noAutofit/>
          </a:bodyPr>
          <a:lstStyle/>
          <a:p>
            <a:pPr>
              <a:lnSpc>
                <a:spcPct val="90000"/>
              </a:lnSpc>
            </a:pPr>
            <a:endParaRPr lang="en-US" kern="0" dirty="0">
              <a:solidFill>
                <a:sysClr val="windowText" lastClr="000000"/>
              </a:solidFill>
            </a:endParaRPr>
          </a:p>
        </p:txBody>
      </p:sp>
    </p:spTree>
    <p:extLst>
      <p:ext uri="{BB962C8B-B14F-4D97-AF65-F5344CB8AC3E}">
        <p14:creationId xmlns:p14="http://schemas.microsoft.com/office/powerpoint/2010/main" val="3471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lumMod val="95000"/>
                    <a:lumOff val="5000"/>
                  </a:schemeClr>
                </a:solidFill>
              </a:rPr>
              <a:t>Data growth</a:t>
            </a:r>
            <a:endParaRPr lang="en-US" sz="3600" b="1"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10</a:t>
            </a:fld>
            <a:endParaRPr lang="en-US" dirty="0">
              <a:solidFill>
                <a:srgbClr val="617D78"/>
              </a:solidFill>
            </a:endParaRPr>
          </a:p>
        </p:txBody>
      </p:sp>
      <p:sp>
        <p:nvSpPr>
          <p:cNvPr id="5" name="Content Placeholder 2"/>
          <p:cNvSpPr txBox="1">
            <a:spLocks/>
          </p:cNvSpPr>
          <p:nvPr/>
        </p:nvSpPr>
        <p:spPr>
          <a:xfrm>
            <a:off x="609600" y="1524000"/>
            <a:ext cx="5410200" cy="4571999"/>
          </a:xfrm>
          <a:prstGeom prst="rect">
            <a:avLst/>
          </a:prstGeom>
        </p:spPr>
        <p:txBody>
          <a:bodyPr vert="horz" lIns="0" tIns="0" rIns="0" bIns="0" rtlCol="0">
            <a:normAutofit/>
          </a:bodyPr>
          <a:lstStyle>
            <a:lvl1pPr marL="320040" indent="-320040" algn="l" defTabSz="914400" rtl="0" eaLnBrk="1" latinLnBrk="0" hangingPunct="1">
              <a:lnSpc>
                <a:spcPct val="90000"/>
              </a:lnSpc>
              <a:spcBef>
                <a:spcPts val="1200"/>
              </a:spcBef>
              <a:buFont typeface="Arial" panose="020B0604020202020204" pitchFamily="34" charset="0"/>
              <a:buChar char="–"/>
              <a:defRPr sz="2800" kern="1200" baseline="0">
                <a:solidFill>
                  <a:schemeClr val="tx1"/>
                </a:solidFill>
                <a:latin typeface="+mn-lt"/>
                <a:ea typeface="+mn-ea"/>
                <a:cs typeface="+mn-cs"/>
              </a:defRPr>
            </a:lvl1pPr>
            <a:lvl2pPr marL="640080" indent="-274320" algn="l" defTabSz="914400" rtl="0" eaLnBrk="1" latinLnBrk="0" hangingPunct="1">
              <a:lnSpc>
                <a:spcPct val="90000"/>
              </a:lnSpc>
              <a:spcBef>
                <a:spcPts val="800"/>
              </a:spcBef>
              <a:buSzPct val="120000"/>
              <a:buFont typeface="Arial" panose="020B0604020202020204" pitchFamily="34" charset="0"/>
              <a:buChar char="•"/>
              <a:defRPr sz="2400" kern="1200">
                <a:solidFill>
                  <a:schemeClr val="tx1"/>
                </a:solidFill>
                <a:latin typeface="+mn-lt"/>
                <a:ea typeface="+mn-ea"/>
                <a:cs typeface="+mn-cs"/>
              </a:defRPr>
            </a:lvl2pPr>
            <a:lvl3pPr marL="1005840" indent="-320040" algn="l" defTabSz="914400" rtl="0" eaLnBrk="1" latinLnBrk="0" hangingPunct="1">
              <a:lnSpc>
                <a:spcPct val="90000"/>
              </a:lnSpc>
              <a:spcBef>
                <a:spcPts val="600"/>
              </a:spcBef>
              <a:buSzPct val="90000"/>
              <a:buFont typeface="Wingdings" panose="05000000000000000000" pitchFamily="2" charset="2"/>
              <a:buChar char="Ø"/>
              <a:defRPr sz="2400" kern="1200" baseline="0">
                <a:solidFill>
                  <a:schemeClr val="tx1"/>
                </a:solidFill>
                <a:latin typeface="+mn-lt"/>
                <a:ea typeface="+mn-ea"/>
                <a:cs typeface="+mn-cs"/>
              </a:defRPr>
            </a:lvl3pPr>
            <a:lvl4pPr marL="59436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4pPr>
            <a:lvl5pPr marL="73152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dirty="0"/>
              <a:t>Better decisions, better science, need better (or more) data</a:t>
            </a:r>
          </a:p>
          <a:p>
            <a:pPr marL="0" indent="0">
              <a:buNone/>
            </a:pPr>
            <a:endParaRPr lang="en-US" dirty="0"/>
          </a:p>
          <a:p>
            <a:r>
              <a:rPr lang="en-US" dirty="0"/>
              <a:t>The growth of data:</a:t>
            </a:r>
          </a:p>
          <a:p>
            <a:pPr lvl="1"/>
            <a:r>
              <a:rPr lang="en-US" dirty="0"/>
              <a:t>The rate exceeds “Moore’s Law”</a:t>
            </a:r>
          </a:p>
          <a:p>
            <a:pPr lvl="1"/>
            <a:r>
              <a:rPr lang="en-US" dirty="0"/>
              <a:t>&gt;80% of new data sources are unstructured</a:t>
            </a:r>
          </a:p>
          <a:p>
            <a:pPr lvl="1"/>
            <a:r>
              <a:rPr lang="en-US" dirty="0"/>
              <a:t>The proportion of unstructured data is increasing </a:t>
            </a:r>
          </a:p>
          <a:p>
            <a:pPr marL="365760" lvl="1" indent="0">
              <a:buNone/>
            </a:pP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987" t="42904" r="9355" b="15852"/>
          <a:stretch/>
        </p:blipFill>
        <p:spPr>
          <a:xfrm>
            <a:off x="6248400" y="2553418"/>
            <a:ext cx="5690914" cy="3505200"/>
          </a:xfrm>
          <a:prstGeom prst="rect">
            <a:avLst/>
          </a:prstGeom>
        </p:spPr>
      </p:pic>
    </p:spTree>
    <p:extLst>
      <p:ext uri="{BB962C8B-B14F-4D97-AF65-F5344CB8AC3E}">
        <p14:creationId xmlns:p14="http://schemas.microsoft.com/office/powerpoint/2010/main" val="311482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 of the Post WWII </a:t>
            </a:r>
            <a:r>
              <a:rPr lang="en-US" b="1" dirty="0">
                <a:solidFill>
                  <a:srgbClr val="01A982"/>
                </a:solidFill>
              </a:rPr>
              <a:t>Computing</a:t>
            </a:r>
            <a:r>
              <a:rPr lang="en-US" b="1" dirty="0"/>
              <a:t> Order</a:t>
            </a:r>
            <a:br>
              <a:rPr lang="en-US" b="1" dirty="0"/>
            </a:br>
            <a:endParaRPr lang="en-US" b="1"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Moore’s law isn’t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interconnect is the computer”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There’s a reason that we started by calling it “data processing”</a:t>
            </a:r>
          </a:p>
          <a:p>
            <a:pPr lvl="8"/>
            <a:endParaRPr lang="en-US" dirty="0"/>
          </a:p>
          <a:p>
            <a:pPr marL="342900" lvl="8" indent="-342900">
              <a:buFont typeface="Arial" panose="020B0604020202020204" pitchFamily="34" charset="0"/>
              <a:buChar char="•"/>
            </a:pPr>
            <a:r>
              <a:rPr lang="en-US" b="1" dirty="0"/>
              <a:t>The middle path</a:t>
            </a: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Tree>
    <p:extLst>
      <p:ext uri="{BB962C8B-B14F-4D97-AF65-F5344CB8AC3E}">
        <p14:creationId xmlns:p14="http://schemas.microsoft.com/office/powerpoint/2010/main" val="367794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Text Placeholder 2"/>
          <p:cNvSpPr>
            <a:spLocks noGrp="1"/>
          </p:cNvSpPr>
          <p:nvPr>
            <p:ph type="body" sz="quarter" idx="13"/>
          </p:nvPr>
        </p:nvSpPr>
        <p:spPr/>
        <p:txBody>
          <a:bodyPr/>
          <a:lstStyle/>
          <a:p>
            <a:r>
              <a:rPr lang="en-US" b="1" dirty="0"/>
              <a:t> </a:t>
            </a:r>
            <a:r>
              <a:rPr lang="en-US" sz="3200" b="1" dirty="0"/>
              <a:t>Google DeepMind Challenge</a:t>
            </a:r>
          </a:p>
          <a:p>
            <a:endParaRPr lang="en-US" sz="3200" b="1" dirty="0"/>
          </a:p>
          <a:p>
            <a:endParaRPr lang="en-US" b="1" dirty="0"/>
          </a:p>
          <a:p>
            <a:r>
              <a:rPr lang="en-US" dirty="0"/>
              <a:t>The </a:t>
            </a:r>
            <a:r>
              <a:rPr lang="en-US" b="1" u="sng" dirty="0">
                <a:hlinkClick r:id="rId2"/>
              </a:rPr>
              <a:t>Nature paper</a:t>
            </a:r>
            <a:r>
              <a:rPr lang="en-US" dirty="0"/>
              <a:t> published on 28th January 2016, describes the technical details behind a new approach to computer Go that combines Monte-Carlo tree search with </a:t>
            </a:r>
            <a:r>
              <a:rPr lang="en-US" dirty="0">
                <a:solidFill>
                  <a:srgbClr val="00B388"/>
                </a:solidFill>
              </a:rPr>
              <a:t>deep neural networks </a:t>
            </a:r>
            <a:r>
              <a:rPr lang="en-US" dirty="0"/>
              <a:t>that have been trained by supervised learning, from human expert games, and by reinforcement learning from games of self-play.</a:t>
            </a:r>
          </a:p>
        </p:txBody>
      </p:sp>
      <p:sp>
        <p:nvSpPr>
          <p:cNvPr id="4" name="Slide Number Placeholder 3"/>
          <p:cNvSpPr>
            <a:spLocks noGrp="1"/>
          </p:cNvSpPr>
          <p:nvPr>
            <p:ph type="sldNum" sz="quarter" idx="12"/>
          </p:nvPr>
        </p:nvSpPr>
        <p:spPr/>
        <p:txBody>
          <a:bodyPr/>
          <a:lstStyle/>
          <a:p>
            <a:fld id="{B016F8AB-BCEA-4347-8BA6-BE776009BC89}" type="slidenum">
              <a:rPr lang="en-US" smtClean="0"/>
              <a:t>12</a:t>
            </a:fld>
            <a:endParaRPr lang="en-US"/>
          </a:p>
        </p:txBody>
      </p:sp>
    </p:spTree>
    <p:extLst>
      <p:ext uri="{BB962C8B-B14F-4D97-AF65-F5344CB8AC3E}">
        <p14:creationId xmlns:p14="http://schemas.microsoft.com/office/powerpoint/2010/main" val="21857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 of the Post WWII </a:t>
            </a:r>
            <a:r>
              <a:rPr lang="en-US" b="1" dirty="0">
                <a:solidFill>
                  <a:srgbClr val="01A982"/>
                </a:solidFill>
              </a:rPr>
              <a:t>Computing</a:t>
            </a:r>
            <a:r>
              <a:rPr lang="en-US" b="1" dirty="0"/>
              <a:t> Order</a:t>
            </a:r>
            <a:br>
              <a:rPr lang="en-US" b="1" dirty="0"/>
            </a:br>
            <a:endParaRPr lang="en-US" b="1"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endParaRPr lang="en-US" dirty="0"/>
          </a:p>
          <a:p>
            <a:pPr marL="342900" indent="-342900">
              <a:buFont typeface="Arial" panose="020B0604020202020204" pitchFamily="34" charset="0"/>
              <a:buChar char="•"/>
            </a:pPr>
            <a:r>
              <a:rPr lang="en-US" dirty="0"/>
              <a:t>Moore’s law isn’t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interconnect is the computer”.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There’s a reason that we started by calling it “data processing”.</a:t>
            </a:r>
          </a:p>
          <a:p>
            <a:pPr lvl="8"/>
            <a:endParaRPr lang="en-US" dirty="0"/>
          </a:p>
          <a:p>
            <a:pPr marL="342900" lvl="8" indent="-342900">
              <a:buFont typeface="Arial" panose="020B0604020202020204" pitchFamily="34" charset="0"/>
              <a:buChar char="•"/>
            </a:pPr>
            <a:r>
              <a:rPr lang="en-US" b="1" dirty="0"/>
              <a:t>The middle path</a:t>
            </a:r>
          </a:p>
          <a:p>
            <a:pPr marL="342900" lvl="8" indent="-342900">
              <a:buFont typeface="Arial" panose="020B0604020202020204" pitchFamily="34" charset="0"/>
              <a:buChar char="•"/>
            </a:pPr>
            <a:endParaRPr lang="en-US" b="1" dirty="0"/>
          </a:p>
          <a:p>
            <a:pPr marL="342900" lvl="8" indent="-342900">
              <a:buFont typeface="Arial" panose="020B0604020202020204" pitchFamily="34" charset="0"/>
              <a:buChar char="•"/>
            </a:pPr>
            <a:r>
              <a:rPr lang="en-US" b="1" dirty="0"/>
              <a:t>And so………………..</a:t>
            </a:r>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Tree>
    <p:extLst>
      <p:ext uri="{BB962C8B-B14F-4D97-AF65-F5344CB8AC3E}">
        <p14:creationId xmlns:p14="http://schemas.microsoft.com/office/powerpoint/2010/main" val="111695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lumMod val="95000"/>
                    <a:lumOff val="5000"/>
                  </a:schemeClr>
                </a:solidFill>
              </a:rPr>
              <a:t>Change the storage hierarchy</a:t>
            </a:r>
            <a:endParaRPr lang="en-US" sz="3600" b="1" dirty="0"/>
          </a:p>
        </p:txBody>
      </p:sp>
      <p:sp>
        <p:nvSpPr>
          <p:cNvPr id="3" name="Content Placeholder 2"/>
          <p:cNvSpPr>
            <a:spLocks noGrp="1"/>
          </p:cNvSpPr>
          <p:nvPr>
            <p:ph idx="1"/>
          </p:nvPr>
        </p:nvSpPr>
        <p:spPr>
          <a:xfrm>
            <a:off x="609600" y="1524001"/>
            <a:ext cx="10969784" cy="914400"/>
          </a:xfrm>
        </p:spPr>
        <p:txBody>
          <a:bodyPr/>
          <a:lstStyle/>
          <a:p>
            <a:r>
              <a:rPr lang="en-US" sz="2000" dirty="0"/>
              <a:t>Move (semi-)ephemeral file or object stores from disks to a (NVM) processor address space</a:t>
            </a:r>
          </a:p>
          <a:p>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14</a:t>
            </a:fld>
            <a:endParaRPr lang="en-US" dirty="0">
              <a:solidFill>
                <a:srgbClr val="617D7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352675"/>
            <a:ext cx="6925733" cy="3895725"/>
          </a:xfrm>
          <a:prstGeom prst="rect">
            <a:avLst/>
          </a:prstGeom>
        </p:spPr>
      </p:pic>
    </p:spTree>
    <p:extLst>
      <p:ext uri="{BB962C8B-B14F-4D97-AF65-F5344CB8AC3E}">
        <p14:creationId xmlns:p14="http://schemas.microsoft.com/office/powerpoint/2010/main" val="3710291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TheMachine</a:t>
            </a:r>
            <a:endParaRPr lang="en-US" b="1" dirty="0"/>
          </a:p>
        </p:txBody>
      </p:sp>
      <p:sp>
        <p:nvSpPr>
          <p:cNvPr id="3" name="Content Placeholder 2"/>
          <p:cNvSpPr>
            <a:spLocks noGrp="1"/>
          </p:cNvSpPr>
          <p:nvPr>
            <p:ph idx="1"/>
          </p:nvPr>
        </p:nvSpPr>
        <p:spPr/>
        <p:txBody>
          <a:bodyPr>
            <a:normAutofit lnSpcReduction="10000"/>
          </a:bodyPr>
          <a:lstStyle/>
          <a:p>
            <a:r>
              <a:rPr lang="en-US" dirty="0"/>
              <a:t>The largest research program in HP Labs’ history</a:t>
            </a:r>
          </a:p>
          <a:p>
            <a:r>
              <a:rPr lang="en-US" dirty="0"/>
              <a:t>In essence, it is a new architecture</a:t>
            </a:r>
          </a:p>
          <a:p>
            <a:r>
              <a:rPr lang="en-US" dirty="0"/>
              <a:t>Predicated on three high-level concepts</a:t>
            </a:r>
          </a:p>
          <a:p>
            <a:pPr lvl="1"/>
            <a:r>
              <a:rPr lang="en-US" dirty="0"/>
              <a:t>VERY large, fabric-attached persistent memory</a:t>
            </a:r>
          </a:p>
          <a:p>
            <a:pPr lvl="1"/>
            <a:r>
              <a:rPr lang="en-US" dirty="0"/>
              <a:t>Use of photonics for data communications</a:t>
            </a:r>
          </a:p>
          <a:p>
            <a:pPr lvl="1"/>
            <a:r>
              <a:rPr lang="en-US" dirty="0"/>
              <a:t>Specialized semi-</a:t>
            </a:r>
            <a:r>
              <a:rPr lang="en-US" dirty="0" err="1"/>
              <a:t>SoCs</a:t>
            </a:r>
            <a:r>
              <a:rPr lang="en-US" dirty="0"/>
              <a:t> as compute entities</a:t>
            </a:r>
          </a:p>
          <a:p>
            <a:pPr marL="365760" lvl="1" indent="0">
              <a:buNone/>
            </a:pPr>
            <a:endParaRPr lang="en-US" dirty="0"/>
          </a:p>
          <a:p>
            <a:r>
              <a:rPr lang="en-US" dirty="0"/>
              <a:t>See</a:t>
            </a:r>
          </a:p>
          <a:p>
            <a:pPr lvl="1"/>
            <a:r>
              <a:rPr lang="en-US" dirty="0">
                <a:hlinkClick r:id="rId2"/>
              </a:rPr>
              <a:t>https://www.youtube.com/watch?v=Gxn5ru7klUQ</a:t>
            </a:r>
            <a:endParaRPr lang="en-US" dirty="0"/>
          </a:p>
          <a:p>
            <a:pPr lvl="1"/>
            <a:r>
              <a:rPr lang="en-US" dirty="0">
                <a:hlinkClick r:id="rId3"/>
              </a:rPr>
              <a:t>https://www.youtube.com/watch?v=QPQ1AheNro8</a:t>
            </a:r>
            <a:r>
              <a:rPr lang="en-US" dirty="0"/>
              <a:t> </a:t>
            </a:r>
          </a:p>
        </p:txBody>
      </p:sp>
      <p:sp>
        <p:nvSpPr>
          <p:cNvPr id="4" name="Slide Number Placeholder 3"/>
          <p:cNvSpPr>
            <a:spLocks noGrp="1"/>
          </p:cNvSpPr>
          <p:nvPr>
            <p:ph type="sldNum" sz="quarter" idx="12"/>
          </p:nvPr>
        </p:nvSpPr>
        <p:spPr/>
        <p:txBody>
          <a:bodyPr/>
          <a:lstStyle/>
          <a:p>
            <a:fld id="{B016F8AB-BCEA-4347-8BA6-BE776009BC89}" type="slidenum">
              <a:rPr lang="en-US" smtClean="0"/>
              <a:pPr/>
              <a:t>15</a:t>
            </a:fld>
            <a:endParaRPr lang="en-US" dirty="0"/>
          </a:p>
        </p:txBody>
      </p:sp>
    </p:spTree>
    <p:extLst>
      <p:ext uri="{BB962C8B-B14F-4D97-AF65-F5344CB8AC3E}">
        <p14:creationId xmlns:p14="http://schemas.microsoft.com/office/powerpoint/2010/main" val="2936787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1"/>
            <a:ext cx="10969784" cy="4571999"/>
          </a:xfrm>
        </p:spPr>
        <p:txBody>
          <a:bodyPr/>
          <a:lstStyle/>
          <a:p>
            <a:pPr marL="0" indent="0" algn="ctr">
              <a:buNone/>
            </a:pPr>
            <a:endParaRPr lang="en-US" dirty="0"/>
          </a:p>
          <a:p>
            <a:pPr marL="0" indent="0" algn="ctr">
              <a:buNone/>
            </a:pPr>
            <a:endParaRPr lang="en-US" dirty="0"/>
          </a:p>
          <a:p>
            <a:pPr marL="0" indent="0" algn="ctr">
              <a:buNone/>
            </a:pPr>
            <a:r>
              <a:rPr lang="en-US" b="1" dirty="0"/>
              <a:t>But before the imposition of the new world order, </a:t>
            </a:r>
          </a:p>
          <a:p>
            <a:pPr marL="0" indent="0" algn="ctr">
              <a:buNone/>
            </a:pPr>
            <a:r>
              <a:rPr lang="en-US" b="1" dirty="0"/>
              <a:t>a word from our (also my) sponsor….</a:t>
            </a:r>
          </a:p>
        </p:txBody>
      </p:sp>
      <p:sp>
        <p:nvSpPr>
          <p:cNvPr id="4" name="Slide Number Placeholder 3"/>
          <p:cNvSpPr>
            <a:spLocks noGrp="1"/>
          </p:cNvSpPr>
          <p:nvPr>
            <p:ph type="sldNum" sz="quarter" idx="12"/>
          </p:nvPr>
        </p:nvSpPr>
        <p:spPr/>
        <p:txBody>
          <a:bodyPr/>
          <a:lstStyle/>
          <a:p>
            <a:fld id="{B016F8AB-BCEA-4347-8BA6-BE776009BC89}" type="slidenum">
              <a:rPr lang="en-US" smtClean="0"/>
              <a:pPr/>
              <a:t>16</a:t>
            </a:fld>
            <a:endParaRPr lang="en-US" dirty="0"/>
          </a:p>
        </p:txBody>
      </p:sp>
    </p:spTree>
    <p:extLst>
      <p:ext uri="{BB962C8B-B14F-4D97-AF65-F5344CB8AC3E}">
        <p14:creationId xmlns:p14="http://schemas.microsoft.com/office/powerpoint/2010/main" val="196642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HPE Apollo</a:t>
            </a:r>
          </a:p>
        </p:txBody>
      </p:sp>
      <p:sp>
        <p:nvSpPr>
          <p:cNvPr id="2" name="Subtitle 1"/>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From traditional datacenters to highly specialized supercomputing</a:t>
            </a:r>
          </a:p>
        </p:txBody>
      </p:sp>
      <p:sp>
        <p:nvSpPr>
          <p:cNvPr id="7" name="Slide Number Placeholder 6"/>
          <p:cNvSpPr>
            <a:spLocks noGrp="1"/>
          </p:cNvSpPr>
          <p:nvPr>
            <p:ph type="sldNum" sz="quarter" idx="4294967295"/>
          </p:nvPr>
        </p:nvSpPr>
        <p:spPr>
          <a:xfrm>
            <a:off x="11049000" y="6430963"/>
            <a:ext cx="533400" cy="231775"/>
          </a:xfrm>
          <a:prstGeom prst="rect">
            <a:avLst/>
          </a:prstGeom>
        </p:spPr>
        <p:txBody>
          <a:bodyPr/>
          <a:lstStyle/>
          <a:p>
            <a:fld id="{A48EE728-DE56-4088-BF74-4965C9354A9B}" type="slidenum">
              <a:rPr lang="en-US" altLang="en-US" smtClean="0"/>
              <a:pPr/>
              <a:t>17</a:t>
            </a:fld>
            <a:endParaRPr lang="en-US" altLang="en-US" dirty="0"/>
          </a:p>
        </p:txBody>
      </p:sp>
      <p:sp>
        <p:nvSpPr>
          <p:cNvPr id="9" name="Freeform 8"/>
          <p:cNvSpPr/>
          <p:nvPr/>
        </p:nvSpPr>
        <p:spPr>
          <a:xfrm>
            <a:off x="1133942" y="3737856"/>
            <a:ext cx="3278857" cy="2594763"/>
          </a:xfrm>
          <a:custGeom>
            <a:avLst/>
            <a:gdLst>
              <a:gd name="connsiteX0" fmla="*/ 0 w 2960171"/>
              <a:gd name="connsiteY0" fmla="*/ 0 h 2594763"/>
              <a:gd name="connsiteX1" fmla="*/ 2960171 w 2960171"/>
              <a:gd name="connsiteY1" fmla="*/ 0 h 2594763"/>
              <a:gd name="connsiteX2" fmla="*/ 2960171 w 2960171"/>
              <a:gd name="connsiteY2" fmla="*/ 2594763 h 2594763"/>
              <a:gd name="connsiteX3" fmla="*/ 0 w 2960171"/>
              <a:gd name="connsiteY3" fmla="*/ 2594763 h 2594763"/>
              <a:gd name="connsiteX4" fmla="*/ 0 w 2960171"/>
              <a:gd name="connsiteY4" fmla="*/ 0 h 259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171" h="2594763">
                <a:moveTo>
                  <a:pt x="0" y="0"/>
                </a:moveTo>
                <a:lnTo>
                  <a:pt x="2960171" y="0"/>
                </a:lnTo>
                <a:lnTo>
                  <a:pt x="2960171" y="2594763"/>
                </a:lnTo>
                <a:lnTo>
                  <a:pt x="0" y="25947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algn="ctr" defTabSz="800080">
              <a:lnSpc>
                <a:spcPct val="90000"/>
              </a:lnSpc>
              <a:spcBef>
                <a:spcPct val="0"/>
              </a:spcBef>
              <a:spcAft>
                <a:spcPct val="35000"/>
              </a:spcAft>
            </a:pPr>
            <a:r>
              <a:rPr lang="en-US" b="1" dirty="0">
                <a:solidFill>
                  <a:schemeClr val="tx1"/>
                </a:solidFill>
                <a:latin typeface="Arial" panose="020B0604020202020204" pitchFamily="34" charset="0"/>
                <a:cs typeface="Arial" panose="020B0604020202020204" pitchFamily="34" charset="0"/>
              </a:rPr>
              <a:t>Datacenter scale-out</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Familiar Form factor</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Small “Bite” sizes (1-4 Nodes)</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Configuration flexibility </a:t>
            </a:r>
          </a:p>
        </p:txBody>
      </p:sp>
      <p:grpSp>
        <p:nvGrpSpPr>
          <p:cNvPr id="16" name="Group 15"/>
          <p:cNvGrpSpPr/>
          <p:nvPr/>
        </p:nvGrpSpPr>
        <p:grpSpPr>
          <a:xfrm>
            <a:off x="808684" y="2516791"/>
            <a:ext cx="3285428" cy="2866069"/>
            <a:chOff x="807096" y="2677463"/>
            <a:chExt cx="3285428" cy="2866069"/>
          </a:xfrm>
        </p:grpSpPr>
        <p:sp>
          <p:nvSpPr>
            <p:cNvPr id="8" name="L-Shape 7"/>
            <p:cNvSpPr/>
            <p:nvPr/>
          </p:nvSpPr>
          <p:spPr>
            <a:xfrm rot="5400000">
              <a:off x="1461278" y="2918856"/>
              <a:ext cx="1970494" cy="327885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Isosceles Triangle 9"/>
            <p:cNvSpPr/>
            <p:nvPr/>
          </p:nvSpPr>
          <p:spPr>
            <a:xfrm>
              <a:off x="3534002" y="2677463"/>
              <a:ext cx="558522" cy="558522"/>
            </a:xfrm>
            <a:prstGeom prst="triangle">
              <a:avLst>
                <a:gd name="adj" fmla="val 100000"/>
              </a:avLst>
            </a:prstGeom>
            <a:solidFill>
              <a:srgbClr val="00B38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2" name="Freeform 11"/>
          <p:cNvSpPr/>
          <p:nvPr/>
        </p:nvSpPr>
        <p:spPr>
          <a:xfrm>
            <a:off x="4800878" y="2869701"/>
            <a:ext cx="3043793" cy="2594763"/>
          </a:xfrm>
          <a:custGeom>
            <a:avLst/>
            <a:gdLst>
              <a:gd name="connsiteX0" fmla="*/ 0 w 2960171"/>
              <a:gd name="connsiteY0" fmla="*/ 0 h 2594763"/>
              <a:gd name="connsiteX1" fmla="*/ 2960171 w 2960171"/>
              <a:gd name="connsiteY1" fmla="*/ 0 h 2594763"/>
              <a:gd name="connsiteX2" fmla="*/ 2960171 w 2960171"/>
              <a:gd name="connsiteY2" fmla="*/ 2594763 h 2594763"/>
              <a:gd name="connsiteX3" fmla="*/ 0 w 2960171"/>
              <a:gd name="connsiteY3" fmla="*/ 2594763 h 2594763"/>
              <a:gd name="connsiteX4" fmla="*/ 0 w 2960171"/>
              <a:gd name="connsiteY4" fmla="*/ 0 h 259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171" h="2594763">
                <a:moveTo>
                  <a:pt x="0" y="0"/>
                </a:moveTo>
                <a:lnTo>
                  <a:pt x="2960171" y="0"/>
                </a:lnTo>
                <a:lnTo>
                  <a:pt x="2960171" y="2594763"/>
                </a:lnTo>
                <a:lnTo>
                  <a:pt x="0" y="25947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algn="ctr" defTabSz="800080">
              <a:lnSpc>
                <a:spcPct val="90000"/>
              </a:lnSpc>
              <a:spcBef>
                <a:spcPct val="0"/>
              </a:spcBef>
              <a:spcAft>
                <a:spcPct val="35000"/>
              </a:spcAft>
            </a:pPr>
            <a:r>
              <a:rPr lang="en-US" b="1" dirty="0">
                <a:solidFill>
                  <a:schemeClr val="tx1"/>
                </a:solidFill>
                <a:latin typeface="Arial" panose="020B0604020202020204" pitchFamily="34" charset="0"/>
                <a:cs typeface="Arial" panose="020B0604020202020204" pitchFamily="34" charset="0"/>
              </a:rPr>
              <a:t>Air cooled rack scale HPC</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Rack Scale Efficiency</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Front Serviceable</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Purpose Built for data and compute design centers</a:t>
            </a:r>
          </a:p>
          <a:p>
            <a:pPr marL="228594" indent="-228594" defTabSz="800080">
              <a:lnSpc>
                <a:spcPct val="90000"/>
              </a:lnSpc>
              <a:spcBef>
                <a:spcPct val="0"/>
              </a:spcBef>
              <a:spcAft>
                <a:spcPct val="35000"/>
              </a:spcAft>
              <a:buFontTx/>
              <a:buChar char="-"/>
            </a:pPr>
            <a:endParaRPr lang="en-US" sz="1600" dirty="0">
              <a:latin typeface="Arial" panose="020B0604020202020204" pitchFamily="34" charset="0"/>
              <a:cs typeface="Arial" panose="020B0604020202020204" pitchFamily="34" charset="0"/>
            </a:endParaRPr>
          </a:p>
          <a:p>
            <a:pPr marL="228594" indent="-228594" defTabSz="800080">
              <a:lnSpc>
                <a:spcPct val="90000"/>
              </a:lnSpc>
              <a:spcBef>
                <a:spcPct val="0"/>
              </a:spcBef>
              <a:spcAft>
                <a:spcPct val="35000"/>
              </a:spcAft>
              <a:buFontTx/>
              <a:buChar char="-"/>
            </a:pPr>
            <a:endParaRPr lang="en-US" sz="1600" dirty="0">
              <a:latin typeface="Arial" panose="020B0604020202020204" pitchFamily="34" charset="0"/>
              <a:cs typeface="Arial" panose="020B0604020202020204" pitchFamily="34" charset="0"/>
            </a:endParaRPr>
          </a:p>
          <a:p>
            <a:pPr defTabSz="800080">
              <a:lnSpc>
                <a:spcPct val="90000"/>
              </a:lnSpc>
              <a:spcBef>
                <a:spcPct val="0"/>
              </a:spcBef>
              <a:spcAft>
                <a:spcPct val="35000"/>
              </a:spcAft>
            </a:pPr>
            <a:endParaRPr lang="en-US" sz="1600" dirty="0">
              <a:latin typeface="Arial" panose="020B0604020202020204" pitchFamily="34" charset="0"/>
              <a:cs typeface="Arial" panose="020B0604020202020204" pitchFamily="34" charset="0"/>
            </a:endParaRPr>
          </a:p>
        </p:txBody>
      </p:sp>
      <p:grpSp>
        <p:nvGrpSpPr>
          <p:cNvPr id="17" name="Group 16"/>
          <p:cNvGrpSpPr/>
          <p:nvPr/>
        </p:nvGrpSpPr>
        <p:grpSpPr>
          <a:xfrm>
            <a:off x="4432512" y="1620071"/>
            <a:ext cx="3285429" cy="2866069"/>
            <a:chOff x="4430924" y="1780743"/>
            <a:chExt cx="3285429" cy="2866069"/>
          </a:xfrm>
        </p:grpSpPr>
        <p:sp>
          <p:nvSpPr>
            <p:cNvPr id="11" name="L-Shape 10"/>
            <p:cNvSpPr/>
            <p:nvPr/>
          </p:nvSpPr>
          <p:spPr>
            <a:xfrm rot="5400000">
              <a:off x="5085106" y="2022136"/>
              <a:ext cx="1970494" cy="327885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Isosceles Triangle 12"/>
            <p:cNvSpPr/>
            <p:nvPr/>
          </p:nvSpPr>
          <p:spPr>
            <a:xfrm>
              <a:off x="7157831" y="1780743"/>
              <a:ext cx="558522" cy="558522"/>
            </a:xfrm>
            <a:prstGeom prst="triangle">
              <a:avLst>
                <a:gd name="adj" fmla="val 100000"/>
              </a:avLst>
            </a:prstGeom>
            <a:solidFill>
              <a:srgbClr val="00B38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8" name="Group 17"/>
          <p:cNvGrpSpPr/>
          <p:nvPr/>
        </p:nvGrpSpPr>
        <p:grpSpPr>
          <a:xfrm>
            <a:off x="8056342" y="1618927"/>
            <a:ext cx="3729257" cy="2920252"/>
            <a:chOff x="8054753" y="1779599"/>
            <a:chExt cx="3729257" cy="2920252"/>
          </a:xfrm>
        </p:grpSpPr>
        <p:sp>
          <p:nvSpPr>
            <p:cNvPr id="14" name="L-Shape 13"/>
            <p:cNvSpPr/>
            <p:nvPr/>
          </p:nvSpPr>
          <p:spPr>
            <a:xfrm rot="5400000">
              <a:off x="8708935" y="1125417"/>
              <a:ext cx="1970494" cy="327885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8380009" y="2105088"/>
              <a:ext cx="3404001" cy="2594763"/>
            </a:xfrm>
            <a:custGeom>
              <a:avLst/>
              <a:gdLst>
                <a:gd name="connsiteX0" fmla="*/ 0 w 2960171"/>
                <a:gd name="connsiteY0" fmla="*/ 0 h 2594763"/>
                <a:gd name="connsiteX1" fmla="*/ 2960171 w 2960171"/>
                <a:gd name="connsiteY1" fmla="*/ 0 h 2594763"/>
                <a:gd name="connsiteX2" fmla="*/ 2960171 w 2960171"/>
                <a:gd name="connsiteY2" fmla="*/ 2594763 h 2594763"/>
                <a:gd name="connsiteX3" fmla="*/ 0 w 2960171"/>
                <a:gd name="connsiteY3" fmla="*/ 2594763 h 2594763"/>
                <a:gd name="connsiteX4" fmla="*/ 0 w 2960171"/>
                <a:gd name="connsiteY4" fmla="*/ 0 h 259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171" h="2594763">
                  <a:moveTo>
                    <a:pt x="0" y="0"/>
                  </a:moveTo>
                  <a:lnTo>
                    <a:pt x="2960171" y="0"/>
                  </a:lnTo>
                  <a:lnTo>
                    <a:pt x="2960171" y="2594763"/>
                  </a:lnTo>
                  <a:lnTo>
                    <a:pt x="0" y="25947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00080">
                <a:lnSpc>
                  <a:spcPct val="90000"/>
                </a:lnSpc>
                <a:spcBef>
                  <a:spcPct val="0"/>
                </a:spcBef>
                <a:spcAft>
                  <a:spcPct val="35000"/>
                </a:spcAft>
              </a:pPr>
              <a:r>
                <a:rPr lang="en-US" b="1" dirty="0">
                  <a:solidFill>
                    <a:schemeClr val="tx1"/>
                  </a:solidFill>
                  <a:latin typeface="Arial" panose="020B0604020202020204" pitchFamily="34" charset="0"/>
                  <a:cs typeface="Arial" panose="020B0604020202020204" pitchFamily="34" charset="0"/>
                </a:rPr>
                <a:t>Warm water supercomputing</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Extreme Datacenter Scale</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Maximum density / performance</a:t>
              </a:r>
            </a:p>
            <a:p>
              <a:pPr marL="182880" indent="-182880" defTabSz="80008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Practical water cooling without the risk</a:t>
              </a:r>
            </a:p>
          </p:txBody>
        </p:sp>
      </p:grpSp>
      <p:sp>
        <p:nvSpPr>
          <p:cNvPr id="4" name="Left-Right Arrow 3"/>
          <p:cNvSpPr/>
          <p:nvPr/>
        </p:nvSpPr>
        <p:spPr>
          <a:xfrm>
            <a:off x="808685" y="5617796"/>
            <a:ext cx="10533086" cy="531377"/>
          </a:xfrm>
          <a:prstGeom prst="lef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Management / Workloads / Processors / </a:t>
            </a:r>
            <a:r>
              <a:rPr lang="en-US" sz="1600" dirty="0">
                <a:latin typeface="Arial" panose="020B0604020202020204" pitchFamily="34" charset="0"/>
                <a:cs typeface="Arial" panose="020B0604020202020204" pitchFamily="34" charset="0"/>
              </a:rPr>
              <a:t>Accelerators</a:t>
            </a:r>
          </a:p>
        </p:txBody>
      </p:sp>
      <p:sp>
        <p:nvSpPr>
          <p:cNvPr id="6" name="TextBox 5"/>
          <p:cNvSpPr txBox="1"/>
          <p:nvPr/>
        </p:nvSpPr>
        <p:spPr>
          <a:xfrm>
            <a:off x="1630715" y="3028590"/>
            <a:ext cx="2214196" cy="400110"/>
          </a:xfrm>
          <a:prstGeom prst="rect">
            <a:avLst/>
          </a:prstGeom>
          <a:noFill/>
        </p:spPr>
        <p:txBody>
          <a:bodyPr wrap="none" rtlCol="0">
            <a:spAutoFit/>
          </a:bodyPr>
          <a:lstStyle/>
          <a:p>
            <a:pPr defTabSz="573603">
              <a:spcAft>
                <a:spcPts val="533"/>
              </a:spcAft>
              <a:buSzPct val="100000"/>
            </a:pPr>
            <a:r>
              <a:rPr lang="en-US" sz="2000" b="1" dirty="0">
                <a:solidFill>
                  <a:srgbClr val="000000"/>
                </a:solidFill>
                <a:latin typeface="Arial" panose="020B0604020202020204" pitchFamily="34" charset="0"/>
                <a:cs typeface="Arial" panose="020B0604020202020204" pitchFamily="34" charset="0"/>
              </a:rPr>
              <a:t>HPE Apollo 2000</a:t>
            </a:r>
          </a:p>
        </p:txBody>
      </p:sp>
      <p:sp>
        <p:nvSpPr>
          <p:cNvPr id="23" name="TextBox 22"/>
          <p:cNvSpPr txBox="1"/>
          <p:nvPr/>
        </p:nvSpPr>
        <p:spPr>
          <a:xfrm>
            <a:off x="5182852" y="2147065"/>
            <a:ext cx="2214196" cy="400110"/>
          </a:xfrm>
          <a:prstGeom prst="rect">
            <a:avLst/>
          </a:prstGeom>
          <a:noFill/>
        </p:spPr>
        <p:txBody>
          <a:bodyPr wrap="none" rtlCol="0">
            <a:spAutoFit/>
          </a:bodyPr>
          <a:lstStyle/>
          <a:p>
            <a:pPr defTabSz="573603">
              <a:spcAft>
                <a:spcPts val="533"/>
              </a:spcAft>
              <a:buSzPct val="100000"/>
            </a:pPr>
            <a:r>
              <a:rPr lang="en-US" sz="2000" b="1" dirty="0">
                <a:solidFill>
                  <a:srgbClr val="000000"/>
                </a:solidFill>
                <a:latin typeface="Arial" panose="020B0604020202020204" pitchFamily="34" charset="0"/>
                <a:cs typeface="Arial" panose="020B0604020202020204" pitchFamily="34" charset="0"/>
              </a:rPr>
              <a:t>HPE Apollo 6000</a:t>
            </a:r>
          </a:p>
        </p:txBody>
      </p:sp>
      <p:sp>
        <p:nvSpPr>
          <p:cNvPr id="24" name="TextBox 23"/>
          <p:cNvSpPr txBox="1"/>
          <p:nvPr/>
        </p:nvSpPr>
        <p:spPr>
          <a:xfrm>
            <a:off x="8802881" y="1278415"/>
            <a:ext cx="2214196" cy="400110"/>
          </a:xfrm>
          <a:prstGeom prst="rect">
            <a:avLst/>
          </a:prstGeom>
          <a:noFill/>
        </p:spPr>
        <p:txBody>
          <a:bodyPr wrap="none" rtlCol="0">
            <a:spAutoFit/>
          </a:bodyPr>
          <a:lstStyle/>
          <a:p>
            <a:pPr defTabSz="573603">
              <a:spcAft>
                <a:spcPts val="533"/>
              </a:spcAft>
              <a:buSzPct val="100000"/>
            </a:pPr>
            <a:r>
              <a:rPr lang="en-US" sz="2000" b="1" dirty="0">
                <a:solidFill>
                  <a:srgbClr val="000000"/>
                </a:solidFill>
                <a:latin typeface="Arial" panose="020B0604020202020204" pitchFamily="34" charset="0"/>
                <a:cs typeface="Arial" panose="020B0604020202020204" pitchFamily="34" charset="0"/>
              </a:rPr>
              <a:t>HPE Apollo 8000</a:t>
            </a:r>
          </a:p>
        </p:txBody>
      </p:sp>
      <p:pic>
        <p:nvPicPr>
          <p:cNvPr id="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7578" y="3802965"/>
            <a:ext cx="1957264" cy="166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descr="Apollo_a6000chassisProLiant XL220aGen8v2_LFou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6858" y="4639472"/>
            <a:ext cx="2076146" cy="1072676"/>
          </a:xfrm>
          <a:prstGeom prst="rect">
            <a:avLst/>
          </a:prstGeom>
        </p:spPr>
      </p:pic>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6233" y="5029200"/>
            <a:ext cx="2229064" cy="713156"/>
          </a:xfrm>
          <a:prstGeom prst="rect">
            <a:avLst/>
          </a:prstGeom>
        </p:spPr>
      </p:pic>
    </p:spTree>
    <p:extLst>
      <p:ext uri="{BB962C8B-B14F-4D97-AF65-F5344CB8AC3E}">
        <p14:creationId xmlns:p14="http://schemas.microsoft.com/office/powerpoint/2010/main" val="514348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9729" b="91133" l="0" r="100000"/>
                    </a14:imgEffect>
                  </a14:imgLayer>
                </a14:imgProps>
              </a:ext>
              <a:ext uri="{28A0092B-C50C-407E-A947-70E740481C1C}">
                <a14:useLocalDpi xmlns:a14="http://schemas.microsoft.com/office/drawing/2010/main"/>
              </a:ext>
            </a:extLst>
          </a:blip>
          <a:stretch>
            <a:fillRect/>
          </a:stretch>
        </p:blipFill>
        <p:spPr>
          <a:xfrm>
            <a:off x="3219185" y="4658105"/>
            <a:ext cx="5484971" cy="2319687"/>
          </a:xfrm>
          <a:prstGeom prst="rect">
            <a:avLst/>
          </a:prstGeom>
        </p:spPr>
      </p:pic>
      <p:sp>
        <p:nvSpPr>
          <p:cNvPr id="2" name="Title 1"/>
          <p:cNvSpPr>
            <a:spLocks noGrp="1"/>
          </p:cNvSpPr>
          <p:nvPr>
            <p:ph type="title"/>
          </p:nvPr>
        </p:nvSpPr>
        <p:spPr>
          <a:xfrm>
            <a:off x="609441" y="519236"/>
            <a:ext cx="10969943" cy="440020"/>
          </a:xfrm>
        </p:spPr>
        <p:txBody>
          <a:bodyPr/>
          <a:lstStyle/>
          <a:p>
            <a:r>
              <a:rPr lang="en-US" sz="3200" b="1" dirty="0">
                <a:latin typeface="Arial" panose="020B0604020202020204" pitchFamily="34" charset="0"/>
                <a:cs typeface="Arial" panose="020B0604020202020204" pitchFamily="34" charset="0"/>
              </a:rPr>
              <a:t>HPE Apollo 8000 System Technologies</a:t>
            </a:r>
          </a:p>
        </p:txBody>
      </p:sp>
      <p:sp>
        <p:nvSpPr>
          <p:cNvPr id="4" name="Rectangle 3"/>
          <p:cNvSpPr/>
          <p:nvPr/>
        </p:nvSpPr>
        <p:spPr>
          <a:xfrm>
            <a:off x="243630" y="2020613"/>
            <a:ext cx="3021895" cy="1118255"/>
          </a:xfrm>
          <a:prstGeom prst="rect">
            <a:avLst/>
          </a:prstGeom>
          <a:solidFill>
            <a:schemeClr val="bg1"/>
          </a:solidFill>
        </p:spPr>
        <p:txBody>
          <a:bodyPr wrap="square">
            <a:spAutoFit/>
          </a:bodyPr>
          <a:lstStyle/>
          <a:p>
            <a:pPr>
              <a:lnSpc>
                <a:spcPts val="2000"/>
              </a:lnSpc>
            </a:pPr>
            <a:r>
              <a:rPr lang="en-US" b="1" dirty="0">
                <a:latin typeface="Arial" panose="020B0604020202020204" pitchFamily="34" charset="0"/>
                <a:cs typeface="Arial" panose="020B0604020202020204" pitchFamily="34" charset="0"/>
              </a:rPr>
              <a:t>Dry-disconnect servers</a:t>
            </a:r>
          </a:p>
          <a:p>
            <a:pPr marL="182880" indent="-182880">
              <a:lnSpc>
                <a:spcPts val="2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100% water cooled components</a:t>
            </a:r>
          </a:p>
          <a:p>
            <a:pPr marL="182880" indent="-182880">
              <a:lnSpc>
                <a:spcPts val="2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Designed for serviceability</a:t>
            </a:r>
          </a:p>
          <a:p>
            <a:pPr marL="146011" indent="-146011">
              <a:lnSpc>
                <a:spcPts val="2000"/>
              </a:lnSpc>
              <a:buFont typeface="Arial" panose="020B0604020202020204" pitchFamily="34" charset="0"/>
              <a:buChar char="•"/>
            </a:pPr>
            <a:endParaRPr lang="en-US" sz="1067" dirty="0">
              <a:latin typeface="Arial" panose="020B0604020202020204" pitchFamily="34" charset="0"/>
              <a:cs typeface="Arial" panose="020B0604020202020204" pitchFamily="34" charset="0"/>
            </a:endParaRPr>
          </a:p>
        </p:txBody>
      </p:sp>
      <p:sp>
        <p:nvSpPr>
          <p:cNvPr id="5" name="TextBox 4"/>
          <p:cNvSpPr txBox="1"/>
          <p:nvPr/>
        </p:nvSpPr>
        <p:spPr>
          <a:xfrm>
            <a:off x="2358094" y="6172200"/>
            <a:ext cx="7471705" cy="307777"/>
          </a:xfrm>
          <a:prstGeom prst="rect">
            <a:avLst/>
          </a:prstGeom>
          <a:noFill/>
        </p:spPr>
        <p:txBody>
          <a:bodyPr wrap="square" rtlCol="0">
            <a:spAutoFit/>
          </a:bodyPr>
          <a:lstStyle/>
          <a:p>
            <a:pPr algn="ctr" defTabSz="573460">
              <a:spcAft>
                <a:spcPts val="533"/>
              </a:spcAft>
              <a:buSzPct val="100000"/>
            </a:pPr>
            <a:r>
              <a:rPr lang="en-US" sz="1400" dirty="0">
                <a:solidFill>
                  <a:srgbClr val="000000"/>
                </a:solidFill>
                <a:latin typeface="Arial" panose="020B0604020202020204" pitchFamily="34" charset="0"/>
                <a:cs typeface="Arial" panose="020B0604020202020204" pitchFamily="34" charset="0"/>
              </a:rPr>
              <a:t>Under the floor plumbing kit</a:t>
            </a:r>
          </a:p>
        </p:txBody>
      </p:sp>
      <p:sp>
        <p:nvSpPr>
          <p:cNvPr id="6" name="Rectangle 5"/>
          <p:cNvSpPr/>
          <p:nvPr/>
        </p:nvSpPr>
        <p:spPr>
          <a:xfrm>
            <a:off x="8923299" y="1981200"/>
            <a:ext cx="2735302" cy="1631216"/>
          </a:xfrm>
          <a:prstGeom prst="rect">
            <a:avLst/>
          </a:prstGeom>
        </p:spPr>
        <p:txBody>
          <a:bodyPr wrap="square">
            <a:spAutoFit/>
          </a:bodyPr>
          <a:lstStyle/>
          <a:p>
            <a:pPr defTabSz="1218864">
              <a:lnSpc>
                <a:spcPts val="2000"/>
              </a:lnSpc>
            </a:pPr>
            <a:r>
              <a:rPr lang="en-US" b="1" dirty="0">
                <a:latin typeface="Arial" panose="020B0604020202020204" pitchFamily="34" charset="0"/>
                <a:cs typeface="Arial" panose="020B0604020202020204" pitchFamily="34" charset="0"/>
              </a:rPr>
              <a:t>Management infrastructure</a:t>
            </a:r>
          </a:p>
          <a:p>
            <a:pPr marL="182880" indent="-182880" defTabSz="1218864">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HPE iLO4</a:t>
            </a:r>
          </a:p>
          <a:p>
            <a:pPr marL="182880" indent="-182880" defTabSz="1218864">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CMU,  IPMI 2.0 and DCMI 1.0</a:t>
            </a:r>
            <a:endParaRPr lang="en-US" sz="1400" b="1" dirty="0">
              <a:solidFill>
                <a:schemeClr val="accent1"/>
              </a:solidFill>
              <a:latin typeface="Arial" panose="020B0604020202020204" pitchFamily="34" charset="0"/>
              <a:cs typeface="Arial" panose="020B0604020202020204" pitchFamily="34" charset="0"/>
            </a:endParaRPr>
          </a:p>
          <a:p>
            <a:pPr marL="182880" indent="-182880" defTabSz="1218864">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Rack-level Advanced Power Manager</a:t>
            </a:r>
          </a:p>
        </p:txBody>
      </p:sp>
      <p:sp>
        <p:nvSpPr>
          <p:cNvPr id="7" name="Rectangle 6"/>
          <p:cNvSpPr/>
          <p:nvPr/>
        </p:nvSpPr>
        <p:spPr>
          <a:xfrm>
            <a:off x="8923299" y="3834745"/>
            <a:ext cx="2672793" cy="1118255"/>
          </a:xfrm>
          <a:prstGeom prst="rect">
            <a:avLst/>
          </a:prstGeom>
        </p:spPr>
        <p:txBody>
          <a:bodyPr wrap="square">
            <a:spAutoFit/>
          </a:bodyPr>
          <a:lstStyle/>
          <a:p>
            <a:pPr defTabSz="1218864">
              <a:lnSpc>
                <a:spcPts val="2000"/>
              </a:lnSpc>
            </a:pPr>
            <a:r>
              <a:rPr lang="en-US" b="1" dirty="0">
                <a:latin typeface="Arial" panose="020B0604020202020204" pitchFamily="34" charset="0"/>
                <a:cs typeface="Arial" panose="020B0604020202020204" pitchFamily="34" charset="0"/>
              </a:rPr>
              <a:t>Power infrastructure</a:t>
            </a:r>
          </a:p>
          <a:p>
            <a:pPr marL="182880" indent="-182880" defTabSz="1218864">
              <a:lnSpc>
                <a:spcPts val="2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Up to 80kW per rack</a:t>
            </a:r>
          </a:p>
          <a:p>
            <a:pPr marL="182880" indent="-182880" defTabSz="1218864">
              <a:lnSpc>
                <a:spcPts val="2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Four 30A 3-phase 380-480VAC</a:t>
            </a:r>
          </a:p>
        </p:txBody>
      </p:sp>
      <p:sp>
        <p:nvSpPr>
          <p:cNvPr id="8" name="Rectangle 7"/>
          <p:cNvSpPr/>
          <p:nvPr/>
        </p:nvSpPr>
        <p:spPr>
          <a:xfrm>
            <a:off x="3654122" y="1270815"/>
            <a:ext cx="4880580" cy="861774"/>
          </a:xfrm>
          <a:prstGeom prst="rect">
            <a:avLst/>
          </a:prstGeom>
        </p:spPr>
        <p:txBody>
          <a:bodyPr wrap="square">
            <a:spAutoFit/>
          </a:bodyPr>
          <a:lstStyle/>
          <a:p>
            <a:pPr>
              <a:lnSpc>
                <a:spcPts val="2000"/>
              </a:lnSpc>
            </a:pPr>
            <a:r>
              <a:rPr lang="en-US" b="1" dirty="0">
                <a:latin typeface="Arial" panose="020B0604020202020204" pitchFamily="34" charset="0"/>
                <a:cs typeface="Arial" panose="020B0604020202020204" pitchFamily="34" charset="0"/>
              </a:rPr>
              <a:t>Intelligent Cooling Distribution Unit</a:t>
            </a:r>
          </a:p>
          <a:p>
            <a:pPr marL="182880" indent="-182880">
              <a:lnSpc>
                <a:spcPts val="2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320 KW power capacity</a:t>
            </a:r>
          </a:p>
          <a:p>
            <a:pPr marL="182880" indent="-182880">
              <a:lnSpc>
                <a:spcPts val="2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Integrated controls with active-active failover</a:t>
            </a:r>
            <a:endParaRPr lang="en-US" sz="1200"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228599" y="3774228"/>
            <a:ext cx="3036925" cy="861774"/>
          </a:xfrm>
          <a:prstGeom prst="rect">
            <a:avLst/>
          </a:prstGeom>
        </p:spPr>
        <p:txBody>
          <a:bodyPr wrap="square">
            <a:spAutoFit/>
          </a:bodyPr>
          <a:lstStyle/>
          <a:p>
            <a:pPr>
              <a:lnSpc>
                <a:spcPts val="2000"/>
              </a:lnSpc>
            </a:pPr>
            <a:r>
              <a:rPr lang="en-US" b="1" dirty="0">
                <a:latin typeface="Arial" panose="020B0604020202020204" pitchFamily="34" charset="0"/>
                <a:cs typeface="Arial" panose="020B0604020202020204" pitchFamily="34" charset="0"/>
              </a:rPr>
              <a:t>Warm water</a:t>
            </a:r>
          </a:p>
          <a:p>
            <a:pPr marL="182880" indent="-18288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Closed secondary loop in CDU</a:t>
            </a:r>
          </a:p>
          <a:p>
            <a:pPr marL="182880" indent="-18288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Isolated and open facility loop</a:t>
            </a:r>
          </a:p>
        </p:txBody>
      </p:sp>
      <p:pic>
        <p:nvPicPr>
          <p:cNvPr id="16" name="Content Placeholder 4"/>
          <p:cNvPicPr>
            <a:picLocks noChangeAspect="1"/>
          </p:cNvPicPr>
          <p:nvPr/>
        </p:nvPicPr>
        <p:blipFill>
          <a:blip r:embed="rId5" cstate="email">
            <a:extLst>
              <a:ext uri="{BEBA8EAE-BF5A-486C-A8C5-ECC9F3942E4B}">
                <a14:imgProps xmlns:a14="http://schemas.microsoft.com/office/drawing/2010/main">
                  <a14:imgLayer r:embed="rId6">
                    <a14:imgEffect>
                      <a14:backgroundRemoval t="3720" b="97971" l="2557" r="95693"/>
                    </a14:imgEffect>
                  </a14:imgLayer>
                </a14:imgProps>
              </a:ext>
              <a:ext uri="{28A0092B-C50C-407E-A947-70E740481C1C}">
                <a14:useLocalDpi xmlns:a14="http://schemas.microsoft.com/office/drawing/2010/main"/>
              </a:ext>
            </a:extLst>
          </a:blip>
          <a:stretch>
            <a:fillRect/>
          </a:stretch>
        </p:blipFill>
        <p:spPr bwMode="black">
          <a:xfrm>
            <a:off x="2933155" y="1948905"/>
            <a:ext cx="6174748" cy="3685735"/>
          </a:xfrm>
          <a:prstGeom prst="rect">
            <a:avLst/>
          </a:prstGeom>
        </p:spPr>
      </p:pic>
      <p:cxnSp>
        <p:nvCxnSpPr>
          <p:cNvPr id="17" name="Straight Connector 16"/>
          <p:cNvCxnSpPr/>
          <p:nvPr/>
        </p:nvCxnSpPr>
        <p:spPr>
          <a:xfrm flipV="1">
            <a:off x="2084139" y="5377786"/>
            <a:ext cx="7613020" cy="999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656467" y="5360782"/>
            <a:ext cx="1868288" cy="307777"/>
          </a:xfrm>
          <a:prstGeom prst="rect">
            <a:avLst/>
          </a:prstGeom>
          <a:noFill/>
        </p:spPr>
        <p:txBody>
          <a:bodyPr wrap="square" rtlCol="0">
            <a:spAutoFit/>
          </a:bodyPr>
          <a:lstStyle/>
          <a:p>
            <a:pPr defTabSz="573460">
              <a:spcAft>
                <a:spcPts val="533"/>
              </a:spcAft>
              <a:buSzPct val="100000"/>
            </a:pPr>
            <a:r>
              <a:rPr lang="en-US" sz="1400" dirty="0">
                <a:solidFill>
                  <a:srgbClr val="000000"/>
                </a:solidFill>
                <a:latin typeface="Arial" panose="020B0604020202020204" pitchFamily="34" charset="0"/>
                <a:cs typeface="Arial" panose="020B0604020202020204" pitchFamily="34" charset="0"/>
              </a:rPr>
              <a:t>Raised Floor</a:t>
            </a:r>
          </a:p>
        </p:txBody>
      </p:sp>
      <p:sp>
        <p:nvSpPr>
          <p:cNvPr id="10" name="Slide Number Placeholder 9"/>
          <p:cNvSpPr>
            <a:spLocks noGrp="1"/>
          </p:cNvSpPr>
          <p:nvPr>
            <p:ph type="sldNum" sz="quarter" idx="12"/>
          </p:nvPr>
        </p:nvSpPr>
        <p:spPr/>
        <p:txBody>
          <a:bodyPr/>
          <a:lstStyle/>
          <a:p>
            <a:fld id="{86D908DD-2AA6-4828-8291-73F89376DEF6}" type="slidenum">
              <a:rPr lang="en-US" altLang="en-US" smtClean="0"/>
              <a:pPr/>
              <a:t>18</a:t>
            </a:fld>
            <a:endParaRPr lang="en-US" altLang="en-US" dirty="0"/>
          </a:p>
        </p:txBody>
      </p:sp>
    </p:spTree>
    <p:extLst>
      <p:ext uri="{BB962C8B-B14F-4D97-AF65-F5344CB8AC3E}">
        <p14:creationId xmlns:p14="http://schemas.microsoft.com/office/powerpoint/2010/main" val="412677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t>Who’s #1?</a:t>
            </a:r>
          </a:p>
        </p:txBody>
      </p:sp>
      <p:sp>
        <p:nvSpPr>
          <p:cNvPr id="2" name="Content Placeholder 1"/>
          <p:cNvSpPr>
            <a:spLocks noGrp="1"/>
          </p:cNvSpPr>
          <p:nvPr>
            <p:ph sz="half" idx="1"/>
          </p:nvPr>
        </p:nvSpPr>
        <p:spPr>
          <a:xfrm>
            <a:off x="609441" y="1524000"/>
            <a:ext cx="5303520" cy="4572000"/>
          </a:xfrm>
        </p:spPr>
        <p:txBody>
          <a:bodyPr>
            <a:normAutofit/>
          </a:bodyPr>
          <a:lstStyle/>
          <a:p>
            <a:pPr marL="0" indent="0">
              <a:buNone/>
            </a:pPr>
            <a:r>
              <a:rPr lang="en-US" sz="2000" dirty="0"/>
              <a:t>Who has the most systems in the most recent HPC Top 500 List?</a:t>
            </a:r>
          </a:p>
          <a:p>
            <a:endParaRPr lang="en-US" sz="1800" dirty="0"/>
          </a:p>
          <a:p>
            <a:endParaRPr lang="en-US" sz="1800" dirty="0"/>
          </a:p>
          <a:p>
            <a:endParaRPr lang="en-US" sz="1800" dirty="0"/>
          </a:p>
          <a:p>
            <a:endParaRPr lang="en-US" sz="1800" dirty="0"/>
          </a:p>
          <a:p>
            <a:pPr marL="0" indent="0">
              <a:buNone/>
            </a:pPr>
            <a:r>
              <a:rPr lang="en-US" sz="1800" dirty="0"/>
              <a:t>with 155 of 500 systems, the most of any single vendor, almost 1/3 of the total! </a:t>
            </a:r>
            <a:r>
              <a:rPr lang="en-US" sz="1800" b="1" dirty="0"/>
              <a:t>WE’RE #1!</a:t>
            </a:r>
          </a:p>
          <a:p>
            <a:pPr marL="0" indent="0">
              <a:buNone/>
            </a:pPr>
            <a:r>
              <a:rPr lang="en-US" sz="1800" dirty="0"/>
              <a:t>But……….</a:t>
            </a:r>
          </a:p>
          <a:p>
            <a:pPr marL="0" indent="0">
              <a:buNone/>
            </a:pPr>
            <a:r>
              <a:rPr lang="en-US" sz="1800" dirty="0"/>
              <a:t>……….we have not provided complete HPC solutions (hardware and software) and have been  dependent on partners for delivery.</a:t>
            </a:r>
          </a:p>
          <a:p>
            <a:endParaRPr lang="en-US" dirty="0"/>
          </a:p>
        </p:txBody>
      </p:sp>
      <p:pic>
        <p:nvPicPr>
          <p:cNvPr id="7" name="Picture 6"/>
          <p:cNvPicPr>
            <a:picLocks noChangeAspect="1"/>
          </p:cNvPicPr>
          <p:nvPr/>
        </p:nvPicPr>
        <p:blipFill rotWithShape="1">
          <a:blip r:embed="rId3"/>
          <a:srcRect l="12932" t="21768" r="32021" b="22605"/>
          <a:stretch/>
        </p:blipFill>
        <p:spPr>
          <a:xfrm>
            <a:off x="6248400" y="2133600"/>
            <a:ext cx="5618405" cy="3077268"/>
          </a:xfrm>
          <a:prstGeom prst="rect">
            <a:avLst/>
          </a:prstGeom>
        </p:spPr>
      </p:pic>
      <p:pic>
        <p:nvPicPr>
          <p:cNvPr id="1028" name="Picture 4" descr="http://www.top500.org/static/images/Top500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4963" y="657224"/>
            <a:ext cx="1924050" cy="10953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grpSp>
        <p:nvGrpSpPr>
          <p:cNvPr id="11" name="Group 10"/>
          <p:cNvGrpSpPr/>
          <p:nvPr/>
        </p:nvGrpSpPr>
        <p:grpSpPr>
          <a:xfrm>
            <a:off x="620000" y="2362200"/>
            <a:ext cx="2837483" cy="1143000"/>
            <a:chOff x="3578225" y="1146175"/>
            <a:chExt cx="5038725" cy="2111375"/>
          </a:xfrm>
        </p:grpSpPr>
        <p:sp>
          <p:nvSpPr>
            <p:cNvPr id="12"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3"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30117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animEffect transition="in" filter="fade">
                                      <p:cBhvr>
                                        <p:cTn id="9" dur="500"/>
                                        <p:tgtEl>
                                          <p:spTgt spid="2">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wipe(up)">
                                      <p:cBhvr>
                                        <p:cTn id="14" dur="500"/>
                                        <p:tgtEl>
                                          <p:spTgt spid="2">
                                            <p:txEl>
                                              <p:pRg st="6" end="6"/>
                                            </p:txEl>
                                          </p:spTgt>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wipe(up)">
                                      <p:cBhvr>
                                        <p:cTn id="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 of the Post WWII </a:t>
            </a:r>
            <a:r>
              <a:rPr lang="en-US" b="1" dirty="0">
                <a:solidFill>
                  <a:srgbClr val="01A982"/>
                </a:solidFill>
              </a:rPr>
              <a:t>Computing</a:t>
            </a:r>
            <a:r>
              <a:rPr lang="en-US" b="1" dirty="0"/>
              <a:t> Order</a:t>
            </a:r>
            <a:br>
              <a:rPr lang="en-US" b="1" dirty="0"/>
            </a:br>
            <a:endParaRPr lang="en-US" b="1"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Moore’s law</a:t>
            </a:r>
          </a:p>
          <a:p>
            <a:endParaRPr lang="en-US" dirty="0"/>
          </a:p>
          <a:p>
            <a:pPr lvl="8"/>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835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411480"/>
          </a:xfrm>
        </p:spPr>
        <p:txBody>
          <a:bodyPr/>
          <a:lstStyle/>
          <a:p>
            <a:r>
              <a:rPr lang="en-US" dirty="0"/>
              <a:t>HPE HPC Software Environment</a:t>
            </a:r>
            <a:br>
              <a:rPr lang="en-US" dirty="0"/>
            </a:br>
            <a:r>
              <a:rPr lang="en-US" sz="2000" dirty="0"/>
              <a:t>Integrated software and management solutions for HPC applications</a:t>
            </a:r>
            <a:endParaRPr lang="en-US" dirty="0"/>
          </a:p>
        </p:txBody>
      </p:sp>
      <p:sp>
        <p:nvSpPr>
          <p:cNvPr id="4" name="Slide Number Placeholder 3"/>
          <p:cNvSpPr>
            <a:spLocks noGrp="1"/>
          </p:cNvSpPr>
          <p:nvPr>
            <p:ph type="sldNum" sz="quarter" idx="4294967295"/>
          </p:nvPr>
        </p:nvSpPr>
        <p:spPr>
          <a:xfrm>
            <a:off x="11151340" y="6249924"/>
            <a:ext cx="583460" cy="455676"/>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16C6529-88FB-432A-ADB3-D096B7AB48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3" name="Content Placeholder 2"/>
          <p:cNvSpPr>
            <a:spLocks noGrp="1"/>
          </p:cNvSpPr>
          <p:nvPr>
            <p:ph idx="1"/>
          </p:nvPr>
        </p:nvSpPr>
        <p:spPr>
          <a:xfrm>
            <a:off x="611030" y="1676400"/>
            <a:ext cx="2208371" cy="4716780"/>
          </a:xfrm>
        </p:spPr>
        <p:txBody>
          <a:bodyPr>
            <a:normAutofit/>
          </a:bodyPr>
          <a:lstStyle/>
          <a:p>
            <a:r>
              <a:rPr lang="en-US" dirty="0"/>
              <a:t>Management is   not a layer but a       top-to-bottom set of fully integrated components</a:t>
            </a:r>
          </a:p>
          <a:p>
            <a:endParaRPr lang="en-US" dirty="0"/>
          </a:p>
          <a:p>
            <a:r>
              <a:rPr lang="en-US" dirty="0"/>
              <a:t>Management extends “above” the server layer</a:t>
            </a:r>
          </a:p>
          <a:p>
            <a:r>
              <a:rPr lang="en-US" dirty="0">
                <a:solidFill>
                  <a:srgbClr val="FF0000"/>
                </a:solidFill>
              </a:rPr>
              <a:t>New components and interfaces </a:t>
            </a:r>
            <a:r>
              <a:rPr lang="en-US" dirty="0"/>
              <a:t>are being added constantly</a:t>
            </a:r>
          </a:p>
        </p:txBody>
      </p:sp>
      <p:sp>
        <p:nvSpPr>
          <p:cNvPr id="10" name="Rectangle 9"/>
          <p:cNvSpPr>
            <a:spLocks noChangeAspect="1"/>
          </p:cNvSpPr>
          <p:nvPr/>
        </p:nvSpPr>
        <p:spPr>
          <a:xfrm rot="-5400000" flipH="1">
            <a:off x="1167740" y="2576726"/>
            <a:ext cx="208488" cy="88646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lin ang="0" scaled="1"/>
            <a:tileRect/>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schemeClr val="tx1"/>
              </a:solidFill>
              <a:effectLst/>
              <a:uLnTx/>
              <a:uFillTx/>
            </a:endParaRPr>
          </a:p>
        </p:txBody>
      </p:sp>
      <p:sp>
        <p:nvSpPr>
          <p:cNvPr id="11" name="Rectangle 10"/>
          <p:cNvSpPr/>
          <p:nvPr/>
        </p:nvSpPr>
        <p:spPr>
          <a:xfrm>
            <a:off x="3276600" y="1219200"/>
            <a:ext cx="7391400" cy="5410200"/>
          </a:xfrm>
          <a:prstGeom prst="rect">
            <a:avLst/>
          </a:prstGeom>
          <a:solidFill>
            <a:schemeClr val="bg2">
              <a:lumMod val="60000"/>
              <a:lumOff val="40000"/>
            </a:schemeClr>
          </a:solid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ysClr val="windowText" lastClr="000000"/>
              </a:solidFill>
              <a:effectLst/>
              <a:uLnTx/>
              <a:uFillTx/>
            </a:endParaRPr>
          </a:p>
        </p:txBody>
      </p:sp>
      <p:graphicFrame>
        <p:nvGraphicFramePr>
          <p:cNvPr id="14" name="Table 13"/>
          <p:cNvGraphicFramePr>
            <a:graphicFrameLocks noGrp="1"/>
          </p:cNvGraphicFramePr>
          <p:nvPr>
            <p:extLst/>
          </p:nvPr>
        </p:nvGraphicFramePr>
        <p:xfrm>
          <a:off x="4114800" y="1320932"/>
          <a:ext cx="5763708" cy="5190970"/>
        </p:xfrm>
        <a:graphic>
          <a:graphicData uri="http://schemas.openxmlformats.org/drawingml/2006/table">
            <a:tbl>
              <a:tblPr firstRow="1" bandRow="1">
                <a:tableStyleId>{9DCAF9ED-07DC-4A11-8D7F-57B35C25682E}</a:tableStyleId>
              </a:tblPr>
              <a:tblGrid>
                <a:gridCol w="1854926">
                  <a:extLst>
                    <a:ext uri="{9D8B030D-6E8A-4147-A177-3AD203B41FA5}">
                      <a16:colId xmlns:a16="http://schemas.microsoft.com/office/drawing/2014/main" val="20000"/>
                    </a:ext>
                  </a:extLst>
                </a:gridCol>
                <a:gridCol w="3908782">
                  <a:extLst>
                    <a:ext uri="{9D8B030D-6E8A-4147-A177-3AD203B41FA5}">
                      <a16:colId xmlns:a16="http://schemas.microsoft.com/office/drawing/2014/main" val="20001"/>
                    </a:ext>
                  </a:extLst>
                </a:gridCol>
              </a:tblGrid>
              <a:tr h="339697">
                <a:tc>
                  <a:txBody>
                    <a:bodyPr/>
                    <a:lstStyle/>
                    <a:p>
                      <a:r>
                        <a:rPr lang="en-US" sz="1800" dirty="0"/>
                        <a:t>Applications</a:t>
                      </a:r>
                    </a:p>
                  </a:txBody>
                  <a:tcPr marL="87077" marR="87077" marT="43538" marB="43538"/>
                </a:tc>
                <a:tc>
                  <a:txBody>
                    <a:bodyPr/>
                    <a:lstStyle/>
                    <a:p>
                      <a:endParaRPr lang="en-US" sz="1400" dirty="0"/>
                    </a:p>
                  </a:txBody>
                  <a:tcPr marL="87077" marR="87077" marT="43538" marB="43538"/>
                </a:tc>
                <a:extLst>
                  <a:ext uri="{0D108BD9-81ED-4DB2-BD59-A6C34878D82A}">
                    <a16:rowId xmlns:a16="http://schemas.microsoft.com/office/drawing/2014/main" val="10000"/>
                  </a:ext>
                </a:extLst>
              </a:tr>
              <a:tr h="597547">
                <a:tc>
                  <a:txBody>
                    <a:bodyPr/>
                    <a:lstStyle/>
                    <a:p>
                      <a:r>
                        <a:rPr lang="en-US" sz="1800" dirty="0"/>
                        <a:t>Development</a:t>
                      </a:r>
                      <a:r>
                        <a:rPr lang="en-US" sz="1800" baseline="0" dirty="0"/>
                        <a:t> </a:t>
                      </a:r>
                    </a:p>
                    <a:p>
                      <a:endParaRPr lang="en-US" sz="1800" dirty="0"/>
                    </a:p>
                  </a:txBody>
                  <a:tcPr marL="87077" marR="87077" marT="43538" marB="43538">
                    <a:solidFill>
                      <a:schemeClr val="bg1">
                        <a:lumMod val="75000"/>
                      </a:schemeClr>
                    </a:solidFill>
                  </a:tcPr>
                </a:tc>
                <a:tc>
                  <a:txBody>
                    <a:bodyPr/>
                    <a:lstStyle/>
                    <a:p>
                      <a:r>
                        <a:rPr lang="en-US" sz="1400" dirty="0"/>
                        <a:t>Compilers, </a:t>
                      </a:r>
                      <a:r>
                        <a:rPr lang="en-US" sz="1400" baseline="0" dirty="0"/>
                        <a:t> debuggers, profilers, libraries, latest GPU/FPGA development kits</a:t>
                      </a:r>
                      <a:endParaRPr lang="en-US" sz="1400" dirty="0"/>
                    </a:p>
                  </a:txBody>
                  <a:tcPr marL="87077" marR="87077" marT="43538" marB="43538">
                    <a:solidFill>
                      <a:schemeClr val="bg1">
                        <a:lumMod val="75000"/>
                      </a:schemeClr>
                    </a:solidFill>
                  </a:tcPr>
                </a:tc>
                <a:extLst>
                  <a:ext uri="{0D108BD9-81ED-4DB2-BD59-A6C34878D82A}">
                    <a16:rowId xmlns:a16="http://schemas.microsoft.com/office/drawing/2014/main" val="10001"/>
                  </a:ext>
                </a:extLst>
              </a:tr>
              <a:tr h="348956">
                <a:tc>
                  <a:txBody>
                    <a:bodyPr/>
                    <a:lstStyle/>
                    <a:p>
                      <a:r>
                        <a:rPr lang="en-US" sz="1600" dirty="0"/>
                        <a:t>Libraries</a:t>
                      </a:r>
                      <a:r>
                        <a:rPr lang="en-US" sz="1600" baseline="0" dirty="0"/>
                        <a:t>/runtimes</a:t>
                      </a:r>
                      <a:endParaRPr lang="en-US" sz="1600" dirty="0"/>
                    </a:p>
                  </a:txBody>
                  <a:tcPr marL="87077" marR="87077" marT="43538" marB="43538">
                    <a:solidFill>
                      <a:schemeClr val="bg1">
                        <a:lumMod val="75000"/>
                      </a:schemeClr>
                    </a:solidFill>
                  </a:tcPr>
                </a:tc>
                <a:tc>
                  <a:txBody>
                    <a:bodyPr/>
                    <a:lstStyle/>
                    <a:p>
                      <a:r>
                        <a:rPr lang="en-US" sz="1400" dirty="0"/>
                        <a:t>MPI, math, science,</a:t>
                      </a:r>
                      <a:r>
                        <a:rPr lang="en-US" sz="1400" baseline="0" dirty="0"/>
                        <a:t> fabric, graphics, etc.</a:t>
                      </a:r>
                      <a:endParaRPr lang="en-US" sz="1400" dirty="0"/>
                    </a:p>
                  </a:txBody>
                  <a:tcPr marL="87077" marR="87077" marT="43538" marB="43538">
                    <a:solidFill>
                      <a:schemeClr val="bg1">
                        <a:lumMod val="75000"/>
                      </a:schemeClr>
                    </a:solidFill>
                  </a:tcPr>
                </a:tc>
                <a:extLst>
                  <a:ext uri="{0D108BD9-81ED-4DB2-BD59-A6C34878D82A}">
                    <a16:rowId xmlns:a16="http://schemas.microsoft.com/office/drawing/2014/main" val="10002"/>
                  </a:ext>
                </a:extLst>
              </a:tr>
              <a:tr h="683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Workload management</a:t>
                      </a:r>
                      <a:endParaRPr lang="en-US" sz="1800" dirty="0"/>
                    </a:p>
                  </a:txBody>
                  <a:tcPr marL="87077" marR="87077" marT="43538" marB="43538">
                    <a:noFill/>
                  </a:tcPr>
                </a:tc>
                <a:tc>
                  <a:txBody>
                    <a:bodyPr/>
                    <a:lstStyle/>
                    <a:p>
                      <a:r>
                        <a:rPr lang="en-US" sz="1400" dirty="0"/>
                        <a:t>Schedulers, meta-schedulers, and </a:t>
                      </a:r>
                      <a:r>
                        <a:rPr lang="en-US" sz="1400" dirty="0">
                          <a:solidFill>
                            <a:srgbClr val="C00000"/>
                          </a:solidFill>
                        </a:rPr>
                        <a:t>orchestrators</a:t>
                      </a:r>
                      <a:r>
                        <a:rPr lang="en-US" sz="1400" baseline="0" dirty="0">
                          <a:solidFill>
                            <a:srgbClr val="C00000"/>
                          </a:solidFill>
                        </a:rPr>
                        <a:t> </a:t>
                      </a:r>
                      <a:r>
                        <a:rPr lang="en-US" sz="1400" baseline="0" dirty="0">
                          <a:solidFill>
                            <a:schemeClr val="tx1"/>
                          </a:solidFill>
                        </a:rPr>
                        <a:t>tightly integrated through </a:t>
                      </a:r>
                      <a:r>
                        <a:rPr lang="en-US" sz="1400" baseline="0" dirty="0">
                          <a:solidFill>
                            <a:schemeClr val="accent1">
                              <a:lumMod val="75000"/>
                            </a:schemeClr>
                          </a:solidFill>
                        </a:rPr>
                        <a:t>CMU connectors</a:t>
                      </a:r>
                      <a:r>
                        <a:rPr lang="en-US" sz="1400" baseline="0" dirty="0">
                          <a:solidFill>
                            <a:schemeClr val="tx1"/>
                          </a:solidFill>
                        </a:rPr>
                        <a:t>, open source and commercial</a:t>
                      </a:r>
                      <a:endParaRPr lang="en-US" sz="1400" dirty="0">
                        <a:solidFill>
                          <a:schemeClr val="tx1"/>
                        </a:solidFill>
                      </a:endParaRPr>
                    </a:p>
                  </a:txBody>
                  <a:tcPr marL="87077" marR="87077" marT="43538" marB="43538">
                    <a:noFill/>
                  </a:tcPr>
                </a:tc>
                <a:extLst>
                  <a:ext uri="{0D108BD9-81ED-4DB2-BD59-A6C34878D82A}">
                    <a16:rowId xmlns:a16="http://schemas.microsoft.com/office/drawing/2014/main" val="10003"/>
                  </a:ext>
                </a:extLst>
              </a:tr>
              <a:tr h="884046">
                <a:tc>
                  <a:txBody>
                    <a:bodyPr/>
                    <a:lstStyle/>
                    <a:p>
                      <a:r>
                        <a:rPr lang="en-US" sz="1800" dirty="0"/>
                        <a:t>Resource management</a:t>
                      </a:r>
                    </a:p>
                  </a:txBody>
                  <a:tcPr marL="87077" marR="87077" marT="43538" marB="43538">
                    <a:solidFill>
                      <a:schemeClr val="bg1">
                        <a:lumMod val="85000"/>
                      </a:schemeClr>
                    </a:solidFill>
                  </a:tcPr>
                </a:tc>
                <a:tc>
                  <a:txBody>
                    <a:bodyPr/>
                    <a:lstStyle/>
                    <a:p>
                      <a:r>
                        <a:rPr lang="en-US" sz="1400" dirty="0">
                          <a:solidFill>
                            <a:schemeClr val="accent1">
                              <a:lumMod val="75000"/>
                            </a:schemeClr>
                          </a:solidFill>
                        </a:rPr>
                        <a:t>Lustre</a:t>
                      </a:r>
                      <a:r>
                        <a:rPr lang="en-US" sz="1400" baseline="0" dirty="0">
                          <a:solidFill>
                            <a:schemeClr val="accent1">
                              <a:lumMod val="75000"/>
                            </a:schemeClr>
                          </a:solidFill>
                        </a:rPr>
                        <a:t> w OpenZFS backend</a:t>
                      </a:r>
                      <a:r>
                        <a:rPr lang="en-US" sz="1400" dirty="0">
                          <a:solidFill>
                            <a:schemeClr val="accent1">
                              <a:lumMod val="75000"/>
                            </a:schemeClr>
                          </a:solidFill>
                        </a:rPr>
                        <a:t>,</a:t>
                      </a:r>
                      <a:r>
                        <a:rPr lang="en-US" sz="1400" baseline="0" dirty="0">
                          <a:solidFill>
                            <a:schemeClr val="accent1">
                              <a:lumMod val="75000"/>
                            </a:schemeClr>
                          </a:solidFill>
                        </a:rPr>
                        <a:t> </a:t>
                      </a:r>
                      <a:r>
                        <a:rPr lang="en-US" sz="1400" baseline="0" dirty="0">
                          <a:solidFill>
                            <a:srgbClr val="C00000"/>
                          </a:solidFill>
                        </a:rPr>
                        <a:t>storage management, cloud interfaces, burst buffer management,……</a:t>
                      </a:r>
                      <a:endParaRPr lang="en-US" sz="1400" dirty="0">
                        <a:solidFill>
                          <a:srgbClr val="C00000"/>
                        </a:solidFill>
                      </a:endParaRPr>
                    </a:p>
                  </a:txBody>
                  <a:tcPr marL="87077" marR="87077" marT="43538" marB="43538">
                    <a:solidFill>
                      <a:schemeClr val="bg1">
                        <a:lumMod val="85000"/>
                      </a:schemeClr>
                    </a:solidFill>
                  </a:tcPr>
                </a:tc>
                <a:extLst>
                  <a:ext uri="{0D108BD9-81ED-4DB2-BD59-A6C34878D82A}">
                    <a16:rowId xmlns:a16="http://schemas.microsoft.com/office/drawing/2014/main" val="10004"/>
                  </a:ext>
                </a:extLst>
              </a:tr>
              <a:tr h="597547">
                <a:tc>
                  <a:txBody>
                    <a:bodyPr/>
                    <a:lstStyle/>
                    <a:p>
                      <a:pPr algn="l"/>
                      <a:r>
                        <a:rPr lang="en-US" sz="1800" dirty="0"/>
                        <a:t>Cluster</a:t>
                      </a:r>
                      <a:r>
                        <a:rPr lang="en-US" sz="1800" baseline="0" dirty="0"/>
                        <a:t> management</a:t>
                      </a:r>
                      <a:endParaRPr lang="en-US" sz="1800" dirty="0"/>
                    </a:p>
                  </a:txBody>
                  <a:tcPr marL="87077" marR="87077" marT="43538" marB="43538">
                    <a:gradFill flip="none" rotWithShape="1">
                      <a:gsLst>
                        <a:gs pos="50000">
                          <a:schemeClr val="accent1">
                            <a:lumMod val="60000"/>
                            <a:lumOff val="40000"/>
                          </a:schemeClr>
                        </a:gs>
                        <a:gs pos="0">
                          <a:schemeClr val="accent1">
                            <a:lumMod val="50000"/>
                          </a:schemeClr>
                        </a:gs>
                        <a:gs pos="100000">
                          <a:schemeClr val="accent1">
                            <a:lumMod val="45000"/>
                            <a:lumOff val="55000"/>
                          </a:schemeClr>
                        </a:gs>
                        <a:gs pos="0">
                          <a:schemeClr val="accent1">
                            <a:lumMod val="50000"/>
                          </a:schemeClr>
                        </a:gs>
                        <a:gs pos="100000">
                          <a:schemeClr val="accent1">
                            <a:lumMod val="45000"/>
                            <a:lumOff val="55000"/>
                          </a:schemeClr>
                        </a:gs>
                        <a:gs pos="100000">
                          <a:schemeClr val="accent1">
                            <a:lumMod val="40000"/>
                            <a:lumOff val="60000"/>
                          </a:schemeClr>
                        </a:gs>
                      </a:gsLst>
                      <a:lin ang="16200000" scaled="1"/>
                      <a:tileRect/>
                    </a:gradFill>
                  </a:tcPr>
                </a:tc>
                <a:tc>
                  <a:txBody>
                    <a:bodyPr/>
                    <a:lstStyle/>
                    <a:p>
                      <a:r>
                        <a:rPr lang="en-US" sz="1400" dirty="0">
                          <a:solidFill>
                            <a:schemeClr val="accent1">
                              <a:lumMod val="75000"/>
                            </a:schemeClr>
                          </a:solidFill>
                        </a:rPr>
                        <a:t>Insight</a:t>
                      </a:r>
                      <a:r>
                        <a:rPr lang="en-US" sz="1400" baseline="0" dirty="0">
                          <a:solidFill>
                            <a:schemeClr val="accent1">
                              <a:lumMod val="75000"/>
                            </a:schemeClr>
                          </a:solidFill>
                        </a:rPr>
                        <a:t> CMU, Redfish, REST API, limit-free architecture</a:t>
                      </a:r>
                      <a:endParaRPr lang="en-US" sz="1400" dirty="0">
                        <a:solidFill>
                          <a:schemeClr val="accent1">
                            <a:lumMod val="75000"/>
                          </a:schemeClr>
                        </a:solidFill>
                      </a:endParaRPr>
                    </a:p>
                  </a:txBody>
                  <a:tcPr marL="87077" marR="87077" marT="43538" marB="43538">
                    <a:gradFill flip="none" rotWithShape="1">
                      <a:gsLst>
                        <a:gs pos="50000">
                          <a:schemeClr val="accent1">
                            <a:lumMod val="60000"/>
                            <a:lumOff val="40000"/>
                          </a:schemeClr>
                        </a:gs>
                        <a:gs pos="0">
                          <a:schemeClr val="accent1">
                            <a:lumMod val="40000"/>
                            <a:lumOff val="60000"/>
                          </a:schemeClr>
                        </a:gs>
                        <a:gs pos="100000">
                          <a:schemeClr val="accent1">
                            <a:lumMod val="45000"/>
                            <a:lumOff val="55000"/>
                          </a:schemeClr>
                        </a:gs>
                        <a:gs pos="0">
                          <a:schemeClr val="accent1">
                            <a:lumMod val="50000"/>
                          </a:schemeClr>
                        </a:gs>
                        <a:gs pos="100000">
                          <a:schemeClr val="accent1">
                            <a:lumMod val="45000"/>
                            <a:lumOff val="55000"/>
                          </a:schemeClr>
                        </a:gs>
                        <a:gs pos="100000">
                          <a:schemeClr val="accent1">
                            <a:lumMod val="20000"/>
                            <a:lumOff val="80000"/>
                          </a:schemeClr>
                        </a:gs>
                      </a:gsLst>
                      <a:lin ang="16200000" scaled="1"/>
                      <a:tileRect/>
                    </a:gradFill>
                  </a:tcPr>
                </a:tc>
                <a:extLst>
                  <a:ext uri="{0D108BD9-81ED-4DB2-BD59-A6C34878D82A}">
                    <a16:rowId xmlns:a16="http://schemas.microsoft.com/office/drawing/2014/main" val="10005"/>
                  </a:ext>
                </a:extLst>
              </a:tr>
              <a:tr h="339697">
                <a:tc>
                  <a:txBody>
                    <a:bodyPr/>
                    <a:lstStyle/>
                    <a:p>
                      <a:r>
                        <a:rPr lang="en-US" sz="1800" dirty="0">
                          <a:solidFill>
                            <a:schemeClr val="bg1"/>
                          </a:solidFill>
                        </a:rPr>
                        <a:t>OS</a:t>
                      </a:r>
                    </a:p>
                  </a:txBody>
                  <a:tcPr marL="87077" marR="87077" marT="43538" marB="43538">
                    <a:solidFill>
                      <a:schemeClr val="tx1">
                        <a:lumMod val="85000"/>
                        <a:lumOff val="15000"/>
                      </a:schemeClr>
                    </a:solidFill>
                  </a:tcPr>
                </a:tc>
                <a:tc>
                  <a:txBody>
                    <a:bodyPr/>
                    <a:lstStyle/>
                    <a:p>
                      <a:r>
                        <a:rPr lang="en-US" sz="1400" dirty="0">
                          <a:solidFill>
                            <a:schemeClr val="bg1"/>
                          </a:solidFill>
                        </a:rPr>
                        <a:t>RHEL, CentOS , SLES includes</a:t>
                      </a:r>
                      <a:r>
                        <a:rPr lang="en-US" sz="1400" baseline="0" dirty="0">
                          <a:solidFill>
                            <a:schemeClr val="bg1"/>
                          </a:solidFill>
                        </a:rPr>
                        <a:t> drivers</a:t>
                      </a:r>
                      <a:endParaRPr lang="en-US" sz="1400" dirty="0">
                        <a:solidFill>
                          <a:schemeClr val="bg1"/>
                        </a:solidFill>
                      </a:endParaRPr>
                    </a:p>
                  </a:txBody>
                  <a:tcPr marL="87077" marR="87077" marT="43538" marB="43538">
                    <a:solidFill>
                      <a:schemeClr val="tx1">
                        <a:lumMod val="85000"/>
                        <a:lumOff val="15000"/>
                      </a:schemeClr>
                    </a:solidFill>
                  </a:tcPr>
                </a:tc>
                <a:extLst>
                  <a:ext uri="{0D108BD9-81ED-4DB2-BD59-A6C34878D82A}">
                    <a16:rowId xmlns:a16="http://schemas.microsoft.com/office/drawing/2014/main" val="10006"/>
                  </a:ext>
                </a:extLst>
              </a:tr>
              <a:tr h="339697">
                <a:tc>
                  <a:txBody>
                    <a:bodyPr/>
                    <a:lstStyle/>
                    <a:p>
                      <a:r>
                        <a:rPr lang="en-US" sz="1800" dirty="0"/>
                        <a:t>Servers/nodes</a:t>
                      </a:r>
                    </a:p>
                  </a:txBody>
                  <a:tcPr marL="87077" marR="87077" marT="43538" marB="43538">
                    <a:solidFill>
                      <a:schemeClr val="bg1"/>
                    </a:solidFill>
                  </a:tcPr>
                </a:tc>
                <a:tc>
                  <a:txBody>
                    <a:bodyPr/>
                    <a:lstStyle/>
                    <a:p>
                      <a:r>
                        <a:rPr lang="en-US" sz="1400" dirty="0">
                          <a:solidFill>
                            <a:schemeClr val="accent1">
                              <a:lumMod val="75000"/>
                            </a:schemeClr>
                          </a:solidFill>
                        </a:rPr>
                        <a:t>iLO</a:t>
                      </a:r>
                      <a:r>
                        <a:rPr lang="en-US" sz="1400" dirty="0"/>
                        <a:t>, BIOS</a:t>
                      </a:r>
                      <a:r>
                        <a:rPr lang="en-US" sz="1400" baseline="0" dirty="0"/>
                        <a:t>, other firmware and BMCs</a:t>
                      </a:r>
                      <a:endParaRPr lang="en-US" sz="1400" dirty="0"/>
                    </a:p>
                  </a:txBody>
                  <a:tcPr marL="87077" marR="87077" marT="43538" marB="43538">
                    <a:solidFill>
                      <a:schemeClr val="bg1"/>
                    </a:solidFill>
                  </a:tcPr>
                </a:tc>
                <a:extLst>
                  <a:ext uri="{0D108BD9-81ED-4DB2-BD59-A6C34878D82A}">
                    <a16:rowId xmlns:a16="http://schemas.microsoft.com/office/drawing/2014/main" val="10007"/>
                  </a:ext>
                </a:extLst>
              </a:tr>
              <a:tr h="306890">
                <a:tc>
                  <a:txBody>
                    <a:bodyPr/>
                    <a:lstStyle/>
                    <a:p>
                      <a:r>
                        <a:rPr lang="en-US" sz="1800" dirty="0"/>
                        <a:t>Exo-server</a:t>
                      </a:r>
                    </a:p>
                  </a:txBody>
                  <a:tcPr marL="87077" marR="87077" marT="43538" marB="43538">
                    <a:solidFill>
                      <a:schemeClr val="bg1"/>
                    </a:solidFill>
                  </a:tcPr>
                </a:tc>
                <a:tc>
                  <a:txBody>
                    <a:bodyPr/>
                    <a:lstStyle/>
                    <a:p>
                      <a:r>
                        <a:rPr lang="en-US" sz="1400" dirty="0">
                          <a:solidFill>
                            <a:schemeClr val="accent1">
                              <a:lumMod val="75000"/>
                            </a:schemeClr>
                          </a:solidFill>
                        </a:rPr>
                        <a:t>iLO, Apollo</a:t>
                      </a:r>
                      <a:r>
                        <a:rPr lang="en-US" sz="1400" baseline="0" dirty="0">
                          <a:solidFill>
                            <a:schemeClr val="accent1">
                              <a:lumMod val="75000"/>
                            </a:schemeClr>
                          </a:solidFill>
                        </a:rPr>
                        <a:t> Platform Manager (APM)</a:t>
                      </a:r>
                      <a:endParaRPr lang="en-US" sz="1400" dirty="0">
                        <a:solidFill>
                          <a:schemeClr val="accent1">
                            <a:lumMod val="75000"/>
                          </a:schemeClr>
                        </a:solidFill>
                      </a:endParaRPr>
                    </a:p>
                  </a:txBody>
                  <a:tcPr marL="87077" marR="87077" marT="43538" marB="43538">
                    <a:solidFill>
                      <a:schemeClr val="bg1"/>
                    </a:solidFill>
                  </a:tcPr>
                </a:tc>
                <a:extLst>
                  <a:ext uri="{0D108BD9-81ED-4DB2-BD59-A6C34878D82A}">
                    <a16:rowId xmlns:a16="http://schemas.microsoft.com/office/drawing/2014/main" val="10008"/>
                  </a:ext>
                </a:extLst>
              </a:tr>
              <a:tr h="339697">
                <a:tc>
                  <a:txBody>
                    <a:bodyPr/>
                    <a:lstStyle/>
                    <a:p>
                      <a:r>
                        <a:rPr lang="en-US" sz="1800" dirty="0"/>
                        <a:t>Exo-system</a:t>
                      </a:r>
                    </a:p>
                  </a:txBody>
                  <a:tcPr marL="87077" marR="87077" marT="43538" marB="43538">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lumMod val="75000"/>
                            </a:schemeClr>
                          </a:solidFill>
                        </a:rPr>
                        <a:t>OneView,</a:t>
                      </a:r>
                      <a:r>
                        <a:rPr lang="en-US" sz="1400" baseline="0" dirty="0">
                          <a:solidFill>
                            <a:schemeClr val="accent1">
                              <a:lumMod val="75000"/>
                            </a:schemeClr>
                          </a:solidFill>
                        </a:rPr>
                        <a:t> Apollo 8000 System Manager, </a:t>
                      </a:r>
                      <a:r>
                        <a:rPr lang="en-US" sz="1400" baseline="0" dirty="0">
                          <a:solidFill>
                            <a:srgbClr val="FF0000"/>
                          </a:solidFill>
                        </a:rPr>
                        <a:t>f</a:t>
                      </a:r>
                      <a:r>
                        <a:rPr lang="en-US" sz="1400" dirty="0">
                          <a:solidFill>
                            <a:srgbClr val="FF0000"/>
                          </a:solidFill>
                        </a:rPr>
                        <a:t>a</a:t>
                      </a:r>
                      <a:r>
                        <a:rPr lang="en-US" sz="1400" dirty="0">
                          <a:solidFill>
                            <a:srgbClr val="C00000"/>
                          </a:solidFill>
                        </a:rPr>
                        <a:t>cility</a:t>
                      </a:r>
                      <a:r>
                        <a:rPr lang="en-US" sz="1400" baseline="0" dirty="0">
                          <a:solidFill>
                            <a:srgbClr val="C00000"/>
                          </a:solidFill>
                        </a:rPr>
                        <a:t> and grid interfaces….</a:t>
                      </a:r>
                      <a:endParaRPr lang="en-US" sz="1400" dirty="0">
                        <a:solidFill>
                          <a:srgbClr val="C00000"/>
                        </a:solidFill>
                      </a:endParaRPr>
                    </a:p>
                  </a:txBody>
                  <a:tcPr marL="87077" marR="87077" marT="43538" marB="43538">
                    <a:solidFill>
                      <a:schemeClr val="bg1"/>
                    </a:solidFill>
                  </a:tcPr>
                </a:tc>
                <a:extLst>
                  <a:ext uri="{0D108BD9-81ED-4DB2-BD59-A6C34878D82A}">
                    <a16:rowId xmlns:a16="http://schemas.microsoft.com/office/drawing/2014/main" val="10009"/>
                  </a:ext>
                </a:extLst>
              </a:tr>
            </a:tbl>
          </a:graphicData>
        </a:graphic>
      </p:graphicFrame>
      <p:sp>
        <p:nvSpPr>
          <p:cNvPr id="16" name="Rectangle 15"/>
          <p:cNvSpPr/>
          <p:nvPr/>
        </p:nvSpPr>
        <p:spPr>
          <a:xfrm>
            <a:off x="9906000" y="2974181"/>
            <a:ext cx="685799" cy="3537721"/>
          </a:xfrm>
          <a:prstGeom prst="rect">
            <a:avLst/>
          </a:prstGeom>
          <a:gradFill flip="none" rotWithShape="1">
            <a:gsLst>
              <a:gs pos="0">
                <a:schemeClr val="accent1">
                  <a:lumMod val="40000"/>
                  <a:lumOff val="60000"/>
                  <a:alpha val="0"/>
                </a:schemeClr>
              </a:gs>
              <a:gs pos="52000">
                <a:schemeClr val="accent1">
                  <a:lumMod val="95000"/>
                  <a:lumOff val="5000"/>
                </a:schemeClr>
              </a:gs>
              <a:gs pos="100000">
                <a:schemeClr val="accent1">
                  <a:lumMod val="60000"/>
                </a:schemeClr>
              </a:gs>
            </a:gsLst>
            <a:lin ang="0" scaled="1"/>
            <a:tileRect/>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Monitoring</a:t>
            </a:r>
          </a:p>
        </p:txBody>
      </p:sp>
      <p:sp>
        <p:nvSpPr>
          <p:cNvPr id="17" name="Rectangle 16"/>
          <p:cNvSpPr/>
          <p:nvPr/>
        </p:nvSpPr>
        <p:spPr>
          <a:xfrm>
            <a:off x="3352800" y="1320932"/>
            <a:ext cx="734508" cy="5190970"/>
          </a:xfrm>
          <a:prstGeom prst="rect">
            <a:avLst/>
          </a:prstGeom>
          <a:gradFill flip="none" rotWithShape="1">
            <a:gsLst>
              <a:gs pos="0">
                <a:schemeClr val="accent1">
                  <a:lumMod val="67000"/>
                  <a:alpha val="0"/>
                </a:schemeClr>
              </a:gs>
              <a:gs pos="48000">
                <a:schemeClr val="accent1">
                  <a:lumMod val="97000"/>
                  <a:lumOff val="3000"/>
                </a:schemeClr>
              </a:gs>
              <a:gs pos="100000">
                <a:schemeClr val="accent1">
                  <a:lumMod val="60000"/>
                  <a:lumOff val="40000"/>
                </a:schemeClr>
              </a:gs>
            </a:gsLst>
            <a:lin ang="0" scaled="1"/>
            <a:tileRect/>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1"/>
                </a:solidFill>
                <a:effectLst/>
                <a:uLnTx/>
                <a:uFillTx/>
              </a:rPr>
              <a:t>Management</a:t>
            </a:r>
          </a:p>
        </p:txBody>
      </p:sp>
    </p:spTree>
    <p:extLst>
      <p:ext uri="{BB962C8B-B14F-4D97-AF65-F5344CB8AC3E}">
        <p14:creationId xmlns:p14="http://schemas.microsoft.com/office/powerpoint/2010/main" val="260693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Brave New World at</a:t>
            </a:r>
            <a:endParaRPr lang="en-US" b="1" dirty="0"/>
          </a:p>
        </p:txBody>
      </p:sp>
      <p:sp>
        <p:nvSpPr>
          <p:cNvPr id="3" name="Content Placeholder 2"/>
          <p:cNvSpPr>
            <a:spLocks noGrp="1"/>
          </p:cNvSpPr>
          <p:nvPr>
            <p:ph idx="1"/>
          </p:nvPr>
        </p:nvSpPr>
        <p:spPr>
          <a:xfrm>
            <a:off x="609600" y="1905000"/>
            <a:ext cx="10969784" cy="4571999"/>
          </a:xfrm>
        </p:spPr>
        <p:txBody>
          <a:bodyPr>
            <a:normAutofit/>
          </a:bodyPr>
          <a:lstStyle/>
          <a:p>
            <a:pPr marL="0" indent="0">
              <a:buNone/>
            </a:pPr>
            <a:r>
              <a:rPr lang="en-US" sz="2400" dirty="0"/>
              <a:t>Short-term</a:t>
            </a:r>
          </a:p>
          <a:p>
            <a:pPr lvl="1"/>
            <a:r>
              <a:rPr lang="en-US" sz="1800" dirty="0"/>
              <a:t>Complete, market </a:t>
            </a:r>
            <a:r>
              <a:rPr lang="en-US" sz="1800"/>
              <a:t>focused HPC solutions</a:t>
            </a:r>
            <a:endParaRPr lang="en-US" sz="1800" dirty="0"/>
          </a:p>
          <a:p>
            <a:pPr lvl="2">
              <a:buFontTx/>
              <a:buChar char="–"/>
            </a:pPr>
            <a:r>
              <a:rPr lang="en-US" sz="1600" dirty="0"/>
              <a:t>Ease-of-use</a:t>
            </a:r>
          </a:p>
          <a:p>
            <a:pPr lvl="2">
              <a:buFontTx/>
              <a:buChar char="–"/>
            </a:pPr>
            <a:r>
              <a:rPr lang="en-US" sz="1600" dirty="0"/>
              <a:t>Complete management including </a:t>
            </a:r>
            <a:r>
              <a:rPr lang="en-US" sz="1600" dirty="0" err="1"/>
              <a:t>exo</a:t>
            </a:r>
            <a:r>
              <a:rPr lang="en-US" sz="1600" dirty="0"/>
              <a:t>-system</a:t>
            </a:r>
          </a:p>
          <a:p>
            <a:pPr lvl="2">
              <a:buFontTx/>
              <a:buChar char="–"/>
            </a:pPr>
            <a:r>
              <a:rPr lang="en-US" sz="1600" dirty="0"/>
              <a:t>HPC community development and contribution</a:t>
            </a:r>
          </a:p>
          <a:p>
            <a:pPr lvl="2">
              <a:buFontTx/>
              <a:buChar char="–"/>
            </a:pPr>
            <a:r>
              <a:rPr lang="en-US" sz="1600" dirty="0"/>
              <a:t>Solutions for the Big Data/HPC mashup</a:t>
            </a:r>
          </a:p>
          <a:p>
            <a:pPr marL="685800" lvl="2" indent="0">
              <a:buNone/>
            </a:pPr>
            <a:endParaRPr lang="en-US" sz="1800" dirty="0"/>
          </a:p>
          <a:p>
            <a:pPr marL="0" indent="0">
              <a:buNone/>
            </a:pPr>
            <a:r>
              <a:rPr lang="en-US" sz="2400" dirty="0"/>
              <a:t>Longer term</a:t>
            </a:r>
          </a:p>
          <a:p>
            <a:pPr lvl="1"/>
            <a:r>
              <a:rPr lang="en-US" sz="1800" dirty="0"/>
              <a:t>A new computing architecture, evidenced in </a:t>
            </a:r>
            <a:r>
              <a:rPr lang="en-US" sz="1800" dirty="0" err="1"/>
              <a:t>TheMachine</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21</a:t>
            </a:fld>
            <a:endParaRPr lang="en-US" dirty="0"/>
          </a:p>
        </p:txBody>
      </p:sp>
      <p:grpSp>
        <p:nvGrpSpPr>
          <p:cNvPr id="5" name="Group 4"/>
          <p:cNvGrpSpPr/>
          <p:nvPr/>
        </p:nvGrpSpPr>
        <p:grpSpPr>
          <a:xfrm>
            <a:off x="6172200" y="519236"/>
            <a:ext cx="1257892" cy="506706"/>
            <a:chOff x="3578225" y="1146175"/>
            <a:chExt cx="5038725" cy="2111375"/>
          </a:xfrm>
        </p:grpSpPr>
        <p:sp>
          <p:nvSpPr>
            <p:cNvPr id="6"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7"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8" name="TextBox 7"/>
          <p:cNvSpPr txBox="1"/>
          <p:nvPr/>
        </p:nvSpPr>
        <p:spPr>
          <a:xfrm>
            <a:off x="685800" y="1142540"/>
            <a:ext cx="914400" cy="914400"/>
          </a:xfrm>
          <a:prstGeom prst="rect">
            <a:avLst/>
          </a:prstGeom>
          <a:noFill/>
        </p:spPr>
        <p:txBody>
          <a:bodyPr wrap="none" lIns="0" tIns="0" rIns="0" bIns="0" rtlCol="0">
            <a:noAutofit/>
          </a:bodyPr>
          <a:lstStyle/>
          <a:p>
            <a:pPr>
              <a:lnSpc>
                <a:spcPct val="90000"/>
              </a:lnSpc>
            </a:pPr>
            <a:endParaRPr lang="en-US" sz="2400" dirty="0"/>
          </a:p>
        </p:txBody>
      </p:sp>
    </p:spTree>
    <p:extLst>
      <p:ext uri="{BB962C8B-B14F-4D97-AF65-F5344CB8AC3E}">
        <p14:creationId xmlns:p14="http://schemas.microsoft.com/office/powerpoint/2010/main" val="3325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362200"/>
            <a:ext cx="9141619" cy="2286000"/>
          </a:xfrm>
        </p:spPr>
        <p:txBody>
          <a:bodyPr/>
          <a:lstStyle/>
          <a:p>
            <a:r>
              <a:rPr lang="en-US" sz="6600" dirty="0">
                <a:latin typeface="Arial" panose="020B0604020202020204" pitchFamily="34" charset="0"/>
                <a:cs typeface="Arial" panose="020B0604020202020204" pitchFamily="34" charset="0"/>
              </a:rPr>
              <a:t>Thank you</a:t>
            </a:r>
          </a:p>
        </p:txBody>
      </p:sp>
      <p:sp>
        <p:nvSpPr>
          <p:cNvPr id="3" name="TextBox 2"/>
          <p:cNvSpPr txBox="1"/>
          <p:nvPr/>
        </p:nvSpPr>
        <p:spPr>
          <a:xfrm>
            <a:off x="609600" y="5715000"/>
            <a:ext cx="914400" cy="914400"/>
          </a:xfrm>
          <a:prstGeom prst="rect">
            <a:avLst/>
          </a:prstGeom>
          <a:noFill/>
        </p:spPr>
        <p:txBody>
          <a:bodyPr wrap="none" lIns="0" tIns="0" rIns="0" bIns="0" rtlCol="0">
            <a:noAutofit/>
          </a:bodyPr>
          <a:lstStyle/>
          <a:p>
            <a:pPr>
              <a:lnSpc>
                <a:spcPct val="90000"/>
              </a:lnSpc>
            </a:pPr>
            <a:endParaRPr lang="en-US" dirty="0"/>
          </a:p>
        </p:txBody>
      </p:sp>
      <p:sp>
        <p:nvSpPr>
          <p:cNvPr id="4" name="Subtitle 2"/>
          <p:cNvSpPr txBox="1">
            <a:spLocks/>
          </p:cNvSpPr>
          <p:nvPr/>
        </p:nvSpPr>
        <p:spPr>
          <a:xfrm>
            <a:off x="685800" y="5854093"/>
            <a:ext cx="9141619" cy="851507"/>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dirty="0"/>
              <a:t>sunny.sundstrom@hpe.com</a:t>
            </a:r>
          </a:p>
        </p:txBody>
      </p:sp>
    </p:spTree>
    <p:extLst>
      <p:ext uri="{BB962C8B-B14F-4D97-AF65-F5344CB8AC3E}">
        <p14:creationId xmlns:p14="http://schemas.microsoft.com/office/powerpoint/2010/main" val="282080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The End of the Post-WWII Order</a:t>
            </a:r>
          </a:p>
        </p:txBody>
      </p:sp>
      <p:sp>
        <p:nvSpPr>
          <p:cNvPr id="4" name="Rectangle 1"/>
          <p:cNvSpPr>
            <a:spLocks noGrp="1" noChangeArrowheads="1"/>
          </p:cNvSpPr>
          <p:nvPr>
            <p:ph idx="1"/>
          </p:nvPr>
        </p:nvSpPr>
        <p:spPr bwMode="auto">
          <a:xfrm>
            <a:off x="976994" y="1219200"/>
            <a:ext cx="9391649" cy="4616648"/>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GaramondPremierW08-Capt"/>
              </a:rPr>
              <a:t>“Not only the post–World War II order but also the post–Cold War order are rapidly crumbling.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333333"/>
              </a:solidFill>
              <a:effectLst/>
              <a:latin typeface="GaramondPremierW08-Cap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GaramondPremierW08-Capt"/>
              </a:rPr>
              <a:t>A radical integration of the world through high-speed information networks and modern logistics is redrawing the global geostrategic map……………..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333333"/>
              </a:solidFill>
              <a:effectLst/>
              <a:latin typeface="GaramondPremierW08-Cap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GaramondPremierW08-Capt"/>
              </a:rPr>
              <a:t>Digitalization will destroy the top-down management system that emerged from the nineteenth century……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333333"/>
              </a:solidFill>
              <a:effectLst/>
              <a:latin typeface="GaramondPremierW08-Cap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GaramondPremierW08-Capt"/>
              </a:rPr>
              <a:t>Power and influence will flow to those who can move quickly to exploit new sorts of network behavior. The system will require an open, democratic code of values that allows the greatest possible flow of objective information.”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333333"/>
              </a:solidFill>
              <a:latin typeface="GaramondPremierW08-Capt"/>
            </a:endParaRPr>
          </a:p>
          <a:p>
            <a:pPr marL="0" indent="0">
              <a:lnSpc>
                <a:spcPct val="100000"/>
              </a:lnSpc>
              <a:buNone/>
            </a:pPr>
            <a:r>
              <a:rPr kumimoji="0" lang="en-US" altLang="en-US" sz="1800" b="1" i="0" u="none" strike="noStrike" cap="none" normalizeH="0" baseline="0" dirty="0">
                <a:ln>
                  <a:noFill/>
                </a:ln>
                <a:solidFill>
                  <a:srgbClr val="645A4F"/>
                </a:solidFill>
                <a:effectLst/>
                <a:latin typeface="FrutigerNeueLTW02-CnMd"/>
              </a:rPr>
              <a:t>John </a:t>
            </a:r>
            <a:r>
              <a:rPr kumimoji="0" lang="en-US" altLang="en-US" sz="1800" b="1" i="0" u="none" strike="noStrike" cap="none" normalizeH="0" baseline="0" dirty="0" err="1">
                <a:ln>
                  <a:noFill/>
                </a:ln>
                <a:solidFill>
                  <a:srgbClr val="645A4F"/>
                </a:solidFill>
                <a:effectLst/>
                <a:latin typeface="FrutigerNeueLTW02-CnMd"/>
              </a:rPr>
              <a:t>Kornblum</a:t>
            </a:r>
            <a:endParaRPr kumimoji="0" lang="en-US" altLang="en-US" sz="1800" b="1" i="0" u="none" strike="noStrike" cap="none" normalizeH="0" baseline="0" dirty="0">
              <a:ln>
                <a:noFill/>
              </a:ln>
              <a:solidFill>
                <a:srgbClr val="645A4F"/>
              </a:solidFill>
              <a:effectLst/>
              <a:latin typeface="FrutigerNeueLTW02-CnMd"/>
            </a:endParaRPr>
          </a:p>
          <a:p>
            <a:pPr marL="0" indent="0">
              <a:lnSpc>
                <a:spcPct val="100000"/>
              </a:lnSpc>
              <a:buNone/>
            </a:pPr>
            <a:r>
              <a:rPr kumimoji="0" lang="en-US" altLang="en-US" sz="1800" b="1" i="0" u="none" strike="noStrike" cap="none" normalizeH="0" baseline="0" dirty="0">
                <a:ln>
                  <a:noFill/>
                </a:ln>
                <a:solidFill>
                  <a:srgbClr val="666666"/>
                </a:solidFill>
                <a:effectLst/>
                <a:latin typeface="FrutigerNeueLTW02-CnMd"/>
              </a:rPr>
              <a:t>Senior counselor at </a:t>
            </a:r>
            <a:r>
              <a:rPr kumimoji="0" lang="en-US" altLang="en-US" sz="1800" b="1" i="0" u="none" strike="noStrike" cap="none" normalizeH="0" baseline="0" dirty="0" err="1">
                <a:ln>
                  <a:noFill/>
                </a:ln>
                <a:solidFill>
                  <a:srgbClr val="666666"/>
                </a:solidFill>
                <a:effectLst/>
                <a:latin typeface="FrutigerNeueLTW02-CnMd"/>
              </a:rPr>
              <a:t>Noerr</a:t>
            </a:r>
            <a:r>
              <a:rPr kumimoji="0" lang="en-US" altLang="en-US" sz="1800" b="1" i="0" u="none" strike="noStrike" cap="none" normalizeH="0" baseline="0" dirty="0">
                <a:ln>
                  <a:noFill/>
                </a:ln>
                <a:solidFill>
                  <a:srgbClr val="666666"/>
                </a:solidFill>
                <a:effectLst/>
                <a:latin typeface="FrutigerNeueLTW02-CnMd"/>
              </a:rPr>
              <a:t> LLP and former U.S. ambassador to Germany</a:t>
            </a:r>
          </a:p>
          <a:p>
            <a:pPr marL="0" indent="0">
              <a:lnSpc>
                <a:spcPct val="100000"/>
              </a:lnSpc>
              <a:buNone/>
            </a:pPr>
            <a:r>
              <a:rPr lang="en-US" altLang="en-US" sz="1800" b="1" dirty="0">
                <a:solidFill>
                  <a:srgbClr val="666666"/>
                </a:solidFill>
                <a:latin typeface="FrutigerNeueLTW02-CnMd"/>
              </a:rPr>
              <a:t>May 2015</a:t>
            </a:r>
            <a:endParaRPr kumimoji="0" lang="en-US" altLang="en-US" sz="1800" b="1" i="0" u="none" strike="noStrike" cap="none" normalizeH="0" baseline="0" dirty="0">
              <a:ln>
                <a:noFill/>
              </a:ln>
              <a:solidFill>
                <a:srgbClr val="666666"/>
              </a:solidFill>
              <a:effectLst/>
              <a:latin typeface="FrutigerNeueLTW02-CnM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302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805" t="10331" r="28623" b="44268"/>
          <a:stretch/>
        </p:blipFill>
        <p:spPr>
          <a:xfrm>
            <a:off x="3690256" y="644978"/>
            <a:ext cx="7968343" cy="5535386"/>
          </a:xfrm>
          <a:prstGeom prst="rect">
            <a:avLst/>
          </a:prstGeom>
        </p:spPr>
      </p:pic>
      <p:sp>
        <p:nvSpPr>
          <p:cNvPr id="2" name="TextBox 1"/>
          <p:cNvSpPr txBox="1"/>
          <p:nvPr/>
        </p:nvSpPr>
        <p:spPr>
          <a:xfrm>
            <a:off x="609600" y="3505200"/>
            <a:ext cx="914400" cy="914400"/>
          </a:xfrm>
          <a:prstGeom prst="rect">
            <a:avLst/>
          </a:prstGeom>
          <a:noFill/>
        </p:spPr>
        <p:txBody>
          <a:bodyPr wrap="none" lIns="0" tIns="0" rIns="0" bIns="0" rtlCol="0">
            <a:noAutofit/>
          </a:bodyPr>
          <a:lstStyle/>
          <a:p>
            <a:pPr>
              <a:lnSpc>
                <a:spcPct val="90000"/>
              </a:lnSpc>
            </a:pPr>
            <a:r>
              <a:rPr lang="en-US" dirty="0"/>
              <a:t>HPC does, indeed, matter</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60178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Moore’s law isn’t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network is the computer</a:t>
            </a:r>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r>
              <a:rPr lang="en-US" b="1" dirty="0"/>
              <a:t>∑ Lx$   ≠ </a:t>
            </a:r>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r>
              <a:rPr lang="en-US" b="1" dirty="0"/>
              <a:t>Nothing is as powerful as an idea whose time has come……and some ideas’ time take……time</a:t>
            </a:r>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r>
              <a:rPr lang="en-US" b="1" dirty="0"/>
              <a:t>The middle path</a:t>
            </a:r>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sp>
        <p:nvSpPr>
          <p:cNvPr id="6" name="Footer Placeholder 5"/>
          <p:cNvSpPr>
            <a:spLocks noGrp="1"/>
          </p:cNvSpPr>
          <p:nvPr>
            <p:ph type="ftr" sz="quarter" idx="4294967295"/>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rPr>
              <a:t>WWAS16 | Confidential</a:t>
            </a:r>
            <a:endParaRPr kumimoji="0" lang="en-US" sz="1000" b="0" i="0" u="none" strike="noStrike" kern="0" cap="none" spc="0" normalizeH="0" baseline="0" noProof="0" dirty="0">
              <a:ln>
                <a:noFill/>
              </a:ln>
              <a:solidFill>
                <a:sysClr val="windowText" lastClr="000000"/>
              </a:solidFill>
              <a:effectLst/>
              <a:uLnTx/>
              <a:uFillTx/>
            </a:endParaRPr>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ssaging-Crow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91000"/>
            <a:ext cx="457200"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Tree>
    <p:extLst>
      <p:ext uri="{BB962C8B-B14F-4D97-AF65-F5344CB8AC3E}">
        <p14:creationId xmlns:p14="http://schemas.microsoft.com/office/powerpoint/2010/main" val="6557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Post WWII </a:t>
            </a:r>
            <a:r>
              <a:rPr lang="en-US" dirty="0">
                <a:solidFill>
                  <a:srgbClr val="01A982"/>
                </a:solidFill>
              </a:rPr>
              <a:t>Computing</a:t>
            </a:r>
            <a:r>
              <a:rPr lang="en-US" dirty="0"/>
              <a:t> Order</a:t>
            </a:r>
            <a:br>
              <a:rPr lang="en-US" dirty="0"/>
            </a:br>
            <a:endParaRPr lang="en-US"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Moore’s law isn’t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network is the computer”.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There’s a reason that we started by calling it “data processing”.</a:t>
            </a:r>
          </a:p>
          <a:p>
            <a:pPr lvl="8"/>
            <a:endParaRPr lang="en-US" dirty="0"/>
          </a:p>
          <a:p>
            <a:pPr marL="342900" lvl="8" indent="-342900">
              <a:buFont typeface="Arial" panose="020B0604020202020204" pitchFamily="34" charset="0"/>
              <a:buChar char="•"/>
            </a:pPr>
            <a:r>
              <a:rPr lang="en-US" b="1" dirty="0"/>
              <a:t>The middle path</a:t>
            </a:r>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sp>
        <p:nvSpPr>
          <p:cNvPr id="6" name="Footer Placeholder 5"/>
          <p:cNvSpPr>
            <a:spLocks noGrp="1"/>
          </p:cNvSpPr>
          <p:nvPr>
            <p:ph type="ftr" sz="quarter" idx="4294967295"/>
          </p:nvPr>
        </p:nvSpPr>
        <p:spPr>
          <a:xfrm>
            <a:off x="7554186" y="6390883"/>
            <a:ext cx="4025198" cy="21031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rPr>
              <a:t>WWAS16 | Confidential</a:t>
            </a:r>
            <a:endParaRPr kumimoji="0" lang="en-US" sz="1000" b="0" i="0" u="none" strike="noStrike" kern="0" cap="none" spc="0" normalizeH="0" baseline="0" noProof="0" dirty="0">
              <a:ln>
                <a:noFill/>
              </a:ln>
              <a:solidFill>
                <a:sysClr val="windowText" lastClr="000000"/>
              </a:solidFill>
              <a:effectLst/>
              <a:uLnTx/>
              <a:uFillTx/>
            </a:endParaRPr>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Tree>
    <p:extLst>
      <p:ext uri="{BB962C8B-B14F-4D97-AF65-F5344CB8AC3E}">
        <p14:creationId xmlns:p14="http://schemas.microsoft.com/office/powerpoint/2010/main" val="113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692" t="25909" r="38870" b="33778"/>
          <a:stretch/>
        </p:blipFill>
        <p:spPr>
          <a:xfrm>
            <a:off x="3886198" y="840922"/>
            <a:ext cx="7029451" cy="4914900"/>
          </a:xfrm>
          <a:prstGeom prst="rect">
            <a:avLst/>
          </a:prstGeom>
        </p:spPr>
      </p:pic>
      <p:sp>
        <p:nvSpPr>
          <p:cNvPr id="5" name="TextBox 4"/>
          <p:cNvSpPr txBox="1"/>
          <p:nvPr/>
        </p:nvSpPr>
        <p:spPr>
          <a:xfrm>
            <a:off x="6522523" y="6237514"/>
            <a:ext cx="4393126" cy="276999"/>
          </a:xfrm>
          <a:prstGeom prst="rect">
            <a:avLst/>
          </a:prstGeom>
          <a:noFill/>
        </p:spPr>
        <p:txBody>
          <a:bodyPr wrap="none" rtlCol="0">
            <a:spAutoFit/>
          </a:bodyPr>
          <a:lstStyle/>
          <a:p>
            <a:r>
              <a:rPr lang="en-US" sz="1200" dirty="0"/>
              <a:t>The Economist, </a:t>
            </a:r>
            <a:r>
              <a:rPr lang="en-US" sz="1200" u="sng" dirty="0"/>
              <a:t>Double, Double, Toil, and Trouble</a:t>
            </a:r>
            <a:r>
              <a:rPr lang="en-US" sz="1200" dirty="0"/>
              <a:t>, March 12</a:t>
            </a:r>
            <a:r>
              <a:rPr lang="en-US" sz="1200" baseline="30000" dirty="0"/>
              <a:t>th</a:t>
            </a:r>
            <a:r>
              <a:rPr lang="en-US" sz="1200" dirty="0"/>
              <a:t>, 2016</a:t>
            </a:r>
          </a:p>
        </p:txBody>
      </p:sp>
      <p:sp>
        <p:nvSpPr>
          <p:cNvPr id="2" name="TextBox 1"/>
          <p:cNvSpPr txBox="1"/>
          <p:nvPr/>
        </p:nvSpPr>
        <p:spPr>
          <a:xfrm>
            <a:off x="457200" y="1295400"/>
            <a:ext cx="3581400" cy="5029200"/>
          </a:xfrm>
          <a:prstGeom prst="rect">
            <a:avLst/>
          </a:prstGeom>
          <a:noFill/>
        </p:spPr>
        <p:txBody>
          <a:bodyPr wrap="none" lIns="0" tIns="0" rIns="0" bIns="0" rtlCol="0">
            <a:noAutofit/>
          </a:bodyPr>
          <a:lstStyle/>
          <a:p>
            <a:pPr>
              <a:lnSpc>
                <a:spcPct val="90000"/>
              </a:lnSpc>
            </a:pPr>
            <a:r>
              <a:rPr lang="en-US" sz="2800" b="1" dirty="0"/>
              <a:t>Moore’s Law</a:t>
            </a:r>
          </a:p>
          <a:p>
            <a:pPr>
              <a:lnSpc>
                <a:spcPct val="90000"/>
              </a:lnSpc>
            </a:pPr>
            <a:endParaRPr lang="en-US" sz="2800" dirty="0"/>
          </a:p>
          <a:p>
            <a:pPr>
              <a:lnSpc>
                <a:spcPct val="90000"/>
              </a:lnSpc>
            </a:pPr>
            <a:endParaRPr lang="en-US" sz="2800" dirty="0"/>
          </a:p>
          <a:p>
            <a:pPr>
              <a:lnSpc>
                <a:spcPct val="90000"/>
              </a:lnSpc>
            </a:pPr>
            <a:r>
              <a:rPr lang="en-US" sz="2800" dirty="0"/>
              <a:t>45 years </a:t>
            </a:r>
          </a:p>
          <a:p>
            <a:pPr>
              <a:lnSpc>
                <a:spcPct val="90000"/>
              </a:lnSpc>
            </a:pPr>
            <a:r>
              <a:rPr lang="en-US" sz="2800" dirty="0"/>
              <a:t>and still counting....</a:t>
            </a:r>
          </a:p>
          <a:p>
            <a:pPr>
              <a:lnSpc>
                <a:spcPct val="90000"/>
              </a:lnSpc>
            </a:pPr>
            <a:endParaRPr lang="en-US" sz="2800" dirty="0"/>
          </a:p>
          <a:p>
            <a:pPr>
              <a:lnSpc>
                <a:spcPct val="90000"/>
              </a:lnSpc>
            </a:pPr>
            <a:r>
              <a:rPr lang="en-US" sz="2800" dirty="0"/>
              <a:t>…but we CAN now</a:t>
            </a:r>
          </a:p>
          <a:p>
            <a:pPr>
              <a:lnSpc>
                <a:spcPct val="90000"/>
              </a:lnSpc>
            </a:pPr>
            <a:r>
              <a:rPr lang="en-US" sz="2800" dirty="0"/>
              <a:t>see the light at the </a:t>
            </a:r>
          </a:p>
          <a:p>
            <a:pPr>
              <a:lnSpc>
                <a:spcPct val="90000"/>
              </a:lnSpc>
            </a:pPr>
            <a:r>
              <a:rPr lang="en-US" sz="2800" dirty="0"/>
              <a:t>end of the tunnel.</a:t>
            </a:r>
          </a:p>
        </p:txBody>
      </p:sp>
    </p:spTree>
    <p:extLst>
      <p:ext uri="{BB962C8B-B14F-4D97-AF65-F5344CB8AC3E}">
        <p14:creationId xmlns:p14="http://schemas.microsoft.com/office/powerpoint/2010/main" val="31355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 of the Post WWII </a:t>
            </a:r>
            <a:r>
              <a:rPr lang="en-US" b="1" dirty="0">
                <a:solidFill>
                  <a:srgbClr val="01A982"/>
                </a:solidFill>
              </a:rPr>
              <a:t>Computing</a:t>
            </a:r>
            <a:r>
              <a:rPr lang="en-US" b="1" dirty="0"/>
              <a:t> Order</a:t>
            </a:r>
            <a:br>
              <a:rPr lang="en-US" b="1" dirty="0"/>
            </a:br>
            <a:endParaRPr lang="en-US" b="1"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Moore’s law isn’t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network is the computer”</a:t>
            </a:r>
          </a:p>
          <a:p>
            <a:pPr lvl="8"/>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Tree>
    <p:extLst>
      <p:ext uri="{BB962C8B-B14F-4D97-AF65-F5344CB8AC3E}">
        <p14:creationId xmlns:p14="http://schemas.microsoft.com/office/powerpoint/2010/main" val="109058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71637"/>
            <a:ext cx="10969943" cy="852364"/>
          </a:xfrm>
        </p:spPr>
        <p:txBody>
          <a:bodyPr/>
          <a:lstStyle/>
          <a:p>
            <a:r>
              <a:rPr lang="en-US" sz="3600" b="1" dirty="0"/>
              <a:t>Memory hierarchies</a:t>
            </a:r>
          </a:p>
        </p:txBody>
      </p:sp>
      <p:sp>
        <p:nvSpPr>
          <p:cNvPr id="3" name="Content Placeholder 2"/>
          <p:cNvSpPr>
            <a:spLocks noGrp="1"/>
          </p:cNvSpPr>
          <p:nvPr>
            <p:ph idx="1"/>
          </p:nvPr>
        </p:nvSpPr>
        <p:spPr>
          <a:xfrm>
            <a:off x="609600" y="1676401"/>
            <a:ext cx="10969784" cy="4571999"/>
          </a:xfrm>
        </p:spPr>
        <p:txBody>
          <a:bodyPr/>
          <a:lstStyle/>
          <a:p>
            <a:r>
              <a:rPr lang="en-US" dirty="0"/>
              <a:t>All logic or computation is done on data in the registers</a:t>
            </a:r>
          </a:p>
          <a:p>
            <a:r>
              <a:rPr lang="en-US" dirty="0"/>
              <a:t>The caches, no matter how many levels, are not formally “memory”</a:t>
            </a:r>
          </a:p>
          <a:p>
            <a:pPr lvl="1"/>
            <a:r>
              <a:rPr lang="en-US" dirty="0"/>
              <a:t>Caches ONLY exist to more quickly provide data to the registers</a:t>
            </a:r>
          </a:p>
          <a:p>
            <a:pPr lvl="1"/>
            <a:r>
              <a:rPr lang="en-US" dirty="0"/>
              <a:t>The processor does not directly address the cache</a:t>
            </a:r>
          </a:p>
          <a:p>
            <a:r>
              <a:rPr lang="en-US" dirty="0"/>
              <a:t>SSDs and disks are not directly accessed by the processor</a:t>
            </a:r>
          </a:p>
          <a:p>
            <a:pPr lvl="1"/>
            <a:r>
              <a:rPr lang="en-US" dirty="0"/>
              <a:t>Slow and complex I/O operations are used</a:t>
            </a:r>
          </a:p>
          <a:p>
            <a:pPr lvl="1"/>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5</a:t>
            </a:fld>
            <a:endParaRPr lang="en-US" dirty="0">
              <a:solidFill>
                <a:srgbClr val="617D78"/>
              </a:solidFill>
            </a:endParaRPr>
          </a:p>
        </p:txBody>
      </p:sp>
    </p:spTree>
    <p:extLst>
      <p:ext uri="{BB962C8B-B14F-4D97-AF65-F5344CB8AC3E}">
        <p14:creationId xmlns:p14="http://schemas.microsoft.com/office/powerpoint/2010/main" val="214110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lumMod val="95000"/>
                    <a:lumOff val="5000"/>
                  </a:schemeClr>
                </a:solidFill>
              </a:rPr>
              <a:t>The “memory” hierarchy</a:t>
            </a:r>
            <a:endParaRPr lang="en-US" sz="3600" b="1" dirty="0"/>
          </a:p>
        </p:txBody>
      </p:sp>
      <p:sp>
        <p:nvSpPr>
          <p:cNvPr id="3" name="Content Placeholder 2"/>
          <p:cNvSpPr>
            <a:spLocks noGrp="1"/>
          </p:cNvSpPr>
          <p:nvPr>
            <p:ph idx="1"/>
          </p:nvPr>
        </p:nvSpPr>
        <p:spPr>
          <a:xfrm>
            <a:off x="609600" y="1524001"/>
            <a:ext cx="10969784" cy="609600"/>
          </a:xfrm>
        </p:spPr>
        <p:txBody>
          <a:bodyPr/>
          <a:lstStyle/>
          <a:p>
            <a:r>
              <a:rPr lang="en-US" dirty="0"/>
              <a:t>In all computers there is a hierarchy of “memory” and storage</a:t>
            </a:r>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6</a:t>
            </a:fld>
            <a:endParaRPr lang="en-US" dirty="0">
              <a:solidFill>
                <a:srgbClr val="617D78"/>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2286000" y="2315352"/>
              <a:ext cx="6705600" cy="3516824"/>
            </p:xfrm>
            <a:graphic>
              <a:graphicData uri="http://schemas.openxmlformats.org/drawingml/2006/table">
                <a:tbl>
                  <a:tblPr bandRow="1">
                    <a:tableStyleId>{69012ECD-51FC-41F1-AA8D-1B2483CD663E}</a:tableStyleId>
                  </a:tblPr>
                  <a:tblGrid>
                    <a:gridCol w="2081048">
                      <a:extLst>
                        <a:ext uri="{9D8B030D-6E8A-4147-A177-3AD203B41FA5}">
                          <a16:colId xmlns:a16="http://schemas.microsoft.com/office/drawing/2014/main" val="20000"/>
                        </a:ext>
                      </a:extLst>
                    </a:gridCol>
                    <a:gridCol w="1772745">
                      <a:extLst>
                        <a:ext uri="{9D8B030D-6E8A-4147-A177-3AD203B41FA5}">
                          <a16:colId xmlns:a16="http://schemas.microsoft.com/office/drawing/2014/main" val="20001"/>
                        </a:ext>
                      </a:extLst>
                    </a:gridCol>
                    <a:gridCol w="2851807">
                      <a:extLst>
                        <a:ext uri="{9D8B030D-6E8A-4147-A177-3AD203B41FA5}">
                          <a16:colId xmlns:a16="http://schemas.microsoft.com/office/drawing/2014/main" val="20002"/>
                        </a:ext>
                      </a:extLst>
                    </a:gridCol>
                  </a:tblGrid>
                  <a:tr h="370840">
                    <a:tc>
                      <a:txBody>
                        <a:bodyPr/>
                        <a:lstStyle/>
                        <a:p>
                          <a:pPr algn="ctr"/>
                          <a:r>
                            <a:rPr lang="en-US" b="1" dirty="0"/>
                            <a:t>Level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b="1" dirty="0"/>
                            <a:t>Amount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b="1" dirty="0"/>
                            <a:t>Access time</a:t>
                          </a:r>
                        </a:p>
                        <a:p>
                          <a:pPr algn="ctr"/>
                          <a:r>
                            <a:rPr lang="en-US" sz="1400" b="1" dirty="0"/>
                            <a:t>(approximate,</a:t>
                          </a:r>
                          <a:r>
                            <a:rPr lang="en-US" sz="1400" b="1" baseline="0" dirty="0"/>
                            <a:t> in</a:t>
                          </a:r>
                        </a:p>
                        <a:p>
                          <a:pPr algn="ctr"/>
                          <a:r>
                            <a:rPr lang="en-US" sz="1400" b="1" baseline="0" dirty="0"/>
                            <a:t>processor cycles)</a:t>
                          </a:r>
                          <a:endParaRPr lang="en-US" sz="14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70840">
                    <a:tc>
                      <a:txBody>
                        <a:bodyPr/>
                        <a:lstStyle/>
                        <a:p>
                          <a:pPr algn="ctr"/>
                          <a:r>
                            <a:rPr lang="en-US" dirty="0"/>
                            <a:t>Register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6</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algn="ctr"/>
                          <a:r>
                            <a:rPr lang="en-US" dirty="0"/>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ctr"/>
                          <a:r>
                            <a:rPr lang="en-US" dirty="0"/>
                            <a:t>L1 cache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15</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dirty="0"/>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dirty="0"/>
                            <a:t>L2 cache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18</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dirty="0"/>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ctr"/>
                          <a:r>
                            <a:rPr lang="en-US" dirty="0"/>
                            <a:t>L3</a:t>
                          </a:r>
                          <a:r>
                            <a:rPr lang="en-US" baseline="0" dirty="0"/>
                            <a:t> cache</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22</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dirty="0"/>
                            <a:t>60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ctr"/>
                          <a:r>
                            <a:rPr lang="en-US" dirty="0"/>
                            <a:t>Memory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37</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dirty="0"/>
                            <a:t>300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5"/>
                      </a:ext>
                    </a:extLst>
                  </a:tr>
                  <a:tr h="370840">
                    <a:tc>
                      <a:txBody>
                        <a:bodyPr/>
                        <a:lstStyle/>
                        <a:p>
                          <a:pPr algn="ctr"/>
                          <a:r>
                            <a:rPr lang="en-US" dirty="0"/>
                            <a:t>SSDs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39</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pPr algn="ctr"/>
                          <a:r>
                            <a:rPr lang="en-US" dirty="0"/>
                            <a:t>250,000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6"/>
                      </a:ext>
                    </a:extLst>
                  </a:tr>
                  <a:tr h="370840">
                    <a:tc>
                      <a:txBody>
                        <a:bodyPr/>
                        <a:lstStyle/>
                        <a:p>
                          <a:pPr algn="ctr"/>
                          <a:r>
                            <a:rPr lang="en-US" dirty="0"/>
                            <a:t>Disk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sz="2000" dirty="0" smtClean="0">
                                  <a:latin typeface="Script MT Bold" panose="03040602040607080904" pitchFamily="66" charset="0"/>
                                </a:rPr>
                                <m:t>O</m:t>
                              </m:r>
                            </m:oMath>
                          </a14:m>
                          <a:r>
                            <a:rPr lang="en-US" dirty="0"/>
                            <a:t>(2</a:t>
                          </a:r>
                          <a:r>
                            <a:rPr lang="en-US" baseline="30000" dirty="0"/>
                            <a:t>41</a:t>
                          </a:r>
                          <a:r>
                            <a:rPr lang="en-US" baseline="0" dirty="0"/>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dirty="0"/>
                            <a:t>7,500,000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63729552"/>
                  </p:ext>
                </p:extLst>
              </p:nvPr>
            </p:nvGraphicFramePr>
            <p:xfrm>
              <a:off x="2286000" y="2315352"/>
              <a:ext cx="6705600" cy="3516824"/>
            </p:xfrm>
            <a:graphic>
              <a:graphicData uri="http://schemas.openxmlformats.org/drawingml/2006/table">
                <a:tbl>
                  <a:tblPr bandRow="1">
                    <a:tableStyleId>{69012ECD-51FC-41F1-AA8D-1B2483CD663E}</a:tableStyleId>
                  </a:tblPr>
                  <a:tblGrid>
                    <a:gridCol w="2081048"/>
                    <a:gridCol w="1772745"/>
                    <a:gridCol w="2851807"/>
                  </a:tblGrid>
                  <a:tr h="792480">
                    <a:tc>
                      <a:txBody>
                        <a:bodyPr/>
                        <a:lstStyle/>
                        <a:p>
                          <a:pPr algn="ctr"/>
                          <a:r>
                            <a:rPr lang="en-US" b="1" dirty="0" smtClean="0"/>
                            <a:t>Level</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b="1" dirty="0" smtClean="0"/>
                            <a:t>Amount</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b="1" dirty="0" smtClean="0"/>
                            <a:t>Access time</a:t>
                          </a:r>
                        </a:p>
                        <a:p>
                          <a:pPr algn="ctr"/>
                          <a:r>
                            <a:rPr lang="en-US" sz="1400" b="1" dirty="0" smtClean="0"/>
                            <a:t>(approximate,</a:t>
                          </a:r>
                          <a:r>
                            <a:rPr lang="en-US" sz="1400" b="1" baseline="0" dirty="0" smtClean="0"/>
                            <a:t> in</a:t>
                          </a:r>
                        </a:p>
                        <a:p>
                          <a:pPr algn="ctr"/>
                          <a:r>
                            <a:rPr lang="en-US" sz="1400" b="1" baseline="0" dirty="0" smtClean="0"/>
                            <a:t>processor cycles)</a:t>
                          </a:r>
                          <a:endParaRPr lang="en-US" sz="14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0000"/>
                            <a:lumOff val="80000"/>
                          </a:schemeClr>
                        </a:solidFill>
                      </a:tcPr>
                    </a:tc>
                  </a:tr>
                  <a:tr h="389192">
                    <a:tc>
                      <a:txBody>
                        <a:bodyPr/>
                        <a:lstStyle/>
                        <a:p>
                          <a:pPr algn="ctr"/>
                          <a:r>
                            <a:rPr lang="en-US" dirty="0" smtClean="0"/>
                            <a:t>Register</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blipFill rotWithShape="0">
                          <a:blip r:embed="rId2"/>
                          <a:stretch>
                            <a:fillRect l="-118213" t="-210938" r="-162543" b="-625000"/>
                          </a:stretch>
                        </a:blipFill>
                      </a:tcPr>
                    </a:tc>
                    <a:tc>
                      <a:txBody>
                        <a:bodyPr/>
                        <a:lstStyle/>
                        <a:p>
                          <a:pPr algn="ctr"/>
                          <a:r>
                            <a:rPr lang="en-US" dirty="0" smtClean="0"/>
                            <a:t>1</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20000"/>
                            <a:lumOff val="80000"/>
                          </a:schemeClr>
                        </a:solidFill>
                      </a:tcPr>
                    </a:tc>
                  </a:tr>
                  <a:tr h="389192">
                    <a:tc>
                      <a:txBody>
                        <a:bodyPr/>
                        <a:lstStyle/>
                        <a:p>
                          <a:pPr algn="ctr"/>
                          <a:r>
                            <a:rPr lang="en-US" dirty="0" smtClean="0"/>
                            <a:t>L1 cache</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blipFill rotWithShape="0">
                          <a:blip r:embed="rId2"/>
                          <a:stretch>
                            <a:fillRect l="-118213" t="-310938" r="-162543" b="-525000"/>
                          </a:stretch>
                        </a:blipFill>
                      </a:tcPr>
                    </a:tc>
                    <a:tc>
                      <a:txBody>
                        <a:bodyPr/>
                        <a:lstStyle/>
                        <a:p>
                          <a:pPr algn="ctr"/>
                          <a:r>
                            <a:rPr lang="en-US" dirty="0" smtClean="0"/>
                            <a:t>2</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r>
                  <a:tr h="389192">
                    <a:tc>
                      <a:txBody>
                        <a:bodyPr/>
                        <a:lstStyle/>
                        <a:p>
                          <a:pPr algn="ctr"/>
                          <a:r>
                            <a:rPr lang="en-US" dirty="0" smtClean="0"/>
                            <a:t>L2 cache</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blipFill rotWithShape="0">
                          <a:blip r:embed="rId2"/>
                          <a:stretch>
                            <a:fillRect l="-118213" t="-410938" r="-162543" b="-425000"/>
                          </a:stretch>
                        </a:blipFill>
                      </a:tcPr>
                    </a:tc>
                    <a:tc>
                      <a:txBody>
                        <a:bodyPr/>
                        <a:lstStyle/>
                        <a:p>
                          <a:pPr algn="ctr"/>
                          <a:r>
                            <a:rPr lang="en-US" dirty="0" smtClean="0"/>
                            <a:t>10</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r>
                  <a:tr h="389192">
                    <a:tc>
                      <a:txBody>
                        <a:bodyPr/>
                        <a:lstStyle/>
                        <a:p>
                          <a:pPr algn="ctr"/>
                          <a:r>
                            <a:rPr lang="en-US" dirty="0" smtClean="0"/>
                            <a:t>L3</a:t>
                          </a:r>
                          <a:r>
                            <a:rPr lang="en-US" baseline="0" dirty="0" smtClean="0"/>
                            <a:t> cache</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blipFill rotWithShape="0">
                          <a:blip r:embed="rId2"/>
                          <a:stretch>
                            <a:fillRect l="-118213" t="-510938" r="-162543" b="-325000"/>
                          </a:stretch>
                        </a:blipFill>
                      </a:tcPr>
                    </a:tc>
                    <a:tc>
                      <a:txBody>
                        <a:bodyPr/>
                        <a:lstStyle/>
                        <a:p>
                          <a:pPr algn="ctr"/>
                          <a:r>
                            <a:rPr lang="en-US" dirty="0" smtClean="0"/>
                            <a:t>60</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r>
                  <a:tr h="389192">
                    <a:tc>
                      <a:txBody>
                        <a:bodyPr/>
                        <a:lstStyle/>
                        <a:p>
                          <a:pPr algn="ctr"/>
                          <a:r>
                            <a:rPr lang="en-US" dirty="0" smtClean="0"/>
                            <a:t>Memory</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blipFill rotWithShape="0">
                          <a:blip r:embed="rId2"/>
                          <a:stretch>
                            <a:fillRect l="-118213" t="-610938" r="-162543" b="-225000"/>
                          </a:stretch>
                        </a:blipFill>
                      </a:tcPr>
                    </a:tc>
                    <a:tc>
                      <a:txBody>
                        <a:bodyPr/>
                        <a:lstStyle/>
                        <a:p>
                          <a:pPr algn="ctr"/>
                          <a:r>
                            <a:rPr lang="en-US" dirty="0" smtClean="0"/>
                            <a:t>300</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r>
                  <a:tr h="389192">
                    <a:tc>
                      <a:txBody>
                        <a:bodyPr/>
                        <a:lstStyle/>
                        <a:p>
                          <a:pPr algn="ctr"/>
                          <a:r>
                            <a:rPr lang="en-US" dirty="0" smtClean="0"/>
                            <a:t>SSDs</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blipFill rotWithShape="0">
                          <a:blip r:embed="rId2"/>
                          <a:stretch>
                            <a:fillRect l="-118213" t="-710938" r="-162543" b="-125000"/>
                          </a:stretch>
                        </a:blipFill>
                      </a:tcPr>
                    </a:tc>
                    <a:tc>
                      <a:txBody>
                        <a:bodyPr/>
                        <a:lstStyle/>
                        <a:p>
                          <a:pPr algn="ctr"/>
                          <a:r>
                            <a:rPr lang="en-US" dirty="0" smtClean="0"/>
                            <a:t>250,000</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20000"/>
                            <a:lumOff val="80000"/>
                          </a:schemeClr>
                        </a:solidFill>
                      </a:tcPr>
                    </a:tc>
                  </a:tr>
                  <a:tr h="389192">
                    <a:tc>
                      <a:txBody>
                        <a:bodyPr/>
                        <a:lstStyle/>
                        <a:p>
                          <a:pPr algn="ctr"/>
                          <a:r>
                            <a:rPr lang="en-US" dirty="0" smtClean="0"/>
                            <a:t>Disk</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endParaRPr lang="en-US"/>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blipFill rotWithShape="0">
                          <a:blip r:embed="rId2"/>
                          <a:stretch>
                            <a:fillRect l="-118213" t="-810938" r="-162543" b="-25000"/>
                          </a:stretch>
                        </a:blipFill>
                      </a:tcPr>
                    </a:tc>
                    <a:tc>
                      <a:txBody>
                        <a:bodyPr/>
                        <a:lstStyle/>
                        <a:p>
                          <a:pPr algn="ctr"/>
                          <a:r>
                            <a:rPr lang="en-US" dirty="0" smtClean="0"/>
                            <a:t>7,500,000</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mc:Fallback>
      </mc:AlternateContent>
    </p:spTree>
    <p:extLst>
      <p:ext uri="{BB962C8B-B14F-4D97-AF65-F5344CB8AC3E}">
        <p14:creationId xmlns:p14="http://schemas.microsoft.com/office/powerpoint/2010/main" val="273618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Memory is an old problem</a:t>
            </a:r>
          </a:p>
        </p:txBody>
      </p:sp>
      <p:sp>
        <p:nvSpPr>
          <p:cNvPr id="3" name="Content Placeholder 2"/>
          <p:cNvSpPr>
            <a:spLocks noGrp="1"/>
          </p:cNvSpPr>
          <p:nvPr>
            <p:ph idx="1"/>
          </p:nvPr>
        </p:nvSpPr>
        <p:spPr/>
        <p:txBody>
          <a:bodyPr>
            <a:normAutofit fontScale="92500" lnSpcReduction="10000"/>
          </a:bodyPr>
          <a:lstStyle/>
          <a:p>
            <a:r>
              <a:rPr lang="en-US" dirty="0"/>
              <a:t>This result deserves to be noted. It shows in a most striking way where the real difficulty, the </a:t>
            </a:r>
            <a:r>
              <a:rPr lang="en-US" dirty="0">
                <a:solidFill>
                  <a:srgbClr val="FF0000"/>
                </a:solidFill>
              </a:rPr>
              <a:t>main bottleneck, of an automatic very high speed computing device lies: at the memory</a:t>
            </a:r>
            <a:r>
              <a:rPr lang="en-US" dirty="0"/>
              <a:t>. Compared to the relative simplicity of CA (cf. the beginning of 11.1 and {15.6}), and to the simplicity of CC and of its “code" (cf. {14.1} and {15.3}), M is somewhat impressive: The requirements formulated in 12.2, which were considerable but by no means fantastic, necessitate a memory M with a capacity of about a quarter million units! Clearly the practicality of a device as is contemplated here depends most critically on the possibility of building such an M, and on the question of how simple such an M can be made to be</a:t>
            </a:r>
            <a:r>
              <a:rPr lang="en-US" sz="2400" dirty="0"/>
              <a:t>.</a:t>
            </a:r>
          </a:p>
          <a:p>
            <a:r>
              <a:rPr lang="en-US" dirty="0">
                <a:solidFill>
                  <a:srgbClr val="00B388"/>
                </a:solidFill>
              </a:rPr>
              <a:t>J. von Neumann</a:t>
            </a:r>
            <a:r>
              <a:rPr lang="en-US" dirty="0"/>
              <a:t>, </a:t>
            </a:r>
            <a:r>
              <a:rPr lang="en-US" i="1" dirty="0"/>
              <a:t>First Draft of a Report on the EDVAC</a:t>
            </a:r>
            <a:r>
              <a:rPr lang="en-US" dirty="0"/>
              <a:t>, University of Pennsylvania, June 30, 1945.</a:t>
            </a:r>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7</a:t>
            </a:fld>
            <a:endParaRPr lang="en-US" dirty="0">
              <a:solidFill>
                <a:srgbClr val="617D78"/>
              </a:solidFill>
            </a:endParaRPr>
          </a:p>
        </p:txBody>
      </p:sp>
    </p:spTree>
    <p:extLst>
      <p:ext uri="{BB962C8B-B14F-4D97-AF65-F5344CB8AC3E}">
        <p14:creationId xmlns:p14="http://schemas.microsoft.com/office/powerpoint/2010/main" val="1540419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 of the Post WWII </a:t>
            </a:r>
            <a:r>
              <a:rPr lang="en-US" b="1" dirty="0">
                <a:solidFill>
                  <a:srgbClr val="01A982"/>
                </a:solidFill>
              </a:rPr>
              <a:t>Computing</a:t>
            </a:r>
            <a:r>
              <a:rPr lang="en-US" b="1" dirty="0"/>
              <a:t> Order</a:t>
            </a:r>
            <a:br>
              <a:rPr lang="en-US" b="1" dirty="0"/>
            </a:br>
            <a:endParaRPr lang="en-US" b="1" dirty="0"/>
          </a:p>
        </p:txBody>
      </p:sp>
      <p:sp>
        <p:nvSpPr>
          <p:cNvPr id="4" name="Text Placeholder 3"/>
          <p:cNvSpPr>
            <a:spLocks noGrp="1"/>
          </p:cNvSpPr>
          <p:nvPr>
            <p:ph type="body" sz="quarter" idx="14"/>
          </p:nvPr>
        </p:nvSpPr>
        <p:spPr>
          <a:xfrm>
            <a:off x="987425" y="2288708"/>
            <a:ext cx="10969943" cy="381000"/>
          </a:xfrm>
        </p:spPr>
        <p:txBody>
          <a:bodyPr/>
          <a:lstStyle/>
          <a:p>
            <a:endParaRPr lang="en-US" dirty="0"/>
          </a:p>
          <a:p>
            <a:endParaRPr lang="en-US" dirty="0"/>
          </a:p>
          <a:p>
            <a:pPr marL="342900" indent="-342900">
              <a:buFont typeface="Arial" panose="020B0604020202020204" pitchFamily="34" charset="0"/>
              <a:buChar char="•"/>
            </a:pPr>
            <a:r>
              <a:rPr lang="en-US" dirty="0"/>
              <a:t>Moore’s law isn’t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interconnect is the computer”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There’s a reason that we started by calling it “data processing”</a:t>
            </a:r>
          </a:p>
          <a:p>
            <a:pPr lvl="8"/>
            <a:endParaRPr lang="en-US" dirty="0"/>
          </a:p>
          <a:p>
            <a:pPr lvl="8"/>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lvl="8"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lvl="8"/>
            <a:r>
              <a:rPr lang="en-US" dirty="0"/>
              <a:t>    </a:t>
            </a:r>
          </a:p>
          <a:p>
            <a:pPr marL="342900" indent="-342900">
              <a:buFont typeface="Arial" panose="020B0604020202020204" pitchFamily="34" charset="0"/>
              <a:buChar char="•"/>
            </a:pPr>
            <a:endParaRPr lang="en-US" dirty="0"/>
          </a:p>
        </p:txBody>
      </p:sp>
      <p:pic>
        <p:nvPicPr>
          <p:cNvPr id="1026" name="Picture 2" descr="https://upload.wikimedia.org/wikipedia/commons/thumb/f/f7/HP-original-logo-1954-trademark.svg/80px-HP-original-logo-1954-trademark.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528" y="1663545"/>
            <a:ext cx="762000" cy="1162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81308" y="1940403"/>
            <a:ext cx="1699620" cy="684644"/>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Right Arrow 7"/>
          <p:cNvSpPr/>
          <p:nvPr/>
        </p:nvSpPr>
        <p:spPr bwMode="ltGray">
          <a:xfrm>
            <a:off x="5751511" y="2111774"/>
            <a:ext cx="685800" cy="265593"/>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034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Computing Operations by Energy Consumption</a:t>
            </a:r>
          </a:p>
        </p:txBody>
      </p:sp>
      <p:sp>
        <p:nvSpPr>
          <p:cNvPr id="3" name="Content Placeholder 2"/>
          <p:cNvSpPr>
            <a:spLocks noGrp="1"/>
          </p:cNvSpPr>
          <p:nvPr>
            <p:ph idx="1"/>
          </p:nvPr>
        </p:nvSpPr>
        <p:spPr>
          <a:xfrm>
            <a:off x="609600" y="1524000"/>
            <a:ext cx="6248400" cy="4571999"/>
          </a:xfrm>
        </p:spPr>
        <p:txBody>
          <a:bodyPr/>
          <a:lstStyle/>
          <a:p>
            <a:r>
              <a:rPr lang="en-US" dirty="0"/>
              <a:t>Quiz</a:t>
            </a:r>
          </a:p>
          <a:p>
            <a:pPr lvl="1"/>
            <a:r>
              <a:rPr lang="en-US" dirty="0"/>
              <a:t>Which requires more energy, computation or communication?</a:t>
            </a:r>
          </a:p>
          <a:p>
            <a:r>
              <a:rPr lang="en-US" dirty="0"/>
              <a:t>Computation is almost “free” relative to communication (wrt energy)</a:t>
            </a:r>
          </a:p>
        </p:txBody>
      </p:sp>
      <p:sp>
        <p:nvSpPr>
          <p:cNvPr id="4" name="Slide Number Placeholder 3"/>
          <p:cNvSpPr>
            <a:spLocks noGrp="1"/>
          </p:cNvSpPr>
          <p:nvPr>
            <p:ph type="sldNum" sz="quarter" idx="12"/>
          </p:nvPr>
        </p:nvSpPr>
        <p:spPr/>
        <p:txBody>
          <a:bodyPr/>
          <a:lstStyle/>
          <a:p>
            <a:fld id="{B016F8AB-BCEA-4347-8BA6-BE776009BC89}" type="slidenum">
              <a:rPr lang="en-US" smtClean="0"/>
              <a:pPr/>
              <a:t>9</a:t>
            </a:fld>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239000" y="1524000"/>
              <a:ext cx="4597879" cy="4267200"/>
            </p:xfrm>
            <a:graphic>
              <a:graphicData uri="http://schemas.openxmlformats.org/drawingml/2006/table">
                <a:tbl>
                  <a:tblPr>
                    <a:tableStyleId>{93296810-A885-4BE3-A3E7-6D5BEEA58F35}</a:tableStyleId>
                  </a:tblPr>
                  <a:tblGrid>
                    <a:gridCol w="3038260">
                      <a:extLst>
                        <a:ext uri="{9D8B030D-6E8A-4147-A177-3AD203B41FA5}">
                          <a16:colId xmlns:a16="http://schemas.microsoft.com/office/drawing/2014/main" val="20000"/>
                        </a:ext>
                      </a:extLst>
                    </a:gridCol>
                    <a:gridCol w="1559619">
                      <a:extLst>
                        <a:ext uri="{9D8B030D-6E8A-4147-A177-3AD203B41FA5}">
                          <a16:colId xmlns:a16="http://schemas.microsoft.com/office/drawing/2014/main" val="20001"/>
                        </a:ext>
                      </a:extLst>
                    </a:gridCol>
                  </a:tblGrid>
                  <a:tr h="426720">
                    <a:tc>
                      <a:txBody>
                        <a:bodyPr/>
                        <a:lstStyle/>
                        <a:p>
                          <a:pPr algn="ctr"/>
                          <a:r>
                            <a:rPr lang="en-US" sz="1600" dirty="0"/>
                            <a:t>Operation</a:t>
                          </a:r>
                          <a:endParaRPr lang="en-US" sz="1600" b="1"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a:t>Energy (</a:t>
                          </a:r>
                          <a:r>
                            <a:rPr lang="en-US" sz="1600" dirty="0" err="1"/>
                            <a:t>pJ</a:t>
                          </a:r>
                          <a:r>
                            <a:rPr lang="en-US" sz="1600" dirty="0"/>
                            <a:t>)</a:t>
                          </a:r>
                          <a:endParaRPr lang="en-US" sz="1600" b="1"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6720">
                    <a:tc>
                      <a:txBody>
                        <a:bodyPr/>
                        <a:lstStyle/>
                        <a:p>
                          <a:r>
                            <a:rPr lang="en-US" sz="1600" dirty="0"/>
                            <a:t>64-bit integer</a:t>
                          </a:r>
                          <a:r>
                            <a:rPr lang="en-US" sz="1600" baseline="0" dirty="0"/>
                            <a:t> operation</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1</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6720">
                    <a:tc>
                      <a:txBody>
                        <a:bodyPr/>
                        <a:lstStyle/>
                        <a:p>
                          <a:r>
                            <a:rPr lang="en-US" sz="1600" dirty="0"/>
                            <a:t>64-bit floating-point</a:t>
                          </a:r>
                          <a:r>
                            <a:rPr lang="en-US" sz="1600" baseline="0" dirty="0"/>
                            <a:t> operation</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20</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6720">
                    <a:tc>
                      <a:txBody>
                        <a:bodyPr/>
                        <a:lstStyle/>
                        <a:p>
                          <a:r>
                            <a:rPr lang="en-US" sz="1600" dirty="0"/>
                            <a:t>256</a:t>
                          </a:r>
                          <a:r>
                            <a:rPr lang="en-US" sz="1600" baseline="0" dirty="0"/>
                            <a:t> </a:t>
                          </a:r>
                          <a:r>
                            <a:rPr lang="en-US" sz="1600" dirty="0"/>
                            <a:t>bit on-die SRAM  access</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50</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6720">
                    <a:tc>
                      <a:txBody>
                        <a:bodyPr/>
                        <a:lstStyle/>
                        <a:p>
                          <a:r>
                            <a:rPr lang="en-US" sz="1600" dirty="0"/>
                            <a:t>256</a:t>
                          </a:r>
                          <a:r>
                            <a:rPr lang="en-US" sz="1600" baseline="0" dirty="0"/>
                            <a:t> </a:t>
                          </a:r>
                          <a:r>
                            <a:rPr lang="en-US" sz="1600" dirty="0"/>
                            <a:t>bit bus</a:t>
                          </a:r>
                          <a:r>
                            <a:rPr lang="en-US" sz="1600" baseline="0" dirty="0"/>
                            <a:t> transfer (short)</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26</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6720">
                    <a:tc>
                      <a:txBody>
                        <a:bodyPr/>
                        <a:lstStyle/>
                        <a:p>
                          <a:r>
                            <a:rPr lang="en-US" sz="1600" dirty="0"/>
                            <a:t>256 bit</a:t>
                          </a:r>
                          <a:r>
                            <a:rPr lang="en-US" sz="1600" baseline="0" dirty="0"/>
                            <a:t> bus transfer (1/2 die)</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256</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6720">
                    <a:tc>
                      <a:txBody>
                        <a:bodyPr/>
                        <a:lstStyle/>
                        <a:p>
                          <a:r>
                            <a:rPr lang="en-US" sz="1600" dirty="0"/>
                            <a:t>Off-die link (efficient)</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500</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20">
                    <a:tc>
                      <a:txBody>
                        <a:bodyPr/>
                        <a:lstStyle/>
                        <a:p>
                          <a:r>
                            <a:rPr lang="en-US" sz="1600" dirty="0"/>
                            <a:t>256 bit bus transfer(across die)</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1,000</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6720">
                    <a:tc>
                      <a:txBody>
                        <a:bodyPr/>
                        <a:lstStyle/>
                        <a:p>
                          <a:r>
                            <a:rPr lang="en-US" sz="1600" dirty="0"/>
                            <a:t>DRAM read/write (512 bits)</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a:t>16,000</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6720">
                    <a:tc>
                      <a:txBody>
                        <a:bodyPr/>
                        <a:lstStyle/>
                        <a:p>
                          <a:r>
                            <a:rPr lang="en-US" sz="1600" dirty="0"/>
                            <a:t>HDD read/write (32k bits)</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m:rPr>
                                  <m:nor/>
                                </m:rPr>
                                <a:rPr lang="en-US" sz="1600" dirty="0" smtClean="0">
                                  <a:latin typeface="Script MT Bold" panose="03040602040607080904" pitchFamily="66" charset="0"/>
                                </a:rPr>
                                <m:t>O</m:t>
                              </m:r>
                            </m:oMath>
                          </a14:m>
                          <a:r>
                            <a:rPr lang="en-US" sz="1600" dirty="0">
                              <a:sym typeface="Mathematica5"/>
                            </a:rPr>
                            <a:t>(10</a:t>
                          </a:r>
                          <a:r>
                            <a:rPr lang="en-US" sz="1600" baseline="30000" dirty="0">
                              <a:sym typeface="Mathematica5"/>
                            </a:rPr>
                            <a:t>6</a:t>
                          </a:r>
                          <a:r>
                            <a:rPr lang="en-US" sz="1600" dirty="0">
                              <a:sym typeface="Mathematica5"/>
                            </a:rPr>
                            <a:t>)</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17775447"/>
                  </p:ext>
                </p:extLst>
              </p:nvPr>
            </p:nvGraphicFramePr>
            <p:xfrm>
              <a:off x="7239000" y="1524000"/>
              <a:ext cx="4597879" cy="4267200"/>
            </p:xfrm>
            <a:graphic>
              <a:graphicData uri="http://schemas.openxmlformats.org/drawingml/2006/table">
                <a:tbl>
                  <a:tblPr>
                    <a:tableStyleId>{93296810-A885-4BE3-A3E7-6D5BEEA58F35}</a:tableStyleId>
                  </a:tblPr>
                  <a:tblGrid>
                    <a:gridCol w="3038260"/>
                    <a:gridCol w="1559619"/>
                  </a:tblGrid>
                  <a:tr h="426720">
                    <a:tc>
                      <a:txBody>
                        <a:bodyPr/>
                        <a:lstStyle/>
                        <a:p>
                          <a:pPr algn="ctr"/>
                          <a:r>
                            <a:rPr lang="en-US" sz="1600" dirty="0" smtClean="0"/>
                            <a:t>Operation</a:t>
                          </a:r>
                          <a:endParaRPr lang="en-US" sz="1600" b="1"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t>Energy (</a:t>
                          </a:r>
                          <a:r>
                            <a:rPr lang="en-US" sz="1600" dirty="0" err="1" smtClean="0"/>
                            <a:t>pJ</a:t>
                          </a:r>
                          <a:r>
                            <a:rPr lang="en-US" sz="1600" dirty="0" smtClean="0"/>
                            <a:t>)</a:t>
                          </a:r>
                          <a:endParaRPr lang="en-US" sz="1600" b="1"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26720">
                    <a:tc>
                      <a:txBody>
                        <a:bodyPr/>
                        <a:lstStyle/>
                        <a:p>
                          <a:r>
                            <a:rPr lang="en-US" sz="1600" dirty="0" smtClean="0"/>
                            <a:t>64-bit integer</a:t>
                          </a:r>
                          <a:r>
                            <a:rPr lang="en-US" sz="1600" baseline="0" dirty="0" smtClean="0"/>
                            <a:t> operation</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1</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64-bit floating-point</a:t>
                          </a:r>
                          <a:r>
                            <a:rPr lang="en-US" sz="1600" baseline="0" dirty="0" smtClean="0"/>
                            <a:t> operation</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20</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256</a:t>
                          </a:r>
                          <a:r>
                            <a:rPr lang="en-US" sz="1600" baseline="0" dirty="0" smtClean="0"/>
                            <a:t> </a:t>
                          </a:r>
                          <a:r>
                            <a:rPr lang="en-US" sz="1600" dirty="0" smtClean="0"/>
                            <a:t>bit on-die SRAM  access</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50</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256</a:t>
                          </a:r>
                          <a:r>
                            <a:rPr lang="en-US" sz="1600" baseline="0" dirty="0" smtClean="0"/>
                            <a:t> </a:t>
                          </a:r>
                          <a:r>
                            <a:rPr lang="en-US" sz="1600" dirty="0" smtClean="0"/>
                            <a:t>bit bus</a:t>
                          </a:r>
                          <a:r>
                            <a:rPr lang="en-US" sz="1600" baseline="0" dirty="0" smtClean="0"/>
                            <a:t> transfer (short)</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26</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256 bit</a:t>
                          </a:r>
                          <a:r>
                            <a:rPr lang="en-US" sz="1600" baseline="0" dirty="0" smtClean="0"/>
                            <a:t> bus transfer (1/2 die)</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256</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Off-die link (efficient)</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500</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256 bit bus transfer(across die)</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1,000</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DRAM read/write (512 bits)</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600" dirty="0" smtClean="0"/>
                            <a:t>16,000</a:t>
                          </a:r>
                          <a:endParaRPr lang="en-US" sz="1600" dirty="0"/>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6720">
                    <a:tc>
                      <a:txBody>
                        <a:bodyPr/>
                        <a:lstStyle/>
                        <a:p>
                          <a:r>
                            <a:rPr lang="en-US" sz="1600" dirty="0" smtClean="0"/>
                            <a:t>HDD read/write (32k bits)</a:t>
                          </a:r>
                          <a:endParaRPr lang="en-US" sz="1600" dirty="0"/>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0">
                          <a:blip r:embed="rId3"/>
                          <a:stretch>
                            <a:fillRect l="-196094" t="-905714" r="-2344" b="-10000"/>
                          </a:stretch>
                        </a:blipFill>
                      </a:tcPr>
                    </a:tc>
                  </a:tr>
                </a:tbl>
              </a:graphicData>
            </a:graphic>
          </p:graphicFrame>
        </mc:Fallback>
      </mc:AlternateContent>
      <p:sp>
        <p:nvSpPr>
          <p:cNvPr id="6" name="TextBox 5"/>
          <p:cNvSpPr txBox="1"/>
          <p:nvPr/>
        </p:nvSpPr>
        <p:spPr>
          <a:xfrm>
            <a:off x="7205932" y="5801264"/>
            <a:ext cx="1469136" cy="261610"/>
          </a:xfrm>
          <a:prstGeom prst="rect">
            <a:avLst/>
          </a:prstGeom>
          <a:noFill/>
        </p:spPr>
        <p:txBody>
          <a:bodyPr wrap="square" rtlCol="0">
            <a:spAutoFit/>
          </a:bodyPr>
          <a:lstStyle/>
          <a:p>
            <a:pPr marL="0" defTabSz="430213">
              <a:spcAft>
                <a:spcPts val="400"/>
              </a:spcAft>
              <a:buSzPct val="100000"/>
            </a:pPr>
            <a:r>
              <a:rPr lang="en-US" sz="1100" dirty="0">
                <a:solidFill>
                  <a:schemeClr val="bg1">
                    <a:lumMod val="50000"/>
                  </a:schemeClr>
                </a:solidFill>
                <a:latin typeface="HP Simplified" pitchFamily="34" charset="0"/>
                <a:cs typeface="HP Simplified" pitchFamily="34" charset="0"/>
              </a:rPr>
              <a:t>28nm CMOS, DDR3</a:t>
            </a:r>
          </a:p>
        </p:txBody>
      </p:sp>
    </p:spTree>
    <p:extLst>
      <p:ext uri="{BB962C8B-B14F-4D97-AF65-F5344CB8AC3E}">
        <p14:creationId xmlns:p14="http://schemas.microsoft.com/office/powerpoint/2010/main" val="244215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Metric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Breakout Session Apollo Deep Dive.potx" id="{6A1B769E-E5E0-4D38-895C-EA4A2CAD02C6}" vid="{BECBC969-0C5B-48DB-BD87-65740BC98F02}"/>
    </a:ext>
  </a:extLst>
</a:theme>
</file>

<file path=ppt/theme/theme2.xml><?xml version="1.0" encoding="utf-8"?>
<a:theme xmlns:a="http://schemas.openxmlformats.org/drawingml/2006/main" name="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HPE_Standard_Arial_16x9.potx" id="{21F84462-1C9F-438F-A772-0EBAD7B3BCD8}" vid="{077F0EBE-C80C-4B61-8BF1-0309CF31637A}"/>
    </a:ext>
  </a:extLst>
</a:theme>
</file>

<file path=ppt/theme/theme3.xml><?xml version="1.0" encoding="utf-8"?>
<a:theme xmlns:a="http://schemas.openxmlformats.org/drawingml/2006/main" name="HPE_Events_Arial_16x9_v5">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WWAS16_Arial_16x9" id="{D91177A9-67FA-4C42-9B08-7703B831C5C3}" vid="{3374B20E-D62E-4ED7-89C7-EC15D92BE07A}"/>
    </a:ext>
  </a:extLst>
</a:theme>
</file>

<file path=ppt/theme/theme4.xml><?xml version="1.0" encoding="utf-8"?>
<a:theme xmlns:a="http://schemas.openxmlformats.org/drawingml/2006/main" name="HPE Standard 16x9 Metric - Interim version">
  <a:themeElements>
    <a:clrScheme name="HPE">
      <a:dk1>
        <a:sysClr val="windowText" lastClr="000000"/>
      </a:dk1>
      <a:lt1>
        <a:sysClr val="window" lastClr="FFFFFF"/>
      </a:lt1>
      <a:dk2>
        <a:srgbClr val="425563"/>
      </a:dk2>
      <a:lt2>
        <a:srgbClr val="C6C9CA"/>
      </a:lt2>
      <a:accent1>
        <a:srgbClr val="00B388"/>
      </a:accent1>
      <a:accent2>
        <a:srgbClr val="425563"/>
      </a:accent2>
      <a:accent3>
        <a:srgbClr val="877B75"/>
      </a:accent3>
      <a:accent4>
        <a:srgbClr val="C6C9CA"/>
      </a:accent4>
      <a:accent5>
        <a:srgbClr val="617D78"/>
      </a:accent5>
      <a:accent6>
        <a:srgbClr val="614767"/>
      </a:accent6>
      <a:hlink>
        <a:srgbClr val="00B388"/>
      </a:hlink>
      <a:folHlink>
        <a:srgbClr val="878787"/>
      </a:folHlink>
    </a:clrScheme>
    <a:fontScheme name="HPE">
      <a:majorFont>
        <a:latin typeface="Metric Bold"/>
        <a:ea typeface=""/>
        <a:cs typeface=""/>
      </a:majorFont>
      <a:minorFont>
        <a:latin typeface="Metric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HPE Turquoise">
      <a:srgbClr val="2AD2C9"/>
    </a:custClr>
    <a:custClr name="HPE Orange">
      <a:srgbClr val="FF8D6D"/>
    </a:custClr>
  </a:custClrLst>
  <a:extLst>
    <a:ext uri="{05A4C25C-085E-4340-85A3-A5531E510DB2}">
      <thm15:themeFamily xmlns:thm15="http://schemas.microsoft.com/office/thememl/2012/main" name="HPE_Standard_16x9_Metric_Interim.potx" id="{99E3E004-A41F-46FB-86AA-BF4E4F398881}" vid="{363C3B7B-8681-48F8-87F9-7E158437CF39}"/>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70DF1E93D32F4EA8B1EB2844FA6F63" ma:contentTypeVersion="0" ma:contentTypeDescription="Create a new document." ma:contentTypeScope="" ma:versionID="2d90c7802450ea23f05df340beb3acc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A2046-D302-41DF-8E77-EB2F44EFFFE1}">
  <ds:schemaRef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5D04ECE-91C1-4EA7-B5F5-A70F755D72A0}">
  <ds:schemaRefs>
    <ds:schemaRef ds:uri="http://schemas.microsoft.com/sharepoint/v3/contenttype/forms"/>
  </ds:schemaRefs>
</ds:datastoreItem>
</file>

<file path=customXml/itemProps3.xml><?xml version="1.0" encoding="utf-8"?>
<ds:datastoreItem xmlns:ds="http://schemas.openxmlformats.org/officeDocument/2006/customXml" ds:itemID="{8550E108-6E45-4F7F-BC57-FC185C2C0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Breakout Session Apollo Deep Dive</Template>
  <TotalTime>1308</TotalTime>
  <Words>1679</Words>
  <Application>Microsoft Office PowerPoint</Application>
  <PresentationFormat>Widescreen</PresentationFormat>
  <Paragraphs>395</Paragraphs>
  <Slides>26</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Arial</vt:lpstr>
      <vt:lpstr>FrutigerNeueLTW02-CnMd</vt:lpstr>
      <vt:lpstr>GaramondPremierW08-Capt</vt:lpstr>
      <vt:lpstr>HP Simplified</vt:lpstr>
      <vt:lpstr>Mathematica5</vt:lpstr>
      <vt:lpstr>Metric Bold</vt:lpstr>
      <vt:lpstr>Metric Regular</vt:lpstr>
      <vt:lpstr>Script MT Bold</vt:lpstr>
      <vt:lpstr>Wingdings</vt:lpstr>
      <vt:lpstr>HPE_Standard_Metric_16x9_v2</vt:lpstr>
      <vt:lpstr>HPE_Standard_Arial_16x9_v2</vt:lpstr>
      <vt:lpstr>HPE_Events_Arial_16x9_v5</vt:lpstr>
      <vt:lpstr>HPE Standard 16x9 Metric - Interim version</vt:lpstr>
      <vt:lpstr>The End of the Post WWII Order</vt:lpstr>
      <vt:lpstr>The End of the Post WWII Computing Order </vt:lpstr>
      <vt:lpstr>PowerPoint Presentation</vt:lpstr>
      <vt:lpstr>The End of the Post WWII Computing Order </vt:lpstr>
      <vt:lpstr>Memory hierarchies</vt:lpstr>
      <vt:lpstr>The “memory” hierarchy</vt:lpstr>
      <vt:lpstr>Memory is an old problem</vt:lpstr>
      <vt:lpstr>The End of the Post WWII Computing Order </vt:lpstr>
      <vt:lpstr>Computing Operations by Energy Consumption</vt:lpstr>
      <vt:lpstr>Data growth</vt:lpstr>
      <vt:lpstr>The End of the Post WWII Computing Order </vt:lpstr>
      <vt:lpstr> </vt:lpstr>
      <vt:lpstr>The End of the Post WWII Computing Order </vt:lpstr>
      <vt:lpstr>Change the storage hierarchy</vt:lpstr>
      <vt:lpstr>TheMachine</vt:lpstr>
      <vt:lpstr>PowerPoint Presentation</vt:lpstr>
      <vt:lpstr>HPE Apollo</vt:lpstr>
      <vt:lpstr>HPE Apollo 8000 System Technologies</vt:lpstr>
      <vt:lpstr>Who’s #1?</vt:lpstr>
      <vt:lpstr>HPE HPC Software Environment Integrated software and management solutions for HPC applications</vt:lpstr>
      <vt:lpstr>The Brave New World at</vt:lpstr>
      <vt:lpstr>Thank you</vt:lpstr>
      <vt:lpstr>The End of the Post-WWII Order</vt:lpstr>
      <vt:lpstr>PowerPoint Presentation</vt:lpstr>
      <vt:lpstr>.</vt:lpstr>
      <vt:lpstr>The End of the Post WWII Computing Order </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Forward-looking statements</dc:title>
  <dc:creator>Seidle, William</dc:creator>
  <cp:lastModifiedBy>David Sundstrom</cp:lastModifiedBy>
  <cp:revision>83</cp:revision>
  <dcterms:created xsi:type="dcterms:W3CDTF">2015-10-25T18:09:40Z</dcterms:created>
  <dcterms:modified xsi:type="dcterms:W3CDTF">2016-03-23T16:30:32Z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0x0101007E70DF1E93D32F4EA8B1EB2844FA6F63</vt:lpwstr>
  </property>
</Properties>
</file>