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3" r:id="rId2"/>
    <p:sldId id="299" r:id="rId3"/>
    <p:sldId id="277" r:id="rId4"/>
    <p:sldId id="266" r:id="rId5"/>
    <p:sldId id="298" r:id="rId6"/>
    <p:sldId id="297" r:id="rId7"/>
    <p:sldId id="283" r:id="rId8"/>
    <p:sldId id="282" r:id="rId9"/>
    <p:sldId id="268" r:id="rId10"/>
    <p:sldId id="269" r:id="rId11"/>
    <p:sldId id="304" r:id="rId12"/>
    <p:sldId id="272" r:id="rId13"/>
    <p:sldId id="301" r:id="rId14"/>
    <p:sldId id="300" r:id="rId15"/>
    <p:sldId id="303" r:id="rId16"/>
    <p:sldId id="284" r:id="rId17"/>
    <p:sldId id="285" r:id="rId18"/>
    <p:sldId id="287" r:id="rId19"/>
    <p:sldId id="288" r:id="rId20"/>
    <p:sldId id="260" r:id="rId21"/>
    <p:sldId id="261" r:id="rId22"/>
    <p:sldId id="305" r:id="rId23"/>
    <p:sldId id="273" r:id="rId24"/>
    <p:sldId id="278" r:id="rId25"/>
    <p:sldId id="311" r:id="rId26"/>
    <p:sldId id="279" r:id="rId27"/>
    <p:sldId id="280" r:id="rId28"/>
    <p:sldId id="31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4DADBA-C984-8840-90D1-F0CBF04A19D9}">
          <p14:sldIdLst>
            <p14:sldId id="263"/>
            <p14:sldId id="299"/>
            <p14:sldId id="277"/>
            <p14:sldId id="266"/>
            <p14:sldId id="298"/>
            <p14:sldId id="297"/>
            <p14:sldId id="283"/>
            <p14:sldId id="282"/>
            <p14:sldId id="268"/>
            <p14:sldId id="269"/>
            <p14:sldId id="304"/>
            <p14:sldId id="272"/>
            <p14:sldId id="301"/>
            <p14:sldId id="300"/>
            <p14:sldId id="303"/>
            <p14:sldId id="284"/>
            <p14:sldId id="285"/>
            <p14:sldId id="287"/>
            <p14:sldId id="288"/>
            <p14:sldId id="260"/>
            <p14:sldId id="261"/>
            <p14:sldId id="305"/>
            <p14:sldId id="273"/>
            <p14:sldId id="278"/>
            <p14:sldId id="311"/>
            <p14:sldId id="279"/>
            <p14:sldId id="280"/>
            <p14:sldId id="312"/>
          </p14:sldIdLst>
        </p14:section>
        <p14:section name="Backup slides" id="{96DEB906-F89E-C442-AACF-2F5DA140FCD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85374" autoAdjust="0"/>
  </p:normalViewPr>
  <p:slideViewPr>
    <p:cSldViewPr snapToObjects="1">
      <p:cViewPr>
        <p:scale>
          <a:sx n="125" d="100"/>
          <a:sy n="125" d="100"/>
        </p:scale>
        <p:origin x="-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0"/>
          <c:tx>
            <c:strRef>
              <c:f>Sheet1!$B$7</c:f>
              <c:strCache>
                <c:ptCount val="1"/>
                <c:pt idx="0">
                  <c:v>Intel</c:v>
                </c:pt>
              </c:strCache>
            </c:strRef>
          </c:tx>
          <c:cat>
            <c:numRef>
              <c:f>Sheet1!$A$8:$A$16</c:f>
              <c:numCache>
                <c:formatCode>General</c:formatCode>
                <c:ptCount val="9"/>
                <c:pt idx="0">
                  <c:v>2014.0</c:v>
                </c:pt>
                <c:pt idx="1">
                  <c:v>2016.0</c:v>
                </c:pt>
                <c:pt idx="2">
                  <c:v>2018.0</c:v>
                </c:pt>
                <c:pt idx="3">
                  <c:v>2020.0</c:v>
                </c:pt>
                <c:pt idx="4">
                  <c:v>2022.0</c:v>
                </c:pt>
                <c:pt idx="5">
                  <c:v>2024.0</c:v>
                </c:pt>
                <c:pt idx="6">
                  <c:v>2026.0</c:v>
                </c:pt>
                <c:pt idx="7">
                  <c:v>2028.0</c:v>
                </c:pt>
                <c:pt idx="8">
                  <c:v>2030.0</c:v>
                </c:pt>
              </c:numCache>
            </c:numRef>
          </c:cat>
          <c:val>
            <c:numRef>
              <c:f>Sheet1!$B$8:$B$16</c:f>
              <c:numCache>
                <c:formatCode>General</c:formatCode>
                <c:ptCount val="9"/>
                <c:pt idx="0">
                  <c:v>4.0</c:v>
                </c:pt>
                <c:pt idx="1">
                  <c:v>12.0</c:v>
                </c:pt>
                <c:pt idx="2">
                  <c:v>20.0</c:v>
                </c:pt>
                <c:pt idx="3">
                  <c:v>28.0</c:v>
                </c:pt>
                <c:pt idx="4">
                  <c:v>32.0</c:v>
                </c:pt>
                <c:pt idx="5">
                  <c:v>40.0</c:v>
                </c:pt>
                <c:pt idx="6">
                  <c:v>45.0</c:v>
                </c:pt>
              </c:numCache>
            </c:numRef>
          </c:val>
          <c:smooth val="0"/>
        </c:ser>
        <c:ser>
          <c:idx val="2"/>
          <c:order val="1"/>
          <c:tx>
            <c:strRef>
              <c:f>Sheet1!$C$7</c:f>
              <c:strCache>
                <c:ptCount val="1"/>
                <c:pt idx="0">
                  <c:v>Nvidia</c:v>
                </c:pt>
              </c:strCache>
            </c:strRef>
          </c:tx>
          <c:trendline>
            <c:name>Forecast</c:name>
            <c:spPr>
              <a:ln>
                <a:prstDash val="dash"/>
              </a:ln>
            </c:spPr>
            <c:trendlineType val="linear"/>
            <c:forward val="2.0"/>
            <c:dispRSqr val="1"/>
            <c:dispEq val="0"/>
            <c:trendlineLbl>
              <c:layout>
                <c:manualLayout>
                  <c:x val="-0.0383801354189892"/>
                  <c:y val="0.0"/>
                </c:manualLayout>
              </c:layout>
              <c:numFmt formatCode="General" sourceLinked="0"/>
            </c:trendlineLbl>
          </c:trendline>
          <c:cat>
            <c:numRef>
              <c:f>Sheet1!$A$8:$A$16</c:f>
              <c:numCache>
                <c:formatCode>General</c:formatCode>
                <c:ptCount val="9"/>
                <c:pt idx="0">
                  <c:v>2014.0</c:v>
                </c:pt>
                <c:pt idx="1">
                  <c:v>2016.0</c:v>
                </c:pt>
                <c:pt idx="2">
                  <c:v>2018.0</c:v>
                </c:pt>
                <c:pt idx="3">
                  <c:v>2020.0</c:v>
                </c:pt>
                <c:pt idx="4">
                  <c:v>2022.0</c:v>
                </c:pt>
                <c:pt idx="5">
                  <c:v>2024.0</c:v>
                </c:pt>
                <c:pt idx="6">
                  <c:v>2026.0</c:v>
                </c:pt>
                <c:pt idx="7">
                  <c:v>2028.0</c:v>
                </c:pt>
                <c:pt idx="8">
                  <c:v>2030.0</c:v>
                </c:pt>
              </c:numCache>
            </c:numRef>
          </c:cat>
          <c:val>
            <c:numRef>
              <c:f>Sheet1!$C$8:$C$16</c:f>
              <c:numCache>
                <c:formatCode>General</c:formatCode>
                <c:ptCount val="9"/>
                <c:pt idx="0">
                  <c:v>6.0</c:v>
                </c:pt>
                <c:pt idx="1">
                  <c:v>10.0</c:v>
                </c:pt>
                <c:pt idx="2">
                  <c:v>16.0</c:v>
                </c:pt>
                <c:pt idx="3">
                  <c:v>25.0</c:v>
                </c:pt>
                <c:pt idx="4">
                  <c:v>32.0</c:v>
                </c:pt>
                <c:pt idx="5">
                  <c:v>38.0</c:v>
                </c:pt>
                <c:pt idx="6">
                  <c:v>45.0</c:v>
                </c:pt>
              </c:numCache>
            </c:numRef>
          </c:val>
          <c:smooth val="0"/>
        </c:ser>
        <c:dLbls>
          <c:showLegendKey val="0"/>
          <c:showVal val="0"/>
          <c:showCatName val="0"/>
          <c:showSerName val="0"/>
          <c:showPercent val="0"/>
          <c:showBubbleSize val="0"/>
        </c:dLbls>
        <c:marker val="1"/>
        <c:smooth val="0"/>
        <c:axId val="-2055263496"/>
        <c:axId val="-2058790392"/>
      </c:lineChart>
      <c:catAx>
        <c:axId val="-2055263496"/>
        <c:scaling>
          <c:orientation val="minMax"/>
        </c:scaling>
        <c:delete val="0"/>
        <c:axPos val="b"/>
        <c:title>
          <c:tx>
            <c:rich>
              <a:bodyPr/>
              <a:lstStyle/>
              <a:p>
                <a:pPr>
                  <a:defRPr sz="1400"/>
                </a:pPr>
                <a:r>
                  <a:rPr lang="en-US" sz="1400"/>
                  <a:t>Year</a:t>
                </a:r>
              </a:p>
            </c:rich>
          </c:tx>
          <c:layout/>
          <c:overlay val="0"/>
        </c:title>
        <c:numFmt formatCode="0" sourceLinked="0"/>
        <c:majorTickMark val="cross"/>
        <c:minorTickMark val="in"/>
        <c:tickLblPos val="nextTo"/>
        <c:txPr>
          <a:bodyPr/>
          <a:lstStyle/>
          <a:p>
            <a:pPr>
              <a:defRPr sz="1000"/>
            </a:pPr>
            <a:endParaRPr lang="en-US"/>
          </a:p>
        </c:txPr>
        <c:crossAx val="-2058790392"/>
        <c:crosses val="autoZero"/>
        <c:auto val="1"/>
        <c:lblAlgn val="ctr"/>
        <c:lblOffset val="100"/>
        <c:noMultiLvlLbl val="0"/>
      </c:catAx>
      <c:valAx>
        <c:axId val="-2058790392"/>
        <c:scaling>
          <c:orientation val="minMax"/>
          <c:max val="60.0"/>
          <c:min val="0.0"/>
        </c:scaling>
        <c:delete val="0"/>
        <c:axPos val="l"/>
        <c:majorGridlines/>
        <c:title>
          <c:tx>
            <c:rich>
              <a:bodyPr rot="-5400000" vert="horz"/>
              <a:lstStyle/>
              <a:p>
                <a:pPr>
                  <a:defRPr sz="1400"/>
                </a:pPr>
                <a:r>
                  <a:rPr lang="en-US" sz="1400"/>
                  <a:t>Node Level GFLOPs/watt</a:t>
                </a:r>
              </a:p>
            </c:rich>
          </c:tx>
          <c:layout/>
          <c:overlay val="0"/>
        </c:title>
        <c:numFmt formatCode="General" sourceLinked="1"/>
        <c:majorTickMark val="out"/>
        <c:minorTickMark val="in"/>
        <c:tickLblPos val="nextTo"/>
        <c:txPr>
          <a:bodyPr/>
          <a:lstStyle/>
          <a:p>
            <a:pPr>
              <a:defRPr sz="1200" baseline="0"/>
            </a:pPr>
            <a:endParaRPr lang="en-US"/>
          </a:p>
        </c:txPr>
        <c:crossAx val="-2055263496"/>
        <c:crosses val="autoZero"/>
        <c:crossBetween val="midCat"/>
        <c:majorUnit val="10.0"/>
        <c:minorUnit val="5.0"/>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tx>
            <c:strRef>
              <c:f>Sheet1!$B$1</c:f>
              <c:strCache>
                <c:ptCount val="1"/>
                <c:pt idx="0">
                  <c:v>Floating Point Operation Energy Breakdown</c:v>
                </c:pt>
              </c:strCache>
            </c:strRef>
          </c:tx>
          <c:explosion val="2"/>
          <c:dPt>
            <c:idx val="0"/>
            <c:bubble3D val="0"/>
            <c:explosion val="0"/>
          </c:dPt>
          <c:dPt>
            <c:idx val="1"/>
            <c:bubble3D val="0"/>
            <c:explosion val="0"/>
            <c:spPr>
              <a:solidFill>
                <a:schemeClr val="accent2">
                  <a:lumMod val="75000"/>
                </a:schemeClr>
              </a:solidFill>
            </c:spPr>
          </c:dPt>
          <c:cat>
            <c:strRef>
              <c:f>Sheet1!$A$2:$A$3</c:f>
              <c:strCache>
                <c:ptCount val="2"/>
                <c:pt idx="0">
                  <c:v>64 bit load/store from DRAM</c:v>
                </c:pt>
                <c:pt idx="1">
                  <c:v>Double Precision FLOP</c:v>
                </c:pt>
              </c:strCache>
            </c:strRef>
          </c:cat>
          <c:val>
            <c:numRef>
              <c:f>Sheet1!$B$2:$B$3</c:f>
              <c:numCache>
                <c:formatCode>General</c:formatCode>
                <c:ptCount val="2"/>
                <c:pt idx="0">
                  <c:v>4200.0</c:v>
                </c:pt>
                <c:pt idx="1">
                  <c:v>100.0</c:v>
                </c:pt>
              </c:numCache>
            </c:numRef>
          </c:val>
        </c:ser>
        <c:dLbls>
          <c:showLegendKey val="0"/>
          <c:showVal val="0"/>
          <c:showCatName val="0"/>
          <c:showSerName val="0"/>
          <c:showPercent val="0"/>
          <c:showBubbleSize val="0"/>
          <c:showLeaderLines val="1"/>
        </c:dLbls>
        <c:firstSliceAng val="270"/>
      </c:pieChart>
    </c:plotArea>
    <c:legend>
      <c:legendPos val="b"/>
      <c:layout>
        <c:manualLayout>
          <c:xMode val="edge"/>
          <c:yMode val="edge"/>
          <c:x val="0.736575370618603"/>
          <c:y val="0.257045767716535"/>
          <c:w val="0.262323800876663"/>
          <c:h val="0.39607923228346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Power Efficiency</a:t>
            </a:r>
            <a:endParaRPr lang="en-US" dirty="0"/>
          </a:p>
        </c:rich>
      </c:tx>
      <c:layout/>
      <c:overlay val="0"/>
    </c:title>
    <c:autoTitleDeleted val="0"/>
    <c:plotArea>
      <c:layout/>
      <c:barChart>
        <c:barDir val="col"/>
        <c:grouping val="clustered"/>
        <c:varyColors val="0"/>
        <c:ser>
          <c:idx val="0"/>
          <c:order val="0"/>
          <c:tx>
            <c:strRef>
              <c:f>Sheet1!$B$1</c:f>
              <c:strCache>
                <c:ptCount val="1"/>
                <c:pt idx="0">
                  <c:v>Efficiency (Node-Level GFLOPs/watt)</c:v>
                </c:pt>
              </c:strCache>
            </c:strRef>
          </c:tx>
          <c:invertIfNegative val="0"/>
          <c:cat>
            <c:strRef>
              <c:f>Sheet1!$A$2:$A$3</c:f>
              <c:strCache>
                <c:ptCount val="2"/>
                <c:pt idx="0">
                  <c:v>State of the Art</c:v>
                </c:pt>
                <c:pt idx="1">
                  <c:v>REX Neo</c:v>
                </c:pt>
              </c:strCache>
            </c:strRef>
          </c:cat>
          <c:val>
            <c:numRef>
              <c:f>Sheet1!$B$2:$B$3</c:f>
              <c:numCache>
                <c:formatCode>General</c:formatCode>
                <c:ptCount val="2"/>
                <c:pt idx="0">
                  <c:v>6.0</c:v>
                </c:pt>
                <c:pt idx="1">
                  <c:v>53.0</c:v>
                </c:pt>
              </c:numCache>
            </c:numRef>
          </c:val>
        </c:ser>
        <c:dLbls>
          <c:showLegendKey val="0"/>
          <c:showVal val="0"/>
          <c:showCatName val="0"/>
          <c:showSerName val="0"/>
          <c:showPercent val="0"/>
          <c:showBubbleSize val="0"/>
        </c:dLbls>
        <c:gapWidth val="150"/>
        <c:axId val="-2055288680"/>
        <c:axId val="-2055285672"/>
      </c:barChart>
      <c:catAx>
        <c:axId val="-2055288680"/>
        <c:scaling>
          <c:orientation val="minMax"/>
        </c:scaling>
        <c:delete val="0"/>
        <c:axPos val="b"/>
        <c:majorTickMark val="out"/>
        <c:minorTickMark val="none"/>
        <c:tickLblPos val="nextTo"/>
        <c:crossAx val="-2055285672"/>
        <c:crosses val="autoZero"/>
        <c:auto val="1"/>
        <c:lblAlgn val="ctr"/>
        <c:lblOffset val="100"/>
        <c:noMultiLvlLbl val="0"/>
      </c:catAx>
      <c:valAx>
        <c:axId val="-2055285672"/>
        <c:scaling>
          <c:orientation val="minMax"/>
        </c:scaling>
        <c:delete val="0"/>
        <c:axPos val="l"/>
        <c:majorGridlines/>
        <c:title>
          <c:tx>
            <c:rich>
              <a:bodyPr rot="-5400000" vert="horz"/>
              <a:lstStyle/>
              <a:p>
                <a:pPr>
                  <a:defRPr/>
                </a:pPr>
                <a:r>
                  <a:rPr lang="en-US" dirty="0" smtClean="0"/>
                  <a:t>Node-Level GFLOPs/watt</a:t>
                </a:r>
                <a:endParaRPr lang="en-US" dirty="0"/>
              </a:p>
            </c:rich>
          </c:tx>
          <c:layout/>
          <c:overlay val="0"/>
        </c:title>
        <c:numFmt formatCode="General" sourceLinked="1"/>
        <c:majorTickMark val="out"/>
        <c:minorTickMark val="none"/>
        <c:tickLblPos val="nextTo"/>
        <c:crossAx val="-2055288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Neo Power</a:t>
            </a:r>
            <a:r>
              <a:rPr lang="en-US" baseline="0" dirty="0" smtClean="0"/>
              <a:t> Efficiency Roadmap</a:t>
            </a:r>
            <a:endParaRPr lang="en-US" dirty="0"/>
          </a:p>
        </c:rich>
      </c:tx>
      <c:layout/>
      <c:overlay val="0"/>
    </c:title>
    <c:autoTitleDeleted val="0"/>
    <c:plotArea>
      <c:layout>
        <c:manualLayout>
          <c:layoutTarget val="inner"/>
          <c:xMode val="edge"/>
          <c:yMode val="edge"/>
          <c:x val="0.128712780133253"/>
          <c:y val="0.127651141064994"/>
          <c:w val="0.738812840702604"/>
          <c:h val="0.723139882938361"/>
        </c:manualLayout>
      </c:layout>
      <c:lineChart>
        <c:grouping val="standard"/>
        <c:varyColors val="0"/>
        <c:ser>
          <c:idx val="0"/>
          <c:order val="0"/>
          <c:tx>
            <c:strRef>
              <c:f>Sheet1!$B$1</c:f>
              <c:strCache>
                <c:ptCount val="1"/>
                <c:pt idx="0">
                  <c:v>Neo</c:v>
                </c:pt>
              </c:strCache>
            </c:strRef>
          </c:tx>
          <c:cat>
            <c:strRef>
              <c:f>Sheet1!$A$2:$A$6</c:f>
              <c:strCache>
                <c:ptCount val="5"/>
                <c:pt idx="0">
                  <c:v>Gen 0        (2015/16)</c:v>
                </c:pt>
                <c:pt idx="1">
                  <c:v>Gen 1       (2017)</c:v>
                </c:pt>
                <c:pt idx="2">
                  <c:v>Gen 2            (2018)</c:v>
                </c:pt>
                <c:pt idx="3">
                  <c:v>Gen 3            (2019)</c:v>
                </c:pt>
                <c:pt idx="4">
                  <c:v>Gen 4            (2020)</c:v>
                </c:pt>
              </c:strCache>
            </c:strRef>
          </c:cat>
          <c:val>
            <c:numRef>
              <c:f>Sheet1!$B$2:$B$6</c:f>
              <c:numCache>
                <c:formatCode>General</c:formatCode>
                <c:ptCount val="5"/>
                <c:pt idx="0">
                  <c:v>40.0</c:v>
                </c:pt>
                <c:pt idx="1">
                  <c:v>64.0</c:v>
                </c:pt>
                <c:pt idx="2">
                  <c:v>85.0</c:v>
                </c:pt>
                <c:pt idx="3">
                  <c:v>150.0</c:v>
                </c:pt>
                <c:pt idx="4">
                  <c:v>200.0</c:v>
                </c:pt>
              </c:numCache>
            </c:numRef>
          </c:val>
          <c:smooth val="0"/>
        </c:ser>
        <c:ser>
          <c:idx val="1"/>
          <c:order val="1"/>
          <c:tx>
            <c:strRef>
              <c:f>Sheet1!$C$1</c:f>
              <c:strCache>
                <c:ptCount val="1"/>
                <c:pt idx="0">
                  <c:v>Intel</c:v>
                </c:pt>
              </c:strCache>
            </c:strRef>
          </c:tx>
          <c:cat>
            <c:strRef>
              <c:f>Sheet1!$A$2:$A$6</c:f>
              <c:strCache>
                <c:ptCount val="5"/>
                <c:pt idx="0">
                  <c:v>Gen 0        (2015/16)</c:v>
                </c:pt>
                <c:pt idx="1">
                  <c:v>Gen 1       (2017)</c:v>
                </c:pt>
                <c:pt idx="2">
                  <c:v>Gen 2            (2018)</c:v>
                </c:pt>
                <c:pt idx="3">
                  <c:v>Gen 3            (2019)</c:v>
                </c:pt>
                <c:pt idx="4">
                  <c:v>Gen 4            (2020)</c:v>
                </c:pt>
              </c:strCache>
            </c:strRef>
          </c:cat>
          <c:val>
            <c:numRef>
              <c:f>Sheet1!$C$2:$C$6</c:f>
              <c:numCache>
                <c:formatCode>General</c:formatCode>
                <c:ptCount val="5"/>
                <c:pt idx="0">
                  <c:v>4.0</c:v>
                </c:pt>
                <c:pt idx="1">
                  <c:v>10.0</c:v>
                </c:pt>
                <c:pt idx="2">
                  <c:v>20.0</c:v>
                </c:pt>
                <c:pt idx="3">
                  <c:v>30.0</c:v>
                </c:pt>
                <c:pt idx="4">
                  <c:v>32.0</c:v>
                </c:pt>
              </c:numCache>
            </c:numRef>
          </c:val>
          <c:smooth val="0"/>
        </c:ser>
        <c:dLbls>
          <c:showLegendKey val="0"/>
          <c:showVal val="0"/>
          <c:showCatName val="0"/>
          <c:showSerName val="0"/>
          <c:showPercent val="0"/>
          <c:showBubbleSize val="0"/>
        </c:dLbls>
        <c:marker val="1"/>
        <c:smooth val="0"/>
        <c:axId val="-2019995000"/>
        <c:axId val="-2019832632"/>
      </c:lineChart>
      <c:catAx>
        <c:axId val="-2019995000"/>
        <c:scaling>
          <c:orientation val="minMax"/>
        </c:scaling>
        <c:delete val="0"/>
        <c:axPos val="b"/>
        <c:majorTickMark val="none"/>
        <c:minorTickMark val="none"/>
        <c:tickLblPos val="nextTo"/>
        <c:crossAx val="-2019832632"/>
        <c:crosses val="autoZero"/>
        <c:auto val="1"/>
        <c:lblAlgn val="ctr"/>
        <c:lblOffset val="100"/>
        <c:noMultiLvlLbl val="0"/>
      </c:catAx>
      <c:valAx>
        <c:axId val="-2019832632"/>
        <c:scaling>
          <c:orientation val="minMax"/>
        </c:scaling>
        <c:delete val="0"/>
        <c:axPos val="l"/>
        <c:majorGridlines/>
        <c:title>
          <c:tx>
            <c:rich>
              <a:bodyPr/>
              <a:lstStyle/>
              <a:p>
                <a:pPr>
                  <a:defRPr/>
                </a:pPr>
                <a:r>
                  <a:rPr lang="en-US" dirty="0" smtClean="0"/>
                  <a:t>GFLOPs/watt</a:t>
                </a:r>
                <a:endParaRPr lang="en-US" dirty="0"/>
              </a:p>
            </c:rich>
          </c:tx>
          <c:layout/>
          <c:overlay val="0"/>
        </c:title>
        <c:numFmt formatCode="General" sourceLinked="1"/>
        <c:majorTickMark val="none"/>
        <c:minorTickMark val="none"/>
        <c:tickLblPos val="nextTo"/>
        <c:crossAx val="-20199950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3200" units="cm"/>
          <inkml:channel name="Y" type="integer" max="1800" units="cm"/>
        </inkml:traceFormat>
        <inkml:channelProperties>
          <inkml:channelProperty channel="X" name="resolution" value="92.48555" units="1/cm"/>
          <inkml:channelProperty channel="Y" name="resolution" value="92.78351" units="1/cm"/>
        </inkml:channelProperties>
      </inkml:inkSource>
      <inkml:timestamp xml:id="ts0" timeString="2014-11-15T19:03:33.509"/>
    </inkml:context>
    <inkml:brush xml:id="br0">
      <inkml:brushProperty name="width" value="0.15486" units="cm"/>
      <inkml:brushProperty name="height" value="0.15486" units="cm"/>
      <inkml:brushProperty name="color" value="#ED1C24"/>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800" units="cm"/>
        </inkml:traceFormat>
        <inkml:channelProperties>
          <inkml:channelProperty channel="X" name="resolution" value="92.48555" units="1/cm"/>
          <inkml:channelProperty channel="Y" name="resolution" value="92.78351" units="1/cm"/>
        </inkml:channelProperties>
      </inkml:inkSource>
      <inkml:timestamp xml:id="ts0" timeString="2014-11-15T19:03:33.509"/>
    </inkml:context>
    <inkml:brush xml:id="br0">
      <inkml:brushProperty name="width" value="0.15486" units="cm"/>
      <inkml:brushProperty name="height" value="0.15486" units="cm"/>
      <inkml:brushProperty name="color" value="#ED1C24"/>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30337-7265-AB4D-B57B-19B7A4285102}" type="datetimeFigureOut">
              <a:rPr lang="en-US" smtClean="0"/>
              <a:t>3/29/16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A3FD2-05E0-DE4F-BD16-05DFA94E4B84}" type="slidenum">
              <a:rPr lang="en-US" smtClean="0"/>
              <a:t>‹#›</a:t>
            </a:fld>
            <a:endParaRPr lang="en-US"/>
          </a:p>
        </p:txBody>
      </p:sp>
    </p:spTree>
    <p:extLst>
      <p:ext uri="{BB962C8B-B14F-4D97-AF65-F5344CB8AC3E}">
        <p14:creationId xmlns:p14="http://schemas.microsoft.com/office/powerpoint/2010/main" val="2208983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a:t>
            </a:r>
            <a:r>
              <a:rPr lang="en-US" baseline="0" dirty="0" smtClean="0"/>
              <a:t> more at: </a:t>
            </a:r>
            <a:r>
              <a:rPr lang="en-US" baseline="0" dirty="0" err="1" smtClean="0"/>
              <a:t>rexcomputing.com</a:t>
            </a:r>
            <a:endParaRPr lang="en-US" baseline="0" dirty="0" smtClean="0"/>
          </a:p>
          <a:p>
            <a:r>
              <a:rPr lang="en-US" baseline="0" dirty="0" smtClean="0"/>
              <a:t>Or contact </a:t>
            </a:r>
            <a:r>
              <a:rPr lang="en-US" baseline="0" dirty="0" err="1" smtClean="0"/>
              <a:t>thomas@rexcomputing.com</a:t>
            </a:r>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a:t>
            </a:fld>
            <a:endParaRPr lang="en-US"/>
          </a:p>
        </p:txBody>
      </p:sp>
    </p:spTree>
    <p:extLst>
      <p:ext uri="{BB962C8B-B14F-4D97-AF65-F5344CB8AC3E}">
        <p14:creationId xmlns:p14="http://schemas.microsoft.com/office/powerpoint/2010/main" val="321730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11</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12</a:t>
            </a:fld>
            <a:endParaRPr lang="en-US"/>
          </a:p>
        </p:txBody>
      </p:sp>
    </p:spTree>
    <p:extLst>
      <p:ext uri="{BB962C8B-B14F-4D97-AF65-F5344CB8AC3E}">
        <p14:creationId xmlns:p14="http://schemas.microsoft.com/office/powerpoint/2010/main" val="302058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13</a:t>
            </a:fld>
            <a:endParaRPr lang="en-US"/>
          </a:p>
        </p:txBody>
      </p:sp>
    </p:spTree>
    <p:extLst>
      <p:ext uri="{BB962C8B-B14F-4D97-AF65-F5344CB8AC3E}">
        <p14:creationId xmlns:p14="http://schemas.microsoft.com/office/powerpoint/2010/main" val="302058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14</a:t>
            </a:fld>
            <a:endParaRPr lang="en-US"/>
          </a:p>
        </p:txBody>
      </p:sp>
    </p:spTree>
    <p:extLst>
      <p:ext uri="{BB962C8B-B14F-4D97-AF65-F5344CB8AC3E}">
        <p14:creationId xmlns:p14="http://schemas.microsoft.com/office/powerpoint/2010/main" val="3020584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15</a:t>
            </a:fld>
            <a:endParaRPr lang="en-US"/>
          </a:p>
        </p:txBody>
      </p:sp>
    </p:spTree>
    <p:extLst>
      <p:ext uri="{BB962C8B-B14F-4D97-AF65-F5344CB8AC3E}">
        <p14:creationId xmlns:p14="http://schemas.microsoft.com/office/powerpoint/2010/main" val="302058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16</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17</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18</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19</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20</a:t>
            </a:fld>
            <a:endParaRPr lang="en-US"/>
          </a:p>
        </p:txBody>
      </p:sp>
    </p:spTree>
    <p:extLst>
      <p:ext uri="{BB962C8B-B14F-4D97-AF65-F5344CB8AC3E}">
        <p14:creationId xmlns:p14="http://schemas.microsoft.com/office/powerpoint/2010/main" val="345765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3</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21</a:t>
            </a:fld>
            <a:endParaRPr lang="en-US"/>
          </a:p>
        </p:txBody>
      </p:sp>
    </p:spTree>
    <p:extLst>
      <p:ext uri="{BB962C8B-B14F-4D97-AF65-F5344CB8AC3E}">
        <p14:creationId xmlns:p14="http://schemas.microsoft.com/office/powerpoint/2010/main" val="107117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Intel </a:t>
            </a:r>
            <a:r>
              <a:rPr lang="en-US" baseline="0" dirty="0" smtClean="0"/>
              <a:t>Xeon E5 2698v4</a:t>
            </a:r>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22</a:t>
            </a:fld>
            <a:endParaRPr lang="en-US"/>
          </a:p>
        </p:txBody>
      </p:sp>
    </p:spTree>
    <p:extLst>
      <p:ext uri="{BB962C8B-B14F-4D97-AF65-F5344CB8AC3E}">
        <p14:creationId xmlns:p14="http://schemas.microsoft.com/office/powerpoint/2010/main" val="3352969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23</a:t>
            </a:fld>
            <a:endParaRPr lang="en-US"/>
          </a:p>
        </p:txBody>
      </p:sp>
    </p:spTree>
    <p:extLst>
      <p:ext uri="{BB962C8B-B14F-4D97-AF65-F5344CB8AC3E}">
        <p14:creationId xmlns:p14="http://schemas.microsoft.com/office/powerpoint/2010/main" val="2075765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BF59F-35D4-B447-B39C-3D0A85F4C91A}" type="slidenum">
              <a:rPr lang="en-US" smtClean="0"/>
              <a:t>25</a:t>
            </a:fld>
            <a:endParaRPr lang="en-US"/>
          </a:p>
        </p:txBody>
      </p:sp>
    </p:spTree>
    <p:extLst>
      <p:ext uri="{BB962C8B-B14F-4D97-AF65-F5344CB8AC3E}">
        <p14:creationId xmlns:p14="http://schemas.microsoft.com/office/powerpoint/2010/main" val="1311186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a:t>
            </a:r>
            <a:r>
              <a:rPr lang="en-US" baseline="0" dirty="0" smtClean="0"/>
              <a:t> more at: </a:t>
            </a:r>
            <a:r>
              <a:rPr lang="en-US" baseline="0" dirty="0" err="1" smtClean="0"/>
              <a:t>rexcomputing.com</a:t>
            </a:r>
            <a:endParaRPr lang="en-US" baseline="0" dirty="0" smtClean="0"/>
          </a:p>
          <a:p>
            <a:r>
              <a:rPr lang="en-US" baseline="0" dirty="0" smtClean="0"/>
              <a:t>Or contact </a:t>
            </a:r>
            <a:r>
              <a:rPr lang="en-US" baseline="0" dirty="0" err="1" smtClean="0"/>
              <a:t>thomas@rexcomputing.com</a:t>
            </a:r>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28</a:t>
            </a:fld>
            <a:endParaRPr lang="en-US"/>
          </a:p>
        </p:txBody>
      </p:sp>
    </p:spTree>
    <p:extLst>
      <p:ext uri="{BB962C8B-B14F-4D97-AF65-F5344CB8AC3E}">
        <p14:creationId xmlns:p14="http://schemas.microsoft.com/office/powerpoint/2010/main" val="321730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4</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5</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6</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7</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8</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9</a:t>
            </a:fld>
            <a:endParaRPr lang="en-US"/>
          </a:p>
        </p:txBody>
      </p:sp>
    </p:spTree>
    <p:extLst>
      <p:ext uri="{BB962C8B-B14F-4D97-AF65-F5344CB8AC3E}">
        <p14:creationId xmlns:p14="http://schemas.microsoft.com/office/powerpoint/2010/main" val="120968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6CC0A0-58FC-419B-B95C-BFA5492431CD}" type="slidenum">
              <a:rPr lang="en-US" smtClean="0"/>
              <a:pPr>
                <a:defRPr/>
              </a:pPr>
              <a:t>10</a:t>
            </a:fld>
            <a:endParaRPr lang="en-US"/>
          </a:p>
        </p:txBody>
      </p:sp>
    </p:spTree>
    <p:extLst>
      <p:ext uri="{BB962C8B-B14F-4D97-AF65-F5344CB8AC3E}">
        <p14:creationId xmlns:p14="http://schemas.microsoft.com/office/powerpoint/2010/main" val="120968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596EA1-0CF4-4D44-B5CF-E5B9C1D7DDBF}"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120537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96EA1-0CF4-4D44-B5CF-E5B9C1D7DDBF}"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387720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96EA1-0CF4-4D44-B5CF-E5B9C1D7DDBF}"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349903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96EA1-0CF4-4D44-B5CF-E5B9C1D7DDBF}"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381421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596EA1-0CF4-4D44-B5CF-E5B9C1D7DDBF}"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34130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596EA1-0CF4-4D44-B5CF-E5B9C1D7DDBF}" type="datetimeFigureOut">
              <a:rPr lang="en-US" smtClean="0"/>
              <a:t>3/29/16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35252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596EA1-0CF4-4D44-B5CF-E5B9C1D7DDBF}" type="datetimeFigureOut">
              <a:rPr lang="en-US" smtClean="0"/>
              <a:t>3/29/16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22249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596EA1-0CF4-4D44-B5CF-E5B9C1D7DDBF}" type="datetimeFigureOut">
              <a:rPr lang="en-US" smtClean="0"/>
              <a:t>3/29/16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192792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96EA1-0CF4-4D44-B5CF-E5B9C1D7DDBF}" type="datetimeFigureOut">
              <a:rPr lang="en-US" smtClean="0"/>
              <a:t>3/29/16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121492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596EA1-0CF4-4D44-B5CF-E5B9C1D7DDBF}" type="datetimeFigureOut">
              <a:rPr lang="en-US" smtClean="0"/>
              <a:t>3/29/16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380882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596EA1-0CF4-4D44-B5CF-E5B9C1D7DDBF}" type="datetimeFigureOut">
              <a:rPr lang="en-US" smtClean="0"/>
              <a:t>3/29/16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7AFDB-37BF-0646-9B80-216986641AFE}" type="slidenum">
              <a:rPr lang="en-US" smtClean="0"/>
              <a:t>‹#›</a:t>
            </a:fld>
            <a:endParaRPr lang="en-US"/>
          </a:p>
        </p:txBody>
      </p:sp>
    </p:spTree>
    <p:extLst>
      <p:ext uri="{BB962C8B-B14F-4D97-AF65-F5344CB8AC3E}">
        <p14:creationId xmlns:p14="http://schemas.microsoft.com/office/powerpoint/2010/main" val="1384662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96EA1-0CF4-4D44-B5CF-E5B9C1D7DDBF}" type="datetimeFigureOut">
              <a:rPr lang="en-US" smtClean="0"/>
              <a:t>3/29/16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7AFDB-37BF-0646-9B80-216986641AFE}" type="slidenum">
              <a:rPr lang="en-US" smtClean="0"/>
              <a:t>‹#›</a:t>
            </a:fld>
            <a:endParaRPr lang="en-US"/>
          </a:p>
        </p:txBody>
      </p:sp>
    </p:spTree>
    <p:extLst>
      <p:ext uri="{BB962C8B-B14F-4D97-AF65-F5344CB8AC3E}">
        <p14:creationId xmlns:p14="http://schemas.microsoft.com/office/powerpoint/2010/main" val="345883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0.emf"/><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xml"/><Relationship Id="rId4" Type="http://schemas.openxmlformats.org/officeDocument/2006/relationships/image" Target="../media/image10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X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9259" y="609600"/>
            <a:ext cx="4425483" cy="2467886"/>
          </a:xfrm>
          <a:prstGeom prst="rect">
            <a:avLst/>
          </a:prstGeom>
        </p:spPr>
      </p:pic>
      <p:sp>
        <p:nvSpPr>
          <p:cNvPr id="3" name="TextBox 2"/>
          <p:cNvSpPr txBox="1"/>
          <p:nvPr/>
        </p:nvSpPr>
        <p:spPr>
          <a:xfrm>
            <a:off x="657087" y="3200400"/>
            <a:ext cx="7829826" cy="1723549"/>
          </a:xfrm>
          <a:prstGeom prst="rect">
            <a:avLst/>
          </a:prstGeom>
          <a:noFill/>
        </p:spPr>
        <p:txBody>
          <a:bodyPr wrap="square" rtlCol="0">
            <a:spAutoFit/>
          </a:bodyPr>
          <a:lstStyle/>
          <a:p>
            <a:pPr algn="ctr"/>
            <a:r>
              <a:rPr lang="en-US" sz="4200" dirty="0" smtClean="0"/>
              <a:t>The REX Neo:</a:t>
            </a:r>
          </a:p>
          <a:p>
            <a:pPr algn="ctr"/>
            <a:r>
              <a:rPr lang="en-US" sz="3200" dirty="0" smtClean="0"/>
              <a:t>A New Processor Architecture for Exascale and Beyond</a:t>
            </a:r>
            <a:endParaRPr lang="en-US" sz="3200" dirty="0"/>
          </a:p>
        </p:txBody>
      </p:sp>
      <p:sp>
        <p:nvSpPr>
          <p:cNvPr id="4" name="TextBox 3"/>
          <p:cNvSpPr txBox="1"/>
          <p:nvPr/>
        </p:nvSpPr>
        <p:spPr>
          <a:xfrm>
            <a:off x="2365142" y="5105400"/>
            <a:ext cx="4419600" cy="923330"/>
          </a:xfrm>
          <a:prstGeom prst="rect">
            <a:avLst/>
          </a:prstGeom>
          <a:noFill/>
        </p:spPr>
        <p:txBody>
          <a:bodyPr wrap="square" rtlCol="0">
            <a:spAutoFit/>
          </a:bodyPr>
          <a:lstStyle/>
          <a:p>
            <a:pPr algn="ctr"/>
            <a:r>
              <a:rPr lang="en-US" dirty="0" smtClean="0"/>
              <a:t>Thomas Sohmers</a:t>
            </a:r>
          </a:p>
          <a:p>
            <a:pPr algn="ctr"/>
            <a:r>
              <a:rPr lang="en-US" dirty="0" smtClean="0"/>
              <a:t>March 24</a:t>
            </a:r>
            <a:r>
              <a:rPr lang="en-US" baseline="30000" dirty="0" smtClean="0"/>
              <a:t>th</a:t>
            </a:r>
            <a:r>
              <a:rPr lang="en-US" dirty="0" smtClean="0"/>
              <a:t> 2016</a:t>
            </a:r>
          </a:p>
          <a:p>
            <a:pPr algn="ctr"/>
            <a:r>
              <a:rPr lang="en-US" dirty="0" smtClean="0"/>
              <a:t>SOS20</a:t>
            </a:r>
            <a:endParaRPr lang="en-US" dirty="0"/>
          </a:p>
        </p:txBody>
      </p:sp>
    </p:spTree>
    <p:extLst>
      <p:ext uri="{BB962C8B-B14F-4D97-AF65-F5344CB8AC3E}">
        <p14:creationId xmlns:p14="http://schemas.microsoft.com/office/powerpoint/2010/main" val="39512950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0738" y="1374775"/>
            <a:ext cx="1241425" cy="17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Title 3"/>
          <p:cNvSpPr>
            <a:spLocks noGrp="1"/>
          </p:cNvSpPr>
          <p:nvPr>
            <p:ph type="title"/>
          </p:nvPr>
        </p:nvSpPr>
        <p:spPr>
          <a:xfrm>
            <a:off x="536575" y="36513"/>
            <a:ext cx="8572500" cy="1143000"/>
          </a:xfrm>
        </p:spPr>
        <p:txBody>
          <a:bodyPr/>
          <a:lstStyle/>
          <a:p>
            <a:pPr algn="l"/>
            <a:r>
              <a:rPr lang="en-US" sz="2900" b="1" dirty="0" smtClean="0">
                <a:solidFill>
                  <a:srgbClr val="0067BF"/>
                </a:solidFill>
                <a:ea typeface="Khmer UI" pitchFamily="34" charset="0"/>
                <a:cs typeface="Khmer UI" pitchFamily="34" charset="0"/>
              </a:rPr>
              <a:t>A short history of caches cont.</a:t>
            </a:r>
            <a:endParaRPr lang="en-US" sz="2900" dirty="0" smtClean="0"/>
          </a:p>
        </p:txBody>
      </p:sp>
      <p:sp>
        <p:nvSpPr>
          <p:cNvPr id="15366" name="TextBox 25"/>
          <p:cNvSpPr txBox="1">
            <a:spLocks noChangeArrowheads="1"/>
          </p:cNvSpPr>
          <p:nvPr/>
        </p:nvSpPr>
        <p:spPr bwMode="auto">
          <a:xfrm>
            <a:off x="536575" y="907775"/>
            <a:ext cx="7987380" cy="6247864"/>
          </a:xfrm>
          <a:prstGeom prst="rect">
            <a:avLst/>
          </a:prstGeom>
          <a:noFill/>
          <a:ln w="9525">
            <a:noFill/>
            <a:miter lim="800000"/>
            <a:headEnd/>
            <a:tailEnd/>
          </a:ln>
        </p:spPr>
        <p:txBody>
          <a:bodyPr wrap="square">
            <a:spAutoFit/>
          </a:bodyPr>
          <a:lstStyle/>
          <a:p>
            <a:pPr marL="285750" indent="-285750">
              <a:buFont typeface="Arial" charset="0"/>
              <a:buChar char="•"/>
            </a:pPr>
            <a:r>
              <a:rPr lang="en-US" sz="2000" dirty="0" smtClean="0">
                <a:latin typeface="Calibri" pitchFamily="34" charset="0"/>
              </a:rPr>
              <a:t>Chip designers got lazy with VLSI</a:t>
            </a:r>
          </a:p>
          <a:p>
            <a:pPr marL="742950" lvl="1" indent="-285750">
              <a:buFont typeface="Arial" charset="0"/>
              <a:buChar char="•"/>
            </a:pPr>
            <a:r>
              <a:rPr lang="en-US" sz="2000" dirty="0" smtClean="0">
                <a:latin typeface="Calibri" pitchFamily="34" charset="0"/>
              </a:rPr>
              <a:t>Intel 286 (1982) was one of the first commercial chips to implement memory protection, and expanded upon the memory segmentation of the 8086.</a:t>
            </a:r>
          </a:p>
          <a:p>
            <a:pPr marL="742950" lvl="1" indent="-285750">
              <a:buFont typeface="Arial" charset="0"/>
              <a:buChar char="•"/>
            </a:pPr>
            <a:r>
              <a:rPr lang="en-US" sz="2000" dirty="0" smtClean="0">
                <a:latin typeface="Calibri" pitchFamily="34" charset="0"/>
              </a:rPr>
              <a:t>Intel 386 (1986) was the first to implement an external cache (16 to 64K), but it was not replicating anything higher up in the hierarchy.</a:t>
            </a:r>
          </a:p>
          <a:p>
            <a:pPr marL="742950" lvl="1" indent="-285750">
              <a:buFont typeface="Arial" charset="0"/>
              <a:buChar char="•"/>
            </a:pPr>
            <a:r>
              <a:rPr lang="en-US" sz="2000" dirty="0" smtClean="0">
                <a:latin typeface="Calibri" pitchFamily="34" charset="0"/>
              </a:rPr>
              <a:t>The 486 (1989) was the first to implement an 8K on die cache.</a:t>
            </a:r>
          </a:p>
          <a:p>
            <a:pPr marL="742950" lvl="1" indent="-285750">
              <a:buFont typeface="Arial" charset="0"/>
              <a:buChar char="•"/>
            </a:pPr>
            <a:r>
              <a:rPr lang="en-US" sz="2000" dirty="0" smtClean="0">
                <a:latin typeface="Calibri" pitchFamily="34" charset="0"/>
              </a:rPr>
              <a:t>The Pentium and Pentium Pro continued this trend, implementing a managed cache hierarchy followed by a second level of cache.</a:t>
            </a:r>
          </a:p>
          <a:p>
            <a:pPr marL="285750" indent="-285750">
              <a:buFont typeface="Arial" charset="0"/>
              <a:buChar char="•"/>
            </a:pPr>
            <a:endParaRPr lang="en-US" sz="2000" dirty="0" smtClean="0">
              <a:latin typeface="Calibri" pitchFamily="34" charset="0"/>
            </a:endParaRPr>
          </a:p>
          <a:p>
            <a:pPr marL="285750" indent="-285750">
              <a:buFont typeface="Arial" charset="0"/>
              <a:buChar char="•"/>
            </a:pPr>
            <a:r>
              <a:rPr lang="en-US" sz="2000" dirty="0" smtClean="0">
                <a:latin typeface="Calibri" pitchFamily="34" charset="0"/>
              </a:rPr>
              <a:t>Introduction of hardware managed caching is what I consider </a:t>
            </a:r>
            <a:r>
              <a:rPr lang="en-US" sz="2000" b="1" dirty="0" smtClean="0">
                <a:latin typeface="Calibri" pitchFamily="34" charset="0"/>
              </a:rPr>
              <a:t>“The beginning of the end”</a:t>
            </a:r>
            <a:r>
              <a:rPr lang="en-US" sz="2000" dirty="0" smtClean="0">
                <a:latin typeface="Calibri" pitchFamily="34" charset="0"/>
              </a:rPr>
              <a:t>, in which additional hardware complexity was acceptable due to not caring how many transistors were used, as they were get faster, lower power, and cheaper every year.</a:t>
            </a:r>
          </a:p>
          <a:p>
            <a:pPr marL="1200150" lvl="2" indent="-285750">
              <a:buFont typeface="Arial" charset="0"/>
              <a:buChar char="•"/>
            </a:pPr>
            <a:r>
              <a:rPr lang="en-US" sz="2000" dirty="0" smtClean="0">
                <a:latin typeface="Calibri" pitchFamily="34" charset="0"/>
              </a:rPr>
              <a:t>This does not work well once the power wall (End of </a:t>
            </a:r>
            <a:r>
              <a:rPr lang="en-US" sz="2000" dirty="0" err="1" smtClean="0">
                <a:latin typeface="Calibri" pitchFamily="34" charset="0"/>
              </a:rPr>
              <a:t>Dennard</a:t>
            </a:r>
            <a:r>
              <a:rPr lang="en-US" sz="2000" dirty="0" smtClean="0">
                <a:latin typeface="Calibri" pitchFamily="34" charset="0"/>
              </a:rPr>
              <a:t> Scaling) was reached, and is starting to completely break down with the end of Moore’s law approaching.</a:t>
            </a:r>
          </a:p>
          <a:p>
            <a:pPr marL="742950" lvl="1" indent="-285750">
              <a:buFont typeface="Arial" charset="0"/>
              <a:buChar char="•"/>
            </a:pPr>
            <a:endParaRPr lang="en-US" sz="2000" dirty="0">
              <a:latin typeface="Calibri" pitchFamily="34" charset="0"/>
            </a:endParaRPr>
          </a:p>
          <a:p>
            <a:pPr marL="285750" indent="-285750">
              <a:buFont typeface="Arial" charset="0"/>
              <a:buChar char="•"/>
            </a:pPr>
            <a:endParaRPr lang="en-US" sz="2000" dirty="0" smtClean="0">
              <a:latin typeface="Calibri" pitchFamily="34" charset="0"/>
            </a:endParaRPr>
          </a:p>
          <a:p>
            <a:pPr marL="742950" lvl="1" indent="-285750">
              <a:buFont typeface="Arial" charset="0"/>
              <a:buChar char="•"/>
            </a:pPr>
            <a:endParaRPr lang="en-US" sz="2000"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10</a:t>
            </a:fld>
            <a:endParaRPr lang="en-US"/>
          </a:p>
        </p:txBody>
      </p:sp>
      <p:sp>
        <p:nvSpPr>
          <p:cNvPr id="17"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Tree>
    <p:extLst>
      <p:ext uri="{BB962C8B-B14F-4D97-AF65-F5344CB8AC3E}">
        <p14:creationId xmlns:p14="http://schemas.microsoft.com/office/powerpoint/2010/main" val="1355429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11</a:t>
            </a:fld>
            <a:endParaRPr lang="en-US"/>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sp>
        <p:nvSpPr>
          <p:cNvPr id="10" name="TextBox 9"/>
          <p:cNvSpPr txBox="1"/>
          <p:nvPr/>
        </p:nvSpPr>
        <p:spPr>
          <a:xfrm>
            <a:off x="448859" y="4221306"/>
            <a:ext cx="3949959" cy="2308324"/>
          </a:xfrm>
          <a:prstGeom prst="rect">
            <a:avLst/>
          </a:prstGeom>
          <a:noFill/>
        </p:spPr>
        <p:txBody>
          <a:bodyPr wrap="square" rtlCol="0">
            <a:spAutoFit/>
          </a:bodyPr>
          <a:lstStyle/>
          <a:p>
            <a:r>
              <a:rPr lang="en-US" dirty="0"/>
              <a:t>Neo is complete computing solution designed with the processing realities of </a:t>
            </a:r>
            <a:r>
              <a:rPr lang="en-US" dirty="0" smtClean="0"/>
              <a:t>the 21</a:t>
            </a:r>
            <a:r>
              <a:rPr lang="en-US" baseline="30000" dirty="0" smtClean="0"/>
              <a:t>st</a:t>
            </a:r>
            <a:r>
              <a:rPr lang="en-US" dirty="0" smtClean="0"/>
              <a:t> </a:t>
            </a:r>
            <a:r>
              <a:rPr lang="en-US" dirty="0"/>
              <a:t>century</a:t>
            </a:r>
            <a:r>
              <a:rPr lang="en-US" dirty="0" smtClean="0"/>
              <a:t>:</a:t>
            </a:r>
          </a:p>
          <a:p>
            <a:pPr marL="285750" indent="-285750">
              <a:buFont typeface="Arial"/>
              <a:buChar char="•"/>
            </a:pPr>
            <a:r>
              <a:rPr lang="en-US" dirty="0" smtClean="0"/>
              <a:t>256 core MIMD Compute Chip</a:t>
            </a:r>
          </a:p>
          <a:p>
            <a:pPr marL="285750" indent="-285750">
              <a:buFont typeface="Arial"/>
              <a:buChar char="•"/>
            </a:pPr>
            <a:r>
              <a:rPr lang="en-US" dirty="0" smtClean="0"/>
              <a:t>2D Mesh Network on Chip</a:t>
            </a:r>
          </a:p>
          <a:p>
            <a:pPr marL="285750" indent="-285750">
              <a:buFont typeface="Arial"/>
              <a:buChar char="•"/>
            </a:pPr>
            <a:r>
              <a:rPr lang="en-US" dirty="0" smtClean="0"/>
              <a:t>Software managed memory system</a:t>
            </a:r>
          </a:p>
          <a:p>
            <a:pPr marL="285750" indent="-285750">
              <a:buFont typeface="Arial"/>
              <a:buChar char="•"/>
            </a:pPr>
            <a:r>
              <a:rPr lang="en-US" dirty="0" smtClean="0"/>
              <a:t>Global Flat Address Space</a:t>
            </a:r>
          </a:p>
          <a:p>
            <a:pPr marL="285750" indent="-285750">
              <a:buFont typeface="Arial"/>
              <a:buChar char="•"/>
            </a:pPr>
            <a:endParaRPr lang="en-US" dirty="0"/>
          </a:p>
        </p:txBody>
      </p:sp>
      <p:sp>
        <p:nvSpPr>
          <p:cNvPr id="9" name="Title 3"/>
          <p:cNvSpPr>
            <a:spLocks noGrp="1"/>
          </p:cNvSpPr>
          <p:nvPr>
            <p:ph type="title"/>
          </p:nvPr>
        </p:nvSpPr>
        <p:spPr>
          <a:xfrm>
            <a:off x="0" y="36513"/>
            <a:ext cx="9143999" cy="1143000"/>
          </a:xfrm>
        </p:spPr>
        <p:txBody>
          <a:bodyPr>
            <a:normAutofit/>
          </a:bodyPr>
          <a:lstStyle/>
          <a:p>
            <a:r>
              <a:rPr lang="en-US" dirty="0" smtClean="0">
                <a:solidFill>
                  <a:srgbClr val="0067BF"/>
                </a:solidFill>
                <a:ea typeface="Khmer UI" pitchFamily="34" charset="0"/>
                <a:cs typeface="Khmer UI" pitchFamily="34" charset="0"/>
              </a:rPr>
              <a:t>Introducing the </a:t>
            </a:r>
            <a:r>
              <a:rPr lang="en-US" b="1" dirty="0" smtClean="0">
                <a:solidFill>
                  <a:srgbClr val="0067BF"/>
                </a:solidFill>
                <a:ea typeface="Khmer UI" pitchFamily="34" charset="0"/>
                <a:cs typeface="Khmer UI" pitchFamily="34" charset="0"/>
              </a:rPr>
              <a:t>REX Neo </a:t>
            </a:r>
            <a:r>
              <a:rPr lang="en-US" dirty="0" smtClean="0">
                <a:solidFill>
                  <a:srgbClr val="0067BF"/>
                </a:solidFill>
                <a:ea typeface="Khmer UI" pitchFamily="34" charset="0"/>
                <a:cs typeface="Khmer UI" pitchFamily="34" charset="0"/>
              </a:rPr>
              <a:t>Architecture</a:t>
            </a:r>
            <a:endParaRPr lang="en-US" dirty="0" smtClean="0"/>
          </a:p>
        </p:txBody>
      </p:sp>
      <p:graphicFrame>
        <p:nvGraphicFramePr>
          <p:cNvPr id="4" name="Chart 3"/>
          <p:cNvGraphicFramePr/>
          <p:nvPr>
            <p:extLst>
              <p:ext uri="{D42A27DB-BD31-4B8C-83A1-F6EECF244321}">
                <p14:modId xmlns:p14="http://schemas.microsoft.com/office/powerpoint/2010/main" val="1387140692"/>
              </p:ext>
            </p:extLst>
          </p:nvPr>
        </p:nvGraphicFramePr>
        <p:xfrm>
          <a:off x="4583544" y="1179512"/>
          <a:ext cx="4214091" cy="5176837"/>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730569" y="1148586"/>
            <a:ext cx="3010158" cy="2888000"/>
          </a:xfrm>
          <a:prstGeom prst="roundRect">
            <a:avLst/>
          </a:prstGeom>
          <a:blipFill rotWithShape="1">
            <a:blip r:embed="rId4"/>
            <a:stretch>
              <a:fillRect/>
            </a:stretch>
          </a:blipFill>
          <a:ln w="3175" cmpd="sng">
            <a:solidFill>
              <a:schemeClr val="bg1">
                <a:lumMod val="50000"/>
              </a:schemeClr>
            </a:solidFill>
          </a:ln>
          <a:effectLst>
            <a:outerShdw blurRad="40000" dist="23000" dir="5400000" rotWithShape="0">
              <a:srgbClr val="000000">
                <a:alpha val="35000"/>
              </a:srgbClr>
            </a:outerShdw>
            <a:reflection blurRad="6350" stA="50000" endA="300" endPos="55000" dir="5400000" sy="-100000" algn="bl" rotWithShape="0"/>
          </a:effectLst>
          <a:scene3d>
            <a:camera prst="isometricOffAxis2Left"/>
            <a:lightRig rig="threePt" dir="t"/>
          </a:scene3d>
          <a:sp3d>
            <a:bevelT w="177800" h="133350" prst="cross"/>
            <a:bevelB w="127000" h="1778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t>REX Computing</a:t>
            </a:r>
            <a:r>
              <a:rPr lang="en-US"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t/>
            </a:r>
            <a:br>
              <a:rPr lang="en-US"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br>
            <a:r>
              <a:rPr lang="en-US" sz="8800"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t>Neo</a:t>
            </a:r>
            <a:endParaRPr lang="en-US" sz="8800" b="1" spc="50" dirty="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endParaRPr>
          </a:p>
        </p:txBody>
      </p:sp>
    </p:spTree>
    <p:extLst>
      <p:ext uri="{BB962C8B-B14F-4D97-AF65-F5344CB8AC3E}">
        <p14:creationId xmlns:p14="http://schemas.microsoft.com/office/powerpoint/2010/main" val="39657634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5"/>
          <p:cNvSpPr txBox="1">
            <a:spLocks noChangeArrowheads="1"/>
          </p:cNvSpPr>
          <p:nvPr/>
        </p:nvSpPr>
        <p:spPr bwMode="auto">
          <a:xfrm>
            <a:off x="457200" y="762000"/>
            <a:ext cx="5638800" cy="5940088"/>
          </a:xfrm>
          <a:prstGeom prst="rect">
            <a:avLst/>
          </a:prstGeom>
          <a:noFill/>
          <a:ln w="9525">
            <a:noFill/>
            <a:miter lim="800000"/>
            <a:headEnd/>
            <a:tailEnd/>
          </a:ln>
        </p:spPr>
        <p:txBody>
          <a:bodyPr wrap="square">
            <a:spAutoFit/>
          </a:bodyPr>
          <a:lstStyle/>
          <a:p>
            <a:r>
              <a:rPr lang="en-US" sz="2000" b="1" dirty="0" smtClean="0">
                <a:latin typeface="Calibri" pitchFamily="34" charset="0"/>
              </a:rPr>
              <a:t>Custom Quad-issue VLIW</a:t>
            </a:r>
            <a:r>
              <a:rPr lang="en-US" sz="2000" dirty="0" smtClean="0">
                <a:latin typeface="Calibri" pitchFamily="34" charset="0"/>
              </a:rPr>
              <a:t> packed into 64 bits</a:t>
            </a:r>
          </a:p>
          <a:p>
            <a:pPr marL="342900" indent="-342900">
              <a:buFont typeface="+mj-lt"/>
              <a:buAutoNum type="arabicPeriod"/>
            </a:pPr>
            <a:r>
              <a:rPr lang="en-US" sz="2000" dirty="0" smtClean="0">
                <a:latin typeface="Calibri" pitchFamily="34" charset="0"/>
              </a:rPr>
              <a:t>98 RISC-like instructions</a:t>
            </a:r>
          </a:p>
          <a:p>
            <a:pPr marL="342900" indent="-342900">
              <a:buFont typeface="+mj-lt"/>
              <a:buAutoNum type="arabicPeriod"/>
            </a:pPr>
            <a:r>
              <a:rPr lang="en-US" sz="2000" dirty="0" smtClean="0">
                <a:latin typeface="Calibri" pitchFamily="34" charset="0"/>
              </a:rPr>
              <a:t>Integer: 64-bit ALU</a:t>
            </a:r>
          </a:p>
          <a:p>
            <a:pPr marL="342900" indent="-342900">
              <a:buFont typeface="+mj-lt"/>
              <a:buAutoNum type="arabicPeriod"/>
            </a:pPr>
            <a:r>
              <a:rPr lang="en-US" sz="2000" dirty="0" smtClean="0">
                <a:latin typeface="Calibri" pitchFamily="34" charset="0"/>
              </a:rPr>
              <a:t>Floating Point: 64-bit IEEE 754-2008 FPU; supports dual issue of 32-bit operations</a:t>
            </a:r>
          </a:p>
          <a:p>
            <a:pPr marL="342900" indent="-342900">
              <a:buFont typeface="+mj-lt"/>
              <a:buAutoNum type="arabicPeriod"/>
            </a:pPr>
            <a:r>
              <a:rPr lang="en-US" sz="2000" dirty="0" smtClean="0">
                <a:latin typeface="Calibri" pitchFamily="34" charset="0"/>
              </a:rPr>
              <a:t>Two Load / Store Units</a:t>
            </a:r>
          </a:p>
          <a:p>
            <a:pPr marL="342900" indent="-342900">
              <a:buFont typeface="+mj-lt"/>
              <a:buAutoNum type="arabicPeriod"/>
            </a:pPr>
            <a:r>
              <a:rPr lang="en-US" sz="2000" dirty="0" smtClean="0">
                <a:latin typeface="Calibri" pitchFamily="34" charset="0"/>
              </a:rPr>
              <a:t>Segmented register files. </a:t>
            </a:r>
            <a:endParaRPr lang="en-US" sz="2000" dirty="0">
              <a:latin typeface="Calibri" pitchFamily="34" charset="0"/>
            </a:endParaRPr>
          </a:p>
          <a:p>
            <a:pPr marL="800100" lvl="1" indent="-342900">
              <a:buFont typeface="+mj-lt"/>
              <a:buAutoNum type="arabicPeriod"/>
            </a:pPr>
            <a:r>
              <a:rPr lang="en-US" sz="2000" dirty="0" smtClean="0">
                <a:latin typeface="Calibri" pitchFamily="34" charset="0"/>
              </a:rPr>
              <a:t>Sixteen entry 64 bit General Purpose RF</a:t>
            </a:r>
          </a:p>
          <a:p>
            <a:pPr marL="800100" lvl="1" indent="-342900">
              <a:buFont typeface="+mj-lt"/>
              <a:buAutoNum type="arabicPeriod"/>
            </a:pPr>
            <a:r>
              <a:rPr lang="en-US" sz="2000" dirty="0" smtClean="0">
                <a:latin typeface="Calibri" pitchFamily="34" charset="0"/>
              </a:rPr>
              <a:t>Sixteen Entry 64 bit Floating Point RF</a:t>
            </a:r>
          </a:p>
          <a:p>
            <a:pPr marL="342900" indent="-342900">
              <a:buFont typeface="+mj-lt"/>
              <a:buAutoNum type="arabicPeriod"/>
            </a:pPr>
            <a:r>
              <a:rPr lang="en-US" sz="2000" dirty="0">
                <a:latin typeface="Calibri" pitchFamily="34" charset="0"/>
              </a:rPr>
              <a:t>All memory latencies on chip (and across interconnected identical chips) are </a:t>
            </a:r>
            <a:r>
              <a:rPr lang="en-US" sz="2000" b="1" dirty="0" smtClean="0">
                <a:latin typeface="Calibri" pitchFamily="34" charset="0"/>
              </a:rPr>
              <a:t>guaranteed</a:t>
            </a:r>
          </a:p>
          <a:p>
            <a:r>
              <a:rPr lang="en-US" sz="2000" b="1" dirty="0" smtClean="0">
                <a:latin typeface="Calibri" pitchFamily="34" charset="0"/>
              </a:rPr>
              <a:t>Large software-managed scratchpad</a:t>
            </a:r>
          </a:p>
          <a:p>
            <a:pPr marL="285750" indent="-285750">
              <a:buFont typeface="Arial"/>
              <a:buChar char="•"/>
            </a:pPr>
            <a:r>
              <a:rPr lang="en-US" sz="2000" dirty="0" smtClean="0">
                <a:latin typeface="Calibri" pitchFamily="34" charset="0"/>
              </a:rPr>
              <a:t>128</a:t>
            </a:r>
            <a:r>
              <a:rPr lang="en-US" sz="2000" dirty="0">
                <a:latin typeface="Calibri" pitchFamily="34" charset="0"/>
              </a:rPr>
              <a:t> </a:t>
            </a:r>
            <a:r>
              <a:rPr lang="en-US" sz="2000" dirty="0" err="1" smtClean="0">
                <a:latin typeface="Calibri" pitchFamily="34" charset="0"/>
              </a:rPr>
              <a:t>KBytes</a:t>
            </a:r>
            <a:r>
              <a:rPr lang="en-US" sz="2000" dirty="0" smtClean="0">
                <a:latin typeface="Calibri" pitchFamily="34" charset="0"/>
              </a:rPr>
              <a:t> of local memory (SRAM) per core</a:t>
            </a:r>
          </a:p>
          <a:p>
            <a:pPr marL="742950" lvl="1" indent="-285750">
              <a:buFont typeface="Arial"/>
              <a:buChar char="•"/>
            </a:pPr>
            <a:r>
              <a:rPr lang="en-US" sz="2000" dirty="0" smtClean="0">
                <a:latin typeface="Calibri" pitchFamily="34" charset="0"/>
              </a:rPr>
              <a:t>Can be a mix of instructions and data</a:t>
            </a:r>
          </a:p>
          <a:p>
            <a:pPr marL="285750" indent="-285750">
              <a:buFont typeface="Arial"/>
              <a:buChar char="•"/>
            </a:pPr>
            <a:r>
              <a:rPr lang="en-US" sz="2000" dirty="0" smtClean="0">
                <a:latin typeface="Calibri" pitchFamily="34" charset="0"/>
              </a:rPr>
              <a:t>Flat Global Address Space across all cores in one or multiple chips</a:t>
            </a:r>
          </a:p>
          <a:p>
            <a:pPr marL="285750" indent="-285750">
              <a:buFont typeface="Arial"/>
              <a:buChar char="•"/>
            </a:pPr>
            <a:r>
              <a:rPr lang="en-US" sz="2000" b="1" dirty="0" smtClean="0">
                <a:latin typeface="Calibri" pitchFamily="34" charset="0"/>
              </a:rPr>
              <a:t>Removing now redundant hardware caching complexity allows more memory, increases speed, and reduces power consumption</a:t>
            </a:r>
            <a:endParaRPr lang="en-US" sz="2000" b="1" dirty="0">
              <a:latin typeface="Calibri" pitchFamily="34" charset="0"/>
            </a:endParaRPr>
          </a:p>
        </p:txBody>
      </p:sp>
      <p:sp>
        <p:nvSpPr>
          <p:cNvPr id="17415" name="Title 1"/>
          <p:cNvSpPr>
            <a:spLocks noGrp="1"/>
          </p:cNvSpPr>
          <p:nvPr>
            <p:ph type="title"/>
          </p:nvPr>
        </p:nvSpPr>
        <p:spPr>
          <a:xfrm>
            <a:off x="457200" y="36513"/>
            <a:ext cx="8448675" cy="1143000"/>
          </a:xfrm>
        </p:spPr>
        <p:txBody>
          <a:bodyPr/>
          <a:lstStyle/>
          <a:p>
            <a:pPr algn="l"/>
            <a:r>
              <a:rPr lang="en-US" sz="2900" b="1" dirty="0" smtClean="0">
                <a:solidFill>
                  <a:srgbClr val="0067BF"/>
                </a:solidFill>
                <a:ea typeface="Khmer UI" pitchFamily="34" charset="0"/>
                <a:cs typeface="Khmer UI" pitchFamily="34" charset="0"/>
              </a:rPr>
              <a:t>The Neo core: Simple, low-power, and highly scalable.</a:t>
            </a:r>
            <a:endParaRPr lang="en-US" sz="2900" dirty="0" smtClean="0"/>
          </a:p>
        </p:txBody>
      </p:sp>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165" y="981517"/>
            <a:ext cx="2578935" cy="5504566"/>
          </a:xfrm>
          <a:prstGeom prst="rect">
            <a:avLst/>
          </a:prstGeom>
        </p:spPr>
      </p:pic>
      <p:sp>
        <p:nvSpPr>
          <p:cNvPr id="19"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Tree>
    <p:extLst>
      <p:ext uri="{BB962C8B-B14F-4D97-AF65-F5344CB8AC3E}">
        <p14:creationId xmlns:p14="http://schemas.microsoft.com/office/powerpoint/2010/main" val="1773967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1">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411">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4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a:xfrm>
            <a:off x="457200" y="36513"/>
            <a:ext cx="8448675" cy="1143000"/>
          </a:xfrm>
        </p:spPr>
        <p:txBody>
          <a:bodyPr/>
          <a:lstStyle/>
          <a:p>
            <a:pPr algn="l"/>
            <a:r>
              <a:rPr lang="en-US" sz="2900" b="1" dirty="0" smtClean="0">
                <a:solidFill>
                  <a:srgbClr val="0067BF"/>
                </a:solidFill>
                <a:ea typeface="Khmer UI" pitchFamily="34" charset="0"/>
                <a:cs typeface="Khmer UI" pitchFamily="34" charset="0"/>
              </a:rPr>
              <a:t>VLIW?! Scratchpad?! That’s madness!</a:t>
            </a:r>
            <a:endParaRPr lang="en-US" sz="2900" dirty="0" smtClean="0"/>
          </a:p>
        </p:txBody>
      </p:sp>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13</a:t>
            </a:fld>
            <a:endParaRPr lang="en-US"/>
          </a:p>
        </p:txBody>
      </p:sp>
      <p:sp>
        <p:nvSpPr>
          <p:cNvPr id="19"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
        <p:nvSpPr>
          <p:cNvPr id="17" name="TextBox 5"/>
          <p:cNvSpPr txBox="1">
            <a:spLocks noChangeArrowheads="1"/>
          </p:cNvSpPr>
          <p:nvPr/>
        </p:nvSpPr>
        <p:spPr bwMode="auto">
          <a:xfrm>
            <a:off x="457199" y="838200"/>
            <a:ext cx="6721087" cy="707886"/>
          </a:xfrm>
          <a:prstGeom prst="rect">
            <a:avLst/>
          </a:prstGeom>
          <a:noFill/>
          <a:ln w="9525">
            <a:noFill/>
            <a:miter lim="800000"/>
            <a:headEnd/>
            <a:tailEnd/>
          </a:ln>
        </p:spPr>
        <p:txBody>
          <a:bodyPr wrap="square">
            <a:spAutoFit/>
          </a:bodyPr>
          <a:lstStyle/>
          <a:p>
            <a:r>
              <a:rPr lang="en-US" sz="2000" b="1" dirty="0" smtClean="0">
                <a:latin typeface="Calibri" pitchFamily="34" charset="0"/>
              </a:rPr>
              <a:t>Q: VLIW? Isn’t that a proven failure by Intel with Itanium?</a:t>
            </a:r>
          </a:p>
          <a:p>
            <a:pPr marL="285750" indent="-285750">
              <a:buFont typeface="Arial"/>
              <a:buChar char="•"/>
            </a:pPr>
            <a:r>
              <a:rPr lang="en-US" sz="2000" dirty="0" smtClean="0">
                <a:latin typeface="Calibri" pitchFamily="34" charset="0"/>
              </a:rPr>
              <a:t>Not quite</a:t>
            </a:r>
            <a:r>
              <a:rPr lang="is-IS" sz="2000" dirty="0" smtClean="0">
                <a:latin typeface="Calibri" pitchFamily="34" charset="0"/>
              </a:rPr>
              <a:t>… </a:t>
            </a:r>
            <a:endParaRPr lang="en-US" sz="2000" dirty="0">
              <a:latin typeface="Calibri" pitchFamily="34" charset="0"/>
            </a:endParaRPr>
          </a:p>
        </p:txBody>
      </p:sp>
      <p:pic>
        <p:nvPicPr>
          <p:cNvPr id="6" name="Picture 5" descr="Itaniu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85098"/>
            <a:ext cx="6361970" cy="4058659"/>
          </a:xfrm>
          <a:prstGeom prst="rect">
            <a:avLst/>
          </a:prstGeom>
        </p:spPr>
      </p:pic>
      <p:sp>
        <p:nvSpPr>
          <p:cNvPr id="7" name="Donut 6"/>
          <p:cNvSpPr/>
          <p:nvPr/>
        </p:nvSpPr>
        <p:spPr bwMode="auto">
          <a:xfrm>
            <a:off x="7735057" y="1441380"/>
            <a:ext cx="816391" cy="1088504"/>
          </a:xfrm>
          <a:prstGeom prst="donut">
            <a:avLst>
              <a:gd name="adj" fmla="val 9121"/>
            </a:avLst>
          </a:prstGeom>
          <a:solidFill>
            <a:srgbClr val="FF6600"/>
          </a:solidFill>
          <a:ln w="9525" cap="flat" cmpd="sng" algn="ctr">
            <a:noFill/>
            <a:prstDash val="solid"/>
            <a:round/>
            <a:headEnd type="none" w="med" len="med"/>
            <a:tailEnd type="none" w="med" len="med"/>
          </a:ln>
          <a:effectLst/>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8" name="Donut 7"/>
          <p:cNvSpPr/>
          <p:nvPr/>
        </p:nvSpPr>
        <p:spPr bwMode="auto">
          <a:xfrm>
            <a:off x="6192947" y="2361306"/>
            <a:ext cx="1191489" cy="544252"/>
          </a:xfrm>
          <a:prstGeom prst="donut">
            <a:avLst>
              <a:gd name="adj" fmla="val 13157"/>
            </a:avLst>
          </a:prstGeom>
          <a:solidFill>
            <a:srgbClr val="FF6600"/>
          </a:solidFill>
          <a:ln w="9525" cap="flat" cmpd="sng" algn="ctr">
            <a:noFill/>
            <a:prstDash val="solid"/>
            <a:round/>
            <a:headEnd type="none" w="med" len="med"/>
            <a:tailEnd type="none" w="med" len="med"/>
          </a:ln>
          <a:effectLst/>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9" name="Donut 8"/>
          <p:cNvSpPr/>
          <p:nvPr/>
        </p:nvSpPr>
        <p:spPr bwMode="auto">
          <a:xfrm>
            <a:off x="4636224" y="2834232"/>
            <a:ext cx="816391" cy="382447"/>
          </a:xfrm>
          <a:prstGeom prst="donut">
            <a:avLst>
              <a:gd name="adj" fmla="val 20850"/>
            </a:avLst>
          </a:prstGeom>
          <a:solidFill>
            <a:srgbClr val="FF6600"/>
          </a:solidFill>
          <a:ln w="9525" cap="flat" cmpd="sng" algn="ctr">
            <a:noFill/>
            <a:prstDash val="solid"/>
            <a:round/>
            <a:headEnd type="none" w="med" len="med"/>
            <a:tailEnd type="none" w="med" len="med"/>
          </a:ln>
          <a:effectLst/>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11" name="Donut 10"/>
          <p:cNvSpPr/>
          <p:nvPr/>
        </p:nvSpPr>
        <p:spPr bwMode="auto">
          <a:xfrm>
            <a:off x="2316754" y="2529884"/>
            <a:ext cx="661938" cy="1178238"/>
          </a:xfrm>
          <a:prstGeom prst="donut">
            <a:avLst>
              <a:gd name="adj" fmla="val 12086"/>
            </a:avLst>
          </a:prstGeom>
          <a:solidFill>
            <a:srgbClr val="FF6600"/>
          </a:solidFill>
          <a:ln w="9525" cap="flat" cmpd="sng" algn="ctr">
            <a:noFill/>
            <a:prstDash val="solid"/>
            <a:round/>
            <a:headEnd type="none" w="med" len="med"/>
            <a:tailEnd type="none" w="med" len="med"/>
          </a:ln>
          <a:effectLst/>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12" name="Donut 11"/>
          <p:cNvSpPr/>
          <p:nvPr/>
        </p:nvSpPr>
        <p:spPr bwMode="auto">
          <a:xfrm>
            <a:off x="2978692" y="3025456"/>
            <a:ext cx="661938" cy="1178238"/>
          </a:xfrm>
          <a:prstGeom prst="donut">
            <a:avLst>
              <a:gd name="adj" fmla="val 12086"/>
            </a:avLst>
          </a:prstGeom>
          <a:solidFill>
            <a:srgbClr val="FF6600"/>
          </a:solidFill>
          <a:ln w="9525" cap="flat" cmpd="sng" algn="ctr">
            <a:noFill/>
            <a:prstDash val="solid"/>
            <a:round/>
            <a:headEnd type="none" w="med" len="med"/>
            <a:tailEnd type="none" w="med" len="med"/>
          </a:ln>
          <a:effectLst/>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13" name="Donut 12"/>
          <p:cNvSpPr/>
          <p:nvPr/>
        </p:nvSpPr>
        <p:spPr bwMode="auto">
          <a:xfrm>
            <a:off x="3640630" y="1569151"/>
            <a:ext cx="1185613" cy="633984"/>
          </a:xfrm>
          <a:prstGeom prst="donut">
            <a:avLst>
              <a:gd name="adj" fmla="val 13763"/>
            </a:avLst>
          </a:prstGeom>
          <a:solidFill>
            <a:srgbClr val="FF6600"/>
          </a:solidFill>
          <a:ln w="9525" cap="flat" cmpd="sng" algn="ctr">
            <a:noFill/>
            <a:prstDash val="solid"/>
            <a:round/>
            <a:headEnd type="none" w="med" len="med"/>
            <a:tailEnd type="none" w="med" len="med"/>
          </a:ln>
          <a:effectLst/>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14" name="Donut 13"/>
          <p:cNvSpPr/>
          <p:nvPr/>
        </p:nvSpPr>
        <p:spPr bwMode="auto">
          <a:xfrm>
            <a:off x="5986798" y="3979734"/>
            <a:ext cx="1191489" cy="687487"/>
          </a:xfrm>
          <a:prstGeom prst="donut">
            <a:avLst>
              <a:gd name="adj" fmla="val 13157"/>
            </a:avLst>
          </a:prstGeom>
          <a:solidFill>
            <a:srgbClr val="FF6600"/>
          </a:solidFill>
          <a:ln w="9525" cap="flat" cmpd="sng" algn="ctr">
            <a:noFill/>
            <a:prstDash val="solid"/>
            <a:round/>
            <a:headEnd type="none" w="med" len="med"/>
            <a:tailEnd type="none" w="med" len="med"/>
          </a:ln>
          <a:effectLst/>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3" name="TextBox 2"/>
          <p:cNvSpPr txBox="1"/>
          <p:nvPr/>
        </p:nvSpPr>
        <p:spPr>
          <a:xfrm>
            <a:off x="2125192" y="5391834"/>
            <a:ext cx="7002676" cy="646331"/>
          </a:xfrm>
          <a:prstGeom prst="rect">
            <a:avLst/>
          </a:prstGeom>
          <a:noFill/>
        </p:spPr>
        <p:txBody>
          <a:bodyPr wrap="none" rtlCol="0">
            <a:spAutoFit/>
          </a:bodyPr>
          <a:lstStyle/>
          <a:p>
            <a:r>
              <a:rPr lang="en-US" dirty="0" smtClean="0"/>
              <a:t>All of these things add ridiculous complexity and make it near impossible</a:t>
            </a:r>
          </a:p>
          <a:p>
            <a:r>
              <a:rPr lang="en-US" dirty="0"/>
              <a:t>t</a:t>
            </a:r>
            <a:r>
              <a:rPr lang="en-US" dirty="0" smtClean="0"/>
              <a:t>o statically schedule and allocate resources!</a:t>
            </a:r>
            <a:endParaRPr lang="en-US" dirty="0"/>
          </a:p>
        </p:txBody>
      </p:sp>
    </p:spTree>
    <p:extLst>
      <p:ext uri="{BB962C8B-B14F-4D97-AF65-F5344CB8AC3E}">
        <p14:creationId xmlns:p14="http://schemas.microsoft.com/office/powerpoint/2010/main" val="3642680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7" grpId="0" animBg="1"/>
      <p:bldP spid="8" grpId="0" animBg="1"/>
      <p:bldP spid="9" grpId="0" animBg="1"/>
      <p:bldP spid="11" grpId="0" animBg="1"/>
      <p:bldP spid="12" grpId="0" animBg="1"/>
      <p:bldP spid="13" grpId="0" animBg="1"/>
      <p:bldP spid="14"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a:xfrm>
            <a:off x="457200" y="36513"/>
            <a:ext cx="8448675" cy="1143000"/>
          </a:xfrm>
        </p:spPr>
        <p:txBody>
          <a:bodyPr/>
          <a:lstStyle/>
          <a:p>
            <a:pPr algn="l"/>
            <a:r>
              <a:rPr lang="en-US" sz="2900" b="1" dirty="0" smtClean="0">
                <a:solidFill>
                  <a:srgbClr val="0067BF"/>
                </a:solidFill>
                <a:ea typeface="Khmer UI" pitchFamily="34" charset="0"/>
                <a:cs typeface="Khmer UI" pitchFamily="34" charset="0"/>
              </a:rPr>
              <a:t>VLIW?! Scratchpad?! That’s madness!</a:t>
            </a:r>
            <a:endParaRPr lang="en-US" sz="2900" dirty="0" smtClean="0"/>
          </a:p>
        </p:txBody>
      </p:sp>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14</a:t>
            </a:fld>
            <a:endParaRPr lang="en-US"/>
          </a:p>
        </p:txBody>
      </p:sp>
      <p:sp>
        <p:nvSpPr>
          <p:cNvPr id="19"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
        <p:nvSpPr>
          <p:cNvPr id="17" name="TextBox 5"/>
          <p:cNvSpPr txBox="1">
            <a:spLocks noChangeArrowheads="1"/>
          </p:cNvSpPr>
          <p:nvPr/>
        </p:nvSpPr>
        <p:spPr bwMode="auto">
          <a:xfrm>
            <a:off x="457199" y="838200"/>
            <a:ext cx="7315201" cy="1323439"/>
          </a:xfrm>
          <a:prstGeom prst="rect">
            <a:avLst/>
          </a:prstGeom>
          <a:noFill/>
          <a:ln w="9525">
            <a:noFill/>
            <a:miter lim="800000"/>
            <a:headEnd/>
            <a:tailEnd/>
          </a:ln>
        </p:spPr>
        <p:txBody>
          <a:bodyPr wrap="square">
            <a:spAutoFit/>
          </a:bodyPr>
          <a:lstStyle/>
          <a:p>
            <a:r>
              <a:rPr lang="en-US" sz="2000" b="1" dirty="0">
                <a:latin typeface="Calibri" pitchFamily="34" charset="0"/>
              </a:rPr>
              <a:t>Q: VLIW? Isn’t that a proven failure by Intel with Itanium?</a:t>
            </a:r>
          </a:p>
          <a:p>
            <a:pPr marL="285750" indent="-285750">
              <a:buFont typeface="Arial"/>
              <a:buChar char="•"/>
            </a:pPr>
            <a:r>
              <a:rPr lang="en-US" sz="2000" dirty="0">
                <a:latin typeface="Calibri" pitchFamily="34" charset="0"/>
              </a:rPr>
              <a:t>Not quite</a:t>
            </a:r>
            <a:r>
              <a:rPr lang="is-IS" sz="2000" dirty="0" smtClean="0">
                <a:latin typeface="Calibri" pitchFamily="34" charset="0"/>
              </a:rPr>
              <a:t>…</a:t>
            </a:r>
          </a:p>
          <a:p>
            <a:endParaRPr lang="en-US" sz="2000" dirty="0">
              <a:latin typeface="Calibri" pitchFamily="34" charset="0"/>
            </a:endParaRPr>
          </a:p>
          <a:p>
            <a:endParaRPr lang="en-US" sz="2000" dirty="0">
              <a:latin typeface="Calibri" pitchFamily="34" charset="0"/>
            </a:endParaRPr>
          </a:p>
        </p:txBody>
      </p:sp>
      <p:pic>
        <p:nvPicPr>
          <p:cNvPr id="4" name="Picture 3"/>
          <p:cNvPicPr>
            <a:picLocks noChangeAspect="1"/>
          </p:cNvPicPr>
          <p:nvPr/>
        </p:nvPicPr>
        <p:blipFill>
          <a:blip r:embed="rId3"/>
          <a:stretch>
            <a:fillRect/>
          </a:stretch>
        </p:blipFill>
        <p:spPr>
          <a:xfrm>
            <a:off x="2438400" y="3002005"/>
            <a:ext cx="4800600" cy="3882732"/>
          </a:xfrm>
          <a:prstGeom prst="rect">
            <a:avLst/>
          </a:prstGeom>
        </p:spPr>
      </p:pic>
      <p:sp>
        <p:nvSpPr>
          <p:cNvPr id="5" name="Rectangle 4"/>
          <p:cNvSpPr/>
          <p:nvPr/>
        </p:nvSpPr>
        <p:spPr>
          <a:xfrm>
            <a:off x="457200" y="1600200"/>
            <a:ext cx="8229600" cy="1200329"/>
          </a:xfrm>
          <a:prstGeom prst="rect">
            <a:avLst/>
          </a:prstGeom>
        </p:spPr>
        <p:txBody>
          <a:bodyPr wrap="square">
            <a:spAutoFit/>
          </a:bodyPr>
          <a:lstStyle/>
          <a:p>
            <a:r>
              <a:rPr lang="en-US" b="1" dirty="0">
                <a:latin typeface="Calibri" pitchFamily="34" charset="0"/>
              </a:rPr>
              <a:t>Q: IBM Cell </a:t>
            </a:r>
            <a:r>
              <a:rPr lang="en-US" b="1" dirty="0" smtClean="0">
                <a:latin typeface="Calibri" pitchFamily="34" charset="0"/>
              </a:rPr>
              <a:t>had scratchpad </a:t>
            </a:r>
            <a:r>
              <a:rPr lang="en-US" b="1" dirty="0">
                <a:latin typeface="Calibri" pitchFamily="34" charset="0"/>
              </a:rPr>
              <a:t>memory, and wasn’t it </a:t>
            </a:r>
            <a:r>
              <a:rPr lang="en-US" b="1" dirty="0" smtClean="0">
                <a:latin typeface="Calibri" pitchFamily="34" charset="0"/>
              </a:rPr>
              <a:t>basically impossible to program?</a:t>
            </a:r>
            <a:endParaRPr lang="en-US" b="1" dirty="0">
              <a:latin typeface="Calibri" pitchFamily="34" charset="0"/>
            </a:endParaRPr>
          </a:p>
          <a:p>
            <a:pPr marL="285750" indent="-285750">
              <a:buFont typeface="Arial"/>
              <a:buChar char="•"/>
            </a:pPr>
            <a:r>
              <a:rPr lang="en-US" dirty="0" smtClean="0">
                <a:latin typeface="Calibri" pitchFamily="34" charset="0"/>
              </a:rPr>
              <a:t>Scratchpads require either a good programmer, or in our case, a very good compiler. As for Cell, many completely </a:t>
            </a:r>
            <a:r>
              <a:rPr lang="en-US" dirty="0">
                <a:latin typeface="Calibri" pitchFamily="34" charset="0"/>
              </a:rPr>
              <a:t>blamed the scratchpad memory, but in reality it was just bad architectural design.</a:t>
            </a:r>
            <a:endParaRPr lang="is-IS" dirty="0">
              <a:latin typeface="Calibri" pitchFamily="34" charset="0"/>
            </a:endParaRPr>
          </a:p>
        </p:txBody>
      </p:sp>
    </p:spTree>
    <p:extLst>
      <p:ext uri="{BB962C8B-B14F-4D97-AF65-F5344CB8AC3E}">
        <p14:creationId xmlns:p14="http://schemas.microsoft.com/office/powerpoint/2010/main" val="2675740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a:xfrm>
            <a:off x="457200" y="36513"/>
            <a:ext cx="8448675" cy="1143000"/>
          </a:xfrm>
        </p:spPr>
        <p:txBody>
          <a:bodyPr/>
          <a:lstStyle/>
          <a:p>
            <a:pPr algn="l"/>
            <a:r>
              <a:rPr lang="en-US" sz="2900" b="1" dirty="0" smtClean="0">
                <a:solidFill>
                  <a:srgbClr val="0067BF"/>
                </a:solidFill>
                <a:ea typeface="Khmer UI" pitchFamily="34" charset="0"/>
                <a:cs typeface="Khmer UI" pitchFamily="34" charset="0"/>
              </a:rPr>
              <a:t>VLIW?! Scratchpad?! That’s madness!</a:t>
            </a:r>
            <a:endParaRPr lang="en-US" sz="2900" dirty="0" smtClean="0"/>
          </a:p>
        </p:txBody>
      </p:sp>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15</a:t>
            </a:fld>
            <a:endParaRPr lang="en-US"/>
          </a:p>
        </p:txBody>
      </p:sp>
      <p:sp>
        <p:nvSpPr>
          <p:cNvPr id="19"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
        <p:nvSpPr>
          <p:cNvPr id="17" name="TextBox 5"/>
          <p:cNvSpPr txBox="1">
            <a:spLocks noChangeArrowheads="1"/>
          </p:cNvSpPr>
          <p:nvPr/>
        </p:nvSpPr>
        <p:spPr bwMode="auto">
          <a:xfrm>
            <a:off x="457199" y="838200"/>
            <a:ext cx="7315201" cy="1631216"/>
          </a:xfrm>
          <a:prstGeom prst="rect">
            <a:avLst/>
          </a:prstGeom>
          <a:noFill/>
          <a:ln w="9525">
            <a:noFill/>
            <a:miter lim="800000"/>
            <a:headEnd/>
            <a:tailEnd/>
          </a:ln>
        </p:spPr>
        <p:txBody>
          <a:bodyPr wrap="square">
            <a:spAutoFit/>
          </a:bodyPr>
          <a:lstStyle/>
          <a:p>
            <a:r>
              <a:rPr lang="en-US" sz="2000" b="1" dirty="0">
                <a:latin typeface="Calibri" pitchFamily="34" charset="0"/>
              </a:rPr>
              <a:t>Q: VLIW? Isn’t that a proven failure by Intel with Itanium?</a:t>
            </a:r>
          </a:p>
          <a:p>
            <a:pPr marL="285750" indent="-285750">
              <a:buFont typeface="Arial"/>
              <a:buChar char="•"/>
            </a:pPr>
            <a:r>
              <a:rPr lang="en-US" sz="2000" dirty="0">
                <a:latin typeface="Calibri" pitchFamily="34" charset="0"/>
              </a:rPr>
              <a:t>Not quite</a:t>
            </a:r>
            <a:r>
              <a:rPr lang="is-IS" sz="2000" dirty="0" smtClean="0">
                <a:latin typeface="Calibri" pitchFamily="34" charset="0"/>
              </a:rPr>
              <a:t>…</a:t>
            </a:r>
          </a:p>
          <a:p>
            <a:endParaRPr lang="is-IS" sz="2000" dirty="0" smtClean="0">
              <a:latin typeface="Calibri" pitchFamily="34" charset="0"/>
            </a:endParaRPr>
          </a:p>
          <a:p>
            <a:endParaRPr lang="en-US" sz="2000" dirty="0">
              <a:latin typeface="Calibri" pitchFamily="34" charset="0"/>
            </a:endParaRPr>
          </a:p>
          <a:p>
            <a:endParaRPr lang="en-US" sz="2000" dirty="0">
              <a:latin typeface="Calibri" pitchFamily="34" charset="0"/>
            </a:endParaRPr>
          </a:p>
        </p:txBody>
      </p:sp>
      <p:sp>
        <p:nvSpPr>
          <p:cNvPr id="9" name="Rectangle 8"/>
          <p:cNvSpPr/>
          <p:nvPr/>
        </p:nvSpPr>
        <p:spPr>
          <a:xfrm>
            <a:off x="457200" y="3181529"/>
            <a:ext cx="5233368" cy="923330"/>
          </a:xfrm>
          <a:prstGeom prst="rect">
            <a:avLst/>
          </a:prstGeom>
        </p:spPr>
        <p:txBody>
          <a:bodyPr wrap="square">
            <a:spAutoFit/>
          </a:bodyPr>
          <a:lstStyle/>
          <a:p>
            <a:r>
              <a:rPr lang="en-US" b="1" dirty="0">
                <a:latin typeface="Calibri" pitchFamily="34" charset="0"/>
              </a:rPr>
              <a:t>Q: </a:t>
            </a:r>
            <a:r>
              <a:rPr lang="en-US" b="1" dirty="0" smtClean="0">
                <a:latin typeface="Calibri" pitchFamily="34" charset="0"/>
              </a:rPr>
              <a:t>Simple cores can’t be used in HPC! You can never get the performance needed in a small package!</a:t>
            </a:r>
            <a:endParaRPr lang="en-US" b="1" dirty="0">
              <a:latin typeface="Calibri" pitchFamily="34" charset="0"/>
            </a:endParaRPr>
          </a:p>
          <a:p>
            <a:pPr marL="285750" indent="-285750">
              <a:buFont typeface="Arial"/>
              <a:buChar char="•"/>
            </a:pPr>
            <a:r>
              <a:rPr lang="en-US" dirty="0" smtClean="0">
                <a:latin typeface="Calibri" pitchFamily="34" charset="0"/>
              </a:rPr>
              <a:t>Well that’s not a question, but</a:t>
            </a:r>
            <a:r>
              <a:rPr lang="is-IS" dirty="0" smtClean="0">
                <a:latin typeface="Calibri" pitchFamily="34" charset="0"/>
              </a:rPr>
              <a:t>…</a:t>
            </a:r>
            <a:endParaRPr lang="is-IS" dirty="0">
              <a:latin typeface="Calibri" pitchFamily="34" charset="0"/>
            </a:endParaRPr>
          </a:p>
        </p:txBody>
      </p:sp>
      <p:sp>
        <p:nvSpPr>
          <p:cNvPr id="3" name="TextBox 2"/>
          <p:cNvSpPr txBox="1"/>
          <p:nvPr/>
        </p:nvSpPr>
        <p:spPr>
          <a:xfrm>
            <a:off x="216859" y="5406254"/>
            <a:ext cx="5419623" cy="954107"/>
          </a:xfrm>
          <a:prstGeom prst="rect">
            <a:avLst/>
          </a:prstGeom>
          <a:noFill/>
        </p:spPr>
        <p:txBody>
          <a:bodyPr wrap="none" rtlCol="0">
            <a:spAutoFit/>
          </a:bodyPr>
          <a:lstStyle/>
          <a:p>
            <a:pPr algn="ctr"/>
            <a:r>
              <a:rPr lang="en-US" sz="2800" b="1" dirty="0" smtClean="0"/>
              <a:t>7.5x higher computational capacity </a:t>
            </a:r>
          </a:p>
          <a:p>
            <a:pPr algn="ctr"/>
            <a:r>
              <a:rPr lang="en-US" sz="2800" b="1" dirty="0" smtClean="0"/>
              <a:t>per mm^2 than Intel </a:t>
            </a:r>
            <a:r>
              <a:rPr lang="en-US" sz="2800" b="1" dirty="0" err="1" smtClean="0"/>
              <a:t>Haswell</a:t>
            </a:r>
            <a:r>
              <a:rPr lang="en-US" sz="2800" b="1" dirty="0" smtClean="0"/>
              <a:t>!</a:t>
            </a:r>
            <a:endParaRPr lang="en-US" sz="2800" b="1" dirty="0"/>
          </a:p>
        </p:txBody>
      </p:sp>
      <p:sp>
        <p:nvSpPr>
          <p:cNvPr id="6" name="TextBox 5"/>
          <p:cNvSpPr txBox="1"/>
          <p:nvPr/>
        </p:nvSpPr>
        <p:spPr>
          <a:xfrm>
            <a:off x="510673" y="4916269"/>
            <a:ext cx="4703011" cy="646331"/>
          </a:xfrm>
          <a:prstGeom prst="rect">
            <a:avLst/>
          </a:prstGeom>
          <a:noFill/>
        </p:spPr>
        <p:txBody>
          <a:bodyPr wrap="square" rtlCol="0">
            <a:spAutoFit/>
          </a:bodyPr>
          <a:lstStyle/>
          <a:p>
            <a:r>
              <a:rPr lang="en-US" dirty="0" smtClean="0"/>
              <a:t>Even at a process disadvantage (Neo at 28nm </a:t>
            </a:r>
            <a:r>
              <a:rPr lang="en-US" dirty="0" err="1" smtClean="0"/>
              <a:t>vs</a:t>
            </a:r>
            <a:r>
              <a:rPr lang="en-US" dirty="0" smtClean="0"/>
              <a:t> Intel </a:t>
            </a:r>
            <a:r>
              <a:rPr lang="en-US" dirty="0" err="1" smtClean="0"/>
              <a:t>Haswell</a:t>
            </a:r>
            <a:r>
              <a:rPr lang="en-US" dirty="0" smtClean="0"/>
              <a:t> at 22nm), Neo has a</a:t>
            </a:r>
            <a:r>
              <a:rPr lang="is-IS" dirty="0" smtClean="0"/>
              <a:t>…</a:t>
            </a:r>
            <a:endParaRPr lang="en-US" dirty="0"/>
          </a:p>
        </p:txBody>
      </p:sp>
      <p:sp>
        <p:nvSpPr>
          <p:cNvPr id="13" name="Rectangle 12"/>
          <p:cNvSpPr/>
          <p:nvPr/>
        </p:nvSpPr>
        <p:spPr>
          <a:xfrm>
            <a:off x="457200" y="1600200"/>
            <a:ext cx="8229600" cy="1200329"/>
          </a:xfrm>
          <a:prstGeom prst="rect">
            <a:avLst/>
          </a:prstGeom>
        </p:spPr>
        <p:txBody>
          <a:bodyPr wrap="square">
            <a:spAutoFit/>
          </a:bodyPr>
          <a:lstStyle/>
          <a:p>
            <a:r>
              <a:rPr lang="en-US" b="1" dirty="0" smtClean="0">
                <a:latin typeface="Calibri" pitchFamily="34" charset="0"/>
              </a:rPr>
              <a:t>Q</a:t>
            </a:r>
            <a:r>
              <a:rPr lang="en-US" b="1" dirty="0">
                <a:latin typeface="Calibri" pitchFamily="34" charset="0"/>
              </a:rPr>
              <a:t>: IBM Cell </a:t>
            </a:r>
            <a:r>
              <a:rPr lang="en-US" b="1" dirty="0" smtClean="0">
                <a:latin typeface="Calibri" pitchFamily="34" charset="0"/>
              </a:rPr>
              <a:t>had </a:t>
            </a:r>
            <a:r>
              <a:rPr lang="en-US" b="1" dirty="0">
                <a:latin typeface="Calibri" pitchFamily="34" charset="0"/>
              </a:rPr>
              <a:t>scratchpad memory, and wasn’t it basically impossible to program?</a:t>
            </a:r>
          </a:p>
          <a:p>
            <a:pPr marL="285750" indent="-285750">
              <a:buFont typeface="Arial"/>
              <a:buChar char="•"/>
            </a:pPr>
            <a:r>
              <a:rPr lang="en-US" dirty="0" smtClean="0">
                <a:latin typeface="Calibri" pitchFamily="34" charset="0"/>
              </a:rPr>
              <a:t>Scratchpads require either a good programmer, or in our case, a very good compiler. As for Cell, many completely blamed the scratchpad memory, but in reality it was just bad architectural design.</a:t>
            </a:r>
            <a:endParaRPr lang="is-IS" dirty="0">
              <a:latin typeface="Calibr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68" y="774701"/>
            <a:ext cx="3230178" cy="5854699"/>
          </a:xfrm>
          <a:prstGeom prst="rect">
            <a:avLst/>
          </a:prstGeom>
        </p:spPr>
      </p:pic>
    </p:spTree>
    <p:extLst>
      <p:ext uri="{BB962C8B-B14F-4D97-AF65-F5344CB8AC3E}">
        <p14:creationId xmlns:p14="http://schemas.microsoft.com/office/powerpoint/2010/main" val="1025262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16</a:t>
            </a:fld>
            <a:endParaRPr lang="en-US"/>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sp>
        <p:nvSpPr>
          <p:cNvPr id="9" name="Title 3"/>
          <p:cNvSpPr>
            <a:spLocks noGrp="1"/>
          </p:cNvSpPr>
          <p:nvPr>
            <p:ph type="title"/>
          </p:nvPr>
        </p:nvSpPr>
        <p:spPr>
          <a:xfrm>
            <a:off x="0" y="-152400"/>
            <a:ext cx="9143999" cy="1143000"/>
          </a:xfrm>
        </p:spPr>
        <p:txBody>
          <a:bodyPr>
            <a:noAutofit/>
          </a:bodyPr>
          <a:lstStyle/>
          <a:p>
            <a:r>
              <a:rPr lang="en-US" sz="3200" dirty="0" smtClean="0">
                <a:solidFill>
                  <a:srgbClr val="0067BF"/>
                </a:solidFill>
                <a:ea typeface="Khmer UI" pitchFamily="34" charset="0"/>
                <a:cs typeface="Khmer UI" pitchFamily="34" charset="0"/>
              </a:rPr>
              <a:t>The </a:t>
            </a:r>
            <a:r>
              <a:rPr lang="en-US" sz="3200" b="1" dirty="0" smtClean="0">
                <a:solidFill>
                  <a:srgbClr val="0067BF"/>
                </a:solidFill>
                <a:ea typeface="Khmer UI" pitchFamily="34" charset="0"/>
                <a:cs typeface="Khmer UI" pitchFamily="34" charset="0"/>
              </a:rPr>
              <a:t>Neo Compute Core</a:t>
            </a:r>
            <a:endParaRPr lang="en-US" sz="3200" dirty="0" smtClean="0"/>
          </a:p>
        </p:txBody>
      </p:sp>
      <p:sp>
        <p:nvSpPr>
          <p:cNvPr id="7" name="TextBox 2"/>
          <p:cNvSpPr txBox="1">
            <a:spLocks noChangeArrowheads="1"/>
          </p:cNvSpPr>
          <p:nvPr/>
        </p:nvSpPr>
        <p:spPr bwMode="auto">
          <a:xfrm>
            <a:off x="4197675" y="3060709"/>
            <a:ext cx="4922616" cy="3785652"/>
          </a:xfrm>
          <a:prstGeom prst="rect">
            <a:avLst/>
          </a:prstGeom>
          <a:noFill/>
          <a:ln w="9525">
            <a:noFill/>
            <a:miter lim="800000"/>
            <a:headEnd/>
            <a:tailEnd/>
          </a:ln>
        </p:spPr>
        <p:txBody>
          <a:bodyPr wrap="square">
            <a:spAutoFit/>
          </a:bodyPr>
          <a:lstStyle/>
          <a:p>
            <a:pPr algn="ctr"/>
            <a:r>
              <a:rPr lang="en-US" sz="2400" b="1" dirty="0" smtClean="0">
                <a:latin typeface="Calibri" pitchFamily="34" charset="0"/>
              </a:rPr>
              <a:t>Quad-issue VLIW</a:t>
            </a:r>
          </a:p>
          <a:p>
            <a:pPr algn="ctr"/>
            <a:endParaRPr lang="en-US" sz="2400" b="1" dirty="0">
              <a:latin typeface="Calibri" pitchFamily="34" charset="0"/>
            </a:endParaRPr>
          </a:p>
          <a:p>
            <a:pPr algn="ctr"/>
            <a:r>
              <a:rPr lang="en-US" sz="2400" b="1" dirty="0" smtClean="0">
                <a:latin typeface="Calibri" pitchFamily="34" charset="0"/>
              </a:rPr>
              <a:t>Can achieve sustained theoretical peak performance for all functional units</a:t>
            </a:r>
          </a:p>
          <a:p>
            <a:pPr algn="ctr"/>
            <a:endParaRPr lang="en-US" sz="2400" b="1" dirty="0">
              <a:latin typeface="Calibri" pitchFamily="34" charset="0"/>
            </a:endParaRPr>
          </a:p>
          <a:p>
            <a:pPr algn="ctr"/>
            <a:r>
              <a:rPr lang="en-US" sz="2400" b="1" dirty="0" smtClean="0">
                <a:latin typeface="Calibri" pitchFamily="34" charset="0"/>
              </a:rPr>
              <a:t>Local Scratchpad Memory</a:t>
            </a:r>
          </a:p>
          <a:p>
            <a:pPr algn="ctr"/>
            <a:endParaRPr lang="en-US" sz="2400" b="1" dirty="0">
              <a:latin typeface="Calibri" pitchFamily="34" charset="0"/>
            </a:endParaRPr>
          </a:p>
          <a:p>
            <a:pPr algn="ctr"/>
            <a:r>
              <a:rPr lang="en-US" sz="2400" b="1" dirty="0" smtClean="0">
                <a:latin typeface="Calibri" pitchFamily="34" charset="0"/>
              </a:rPr>
              <a:t>Less than 0.3 mm</a:t>
            </a:r>
            <a:r>
              <a:rPr lang="en-US" sz="2400" b="1" baseline="30000" dirty="0" smtClean="0">
                <a:latin typeface="Calibri" pitchFamily="34" charset="0"/>
              </a:rPr>
              <a:t>2</a:t>
            </a:r>
            <a:r>
              <a:rPr lang="en-US" sz="2400" b="1" dirty="0" smtClean="0">
                <a:latin typeface="Calibri" pitchFamily="34" charset="0"/>
              </a:rPr>
              <a:t> in TSMC 28nm</a:t>
            </a:r>
          </a:p>
          <a:p>
            <a:pPr algn="ctr"/>
            <a:endParaRPr lang="en-US" sz="2400" b="1" dirty="0">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43" y="619823"/>
            <a:ext cx="5737726" cy="5728506"/>
          </a:xfrm>
          <a:prstGeom prst="rect">
            <a:avLst/>
          </a:prstGeom>
        </p:spPr>
      </p:pic>
    </p:spTree>
    <p:extLst>
      <p:ext uri="{BB962C8B-B14F-4D97-AF65-F5344CB8AC3E}">
        <p14:creationId xmlns:p14="http://schemas.microsoft.com/office/powerpoint/2010/main" val="27700304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17</a:t>
            </a:fld>
            <a:endParaRPr lang="en-US"/>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sp>
        <p:nvSpPr>
          <p:cNvPr id="9" name="Title 3"/>
          <p:cNvSpPr>
            <a:spLocks noGrp="1"/>
          </p:cNvSpPr>
          <p:nvPr>
            <p:ph type="title"/>
          </p:nvPr>
        </p:nvSpPr>
        <p:spPr>
          <a:xfrm>
            <a:off x="0" y="36513"/>
            <a:ext cx="9143999" cy="1143000"/>
          </a:xfrm>
        </p:spPr>
        <p:txBody>
          <a:bodyPr>
            <a:noAutofit/>
          </a:bodyPr>
          <a:lstStyle/>
          <a:p>
            <a:r>
              <a:rPr lang="en-US" sz="3200" dirty="0" smtClean="0">
                <a:solidFill>
                  <a:srgbClr val="0067BF"/>
                </a:solidFill>
                <a:ea typeface="Khmer UI" pitchFamily="34" charset="0"/>
                <a:cs typeface="Khmer UI" pitchFamily="34" charset="0"/>
              </a:rPr>
              <a:t>The </a:t>
            </a:r>
            <a:r>
              <a:rPr lang="en-US" sz="3200" b="1" dirty="0" smtClean="0">
                <a:solidFill>
                  <a:srgbClr val="0067BF"/>
                </a:solidFill>
                <a:ea typeface="Khmer UI" pitchFamily="34" charset="0"/>
                <a:cs typeface="Khmer UI" pitchFamily="34" charset="0"/>
              </a:rPr>
              <a:t>Neo Network on Chip </a:t>
            </a:r>
            <a:r>
              <a:rPr lang="en-US" sz="3200" dirty="0" smtClean="0">
                <a:solidFill>
                  <a:srgbClr val="0067BF"/>
                </a:solidFill>
                <a:ea typeface="Khmer UI" pitchFamily="34" charset="0"/>
                <a:cs typeface="Khmer UI" pitchFamily="34" charset="0"/>
              </a:rPr>
              <a:t>Maximizes Scalability</a:t>
            </a:r>
            <a:endParaRPr lang="en-US" sz="3200" dirty="0" smtClean="0"/>
          </a:p>
        </p:txBody>
      </p:sp>
      <p:sp>
        <p:nvSpPr>
          <p:cNvPr id="7" name="TextBox 2"/>
          <p:cNvSpPr txBox="1">
            <a:spLocks noChangeArrowheads="1"/>
          </p:cNvSpPr>
          <p:nvPr/>
        </p:nvSpPr>
        <p:spPr bwMode="auto">
          <a:xfrm>
            <a:off x="4800601" y="3810000"/>
            <a:ext cx="4267200" cy="2800766"/>
          </a:xfrm>
          <a:prstGeom prst="rect">
            <a:avLst/>
          </a:prstGeom>
          <a:noFill/>
          <a:ln w="9525">
            <a:noFill/>
            <a:miter lim="800000"/>
            <a:headEnd/>
            <a:tailEnd/>
          </a:ln>
        </p:spPr>
        <p:txBody>
          <a:bodyPr wrap="square">
            <a:spAutoFit/>
          </a:bodyPr>
          <a:lstStyle/>
          <a:p>
            <a:pPr algn="ctr"/>
            <a:r>
              <a:rPr lang="en-US" sz="2200" b="1" dirty="0" smtClean="0">
                <a:latin typeface="Calibri" pitchFamily="34" charset="0"/>
              </a:rPr>
              <a:t>2D-Mesh Network on Chip</a:t>
            </a:r>
          </a:p>
          <a:p>
            <a:pPr algn="ctr"/>
            <a:endParaRPr lang="en-US" sz="2200" b="1" dirty="0">
              <a:latin typeface="Calibri" pitchFamily="34" charset="0"/>
            </a:endParaRPr>
          </a:p>
          <a:p>
            <a:pPr algn="ctr"/>
            <a:r>
              <a:rPr lang="en-US" sz="2200" b="1" dirty="0" smtClean="0">
                <a:latin typeface="Calibri" pitchFamily="34" charset="0"/>
              </a:rPr>
              <a:t>Statically Routed &amp; Deadlock Free</a:t>
            </a:r>
          </a:p>
          <a:p>
            <a:pPr algn="ctr"/>
            <a:endParaRPr lang="en-US" sz="2200" b="1" dirty="0">
              <a:latin typeface="Calibri" pitchFamily="34" charset="0"/>
            </a:endParaRPr>
          </a:p>
          <a:p>
            <a:pPr algn="ctr"/>
            <a:r>
              <a:rPr lang="en-US" sz="2200" b="1" dirty="0" smtClean="0">
                <a:latin typeface="Calibri" pitchFamily="34" charset="0"/>
              </a:rPr>
              <a:t>Balanced Bandwidth for Peak Compute Throughput</a:t>
            </a:r>
          </a:p>
          <a:p>
            <a:pPr algn="ctr"/>
            <a:endParaRPr lang="en-US" sz="2200" b="1" dirty="0">
              <a:latin typeface="Calibri" pitchFamily="34" charset="0"/>
            </a:endParaRPr>
          </a:p>
          <a:p>
            <a:pPr algn="ctr"/>
            <a:r>
              <a:rPr lang="en-US" sz="2200" b="1" dirty="0" smtClean="0">
                <a:latin typeface="Calibri" pitchFamily="34" charset="0"/>
              </a:rPr>
              <a:t>Global Flat Address Space</a:t>
            </a:r>
          </a:p>
        </p:txBody>
      </p:sp>
      <p:pic>
        <p:nvPicPr>
          <p:cNvPr id="4" name="Picture 3" descr="Neo_NoC_w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87525"/>
            <a:ext cx="6929689" cy="4446475"/>
          </a:xfrm>
          <a:prstGeom prst="rect">
            <a:avLst/>
          </a:prstGeom>
        </p:spPr>
      </p:pic>
    </p:spTree>
    <p:extLst>
      <p:ext uri="{BB962C8B-B14F-4D97-AF65-F5344CB8AC3E}">
        <p14:creationId xmlns:p14="http://schemas.microsoft.com/office/powerpoint/2010/main" val="1360757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18</a:t>
            </a:fld>
            <a:endParaRPr lang="en-US"/>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sp>
        <p:nvSpPr>
          <p:cNvPr id="9" name="Title 3"/>
          <p:cNvSpPr>
            <a:spLocks noGrp="1"/>
          </p:cNvSpPr>
          <p:nvPr>
            <p:ph type="title"/>
          </p:nvPr>
        </p:nvSpPr>
        <p:spPr>
          <a:xfrm>
            <a:off x="0" y="36513"/>
            <a:ext cx="9143999" cy="1143000"/>
          </a:xfrm>
        </p:spPr>
        <p:txBody>
          <a:bodyPr>
            <a:noAutofit/>
          </a:bodyPr>
          <a:lstStyle/>
          <a:p>
            <a:r>
              <a:rPr lang="en-US" sz="3200" dirty="0" smtClean="0">
                <a:solidFill>
                  <a:srgbClr val="0067BF"/>
                </a:solidFill>
                <a:ea typeface="Khmer UI" pitchFamily="34" charset="0"/>
                <a:cs typeface="Khmer UI" pitchFamily="34" charset="0"/>
              </a:rPr>
              <a:t>Simple </a:t>
            </a:r>
            <a:r>
              <a:rPr lang="en-US" sz="3200" i="1" dirty="0" smtClean="0">
                <a:solidFill>
                  <a:srgbClr val="0067BF"/>
                </a:solidFill>
                <a:ea typeface="Khmer UI" pitchFamily="34" charset="0"/>
                <a:cs typeface="Khmer UI" pitchFamily="34" charset="0"/>
              </a:rPr>
              <a:t>latency guaranteed </a:t>
            </a:r>
            <a:r>
              <a:rPr lang="en-US" sz="3200" dirty="0" smtClean="0">
                <a:solidFill>
                  <a:srgbClr val="0067BF"/>
                </a:solidFill>
                <a:ea typeface="Khmer UI" pitchFamily="34" charset="0"/>
                <a:cs typeface="Khmer UI" pitchFamily="34" charset="0"/>
              </a:rPr>
              <a:t>load/</a:t>
            </a:r>
            <a:r>
              <a:rPr lang="en-US" sz="3200" dirty="0">
                <a:solidFill>
                  <a:srgbClr val="0067BF"/>
                </a:solidFill>
                <a:ea typeface="Khmer UI" pitchFamily="34" charset="0"/>
                <a:cs typeface="Khmer UI" pitchFamily="34" charset="0"/>
              </a:rPr>
              <a:t>s</a:t>
            </a:r>
            <a:r>
              <a:rPr lang="en-US" sz="3200" dirty="0" smtClean="0">
                <a:solidFill>
                  <a:srgbClr val="0067BF"/>
                </a:solidFill>
                <a:ea typeface="Khmer UI" pitchFamily="34" charset="0"/>
                <a:cs typeface="Khmer UI" pitchFamily="34" charset="0"/>
              </a:rPr>
              <a:t>tore </a:t>
            </a:r>
            <a:r>
              <a:rPr lang="en-US" sz="3200" dirty="0">
                <a:solidFill>
                  <a:srgbClr val="0067BF"/>
                </a:solidFill>
                <a:ea typeface="Khmer UI" pitchFamily="34" charset="0"/>
                <a:cs typeface="Khmer UI" pitchFamily="34" charset="0"/>
              </a:rPr>
              <a:t>a</a:t>
            </a:r>
            <a:r>
              <a:rPr lang="en-US" sz="3200" dirty="0" smtClean="0">
                <a:solidFill>
                  <a:srgbClr val="0067BF"/>
                </a:solidFill>
                <a:ea typeface="Khmer UI" pitchFamily="34" charset="0"/>
                <a:cs typeface="Khmer UI" pitchFamily="34" charset="0"/>
              </a:rPr>
              <a:t>rchitecture for all memory accesses</a:t>
            </a:r>
            <a:endParaRPr lang="en-US" sz="3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370" y="1063396"/>
            <a:ext cx="5148870" cy="5489804"/>
          </a:xfrm>
          <a:prstGeom prst="rect">
            <a:avLst/>
          </a:prstGeom>
        </p:spPr>
      </p:pic>
      <p:sp>
        <p:nvSpPr>
          <p:cNvPr id="2" name="TextBox 1"/>
          <p:cNvSpPr txBox="1"/>
          <p:nvPr/>
        </p:nvSpPr>
        <p:spPr>
          <a:xfrm>
            <a:off x="2359145" y="1897130"/>
            <a:ext cx="697627" cy="307777"/>
          </a:xfrm>
          <a:prstGeom prst="rect">
            <a:avLst/>
          </a:prstGeom>
          <a:noFill/>
        </p:spPr>
        <p:txBody>
          <a:bodyPr wrap="none" rtlCol="0">
            <a:spAutoFit/>
          </a:bodyPr>
          <a:lstStyle/>
          <a:p>
            <a:r>
              <a:rPr lang="en-US" sz="1400" dirty="0" smtClean="0"/>
              <a:t>0-128K</a:t>
            </a:r>
            <a:endParaRPr lang="en-US" sz="1400" dirty="0"/>
          </a:p>
        </p:txBody>
      </p:sp>
      <p:sp>
        <p:nvSpPr>
          <p:cNvPr id="5" name="TextBox 4"/>
          <p:cNvSpPr txBox="1"/>
          <p:nvPr/>
        </p:nvSpPr>
        <p:spPr>
          <a:xfrm>
            <a:off x="3429855" y="1897130"/>
            <a:ext cx="878879" cy="307777"/>
          </a:xfrm>
          <a:prstGeom prst="rect">
            <a:avLst/>
          </a:prstGeom>
          <a:noFill/>
        </p:spPr>
        <p:txBody>
          <a:bodyPr wrap="none" rtlCol="0">
            <a:spAutoFit/>
          </a:bodyPr>
          <a:lstStyle/>
          <a:p>
            <a:r>
              <a:rPr lang="en-US" sz="1400" dirty="0" smtClean="0"/>
              <a:t>128-256K</a:t>
            </a:r>
          </a:p>
        </p:txBody>
      </p:sp>
      <p:sp>
        <p:nvSpPr>
          <p:cNvPr id="6" name="TextBox 5"/>
          <p:cNvSpPr txBox="1"/>
          <p:nvPr/>
        </p:nvSpPr>
        <p:spPr>
          <a:xfrm>
            <a:off x="4584881" y="1927877"/>
            <a:ext cx="878879" cy="307777"/>
          </a:xfrm>
          <a:prstGeom prst="rect">
            <a:avLst/>
          </a:prstGeom>
          <a:noFill/>
        </p:spPr>
        <p:txBody>
          <a:bodyPr wrap="none" rtlCol="0">
            <a:spAutoFit/>
          </a:bodyPr>
          <a:lstStyle/>
          <a:p>
            <a:r>
              <a:rPr lang="en-US" sz="1400" dirty="0" smtClean="0"/>
              <a:t>256-384K</a:t>
            </a:r>
            <a:endParaRPr lang="en-US" sz="1400" dirty="0"/>
          </a:p>
        </p:txBody>
      </p:sp>
      <p:sp>
        <p:nvSpPr>
          <p:cNvPr id="8" name="TextBox 7"/>
          <p:cNvSpPr txBox="1"/>
          <p:nvPr/>
        </p:nvSpPr>
        <p:spPr>
          <a:xfrm>
            <a:off x="2258561" y="3121223"/>
            <a:ext cx="878879" cy="307777"/>
          </a:xfrm>
          <a:prstGeom prst="rect">
            <a:avLst/>
          </a:prstGeom>
          <a:noFill/>
        </p:spPr>
        <p:txBody>
          <a:bodyPr wrap="none" rtlCol="0">
            <a:spAutoFit/>
          </a:bodyPr>
          <a:lstStyle/>
          <a:p>
            <a:r>
              <a:rPr lang="en-US" sz="1400" dirty="0" smtClean="0"/>
              <a:t>512-640K</a:t>
            </a:r>
            <a:endParaRPr lang="en-US" sz="1400" dirty="0"/>
          </a:p>
        </p:txBody>
      </p:sp>
      <p:sp>
        <p:nvSpPr>
          <p:cNvPr id="10" name="TextBox 9"/>
          <p:cNvSpPr txBox="1"/>
          <p:nvPr/>
        </p:nvSpPr>
        <p:spPr>
          <a:xfrm>
            <a:off x="3442240" y="3121223"/>
            <a:ext cx="878879" cy="307777"/>
          </a:xfrm>
          <a:prstGeom prst="rect">
            <a:avLst/>
          </a:prstGeom>
          <a:noFill/>
        </p:spPr>
        <p:txBody>
          <a:bodyPr wrap="none" rtlCol="0">
            <a:spAutoFit/>
          </a:bodyPr>
          <a:lstStyle/>
          <a:p>
            <a:r>
              <a:rPr lang="en-US" sz="1400" dirty="0" smtClean="0"/>
              <a:t>640-768K</a:t>
            </a:r>
          </a:p>
        </p:txBody>
      </p:sp>
      <p:sp>
        <p:nvSpPr>
          <p:cNvPr id="11" name="TextBox 10"/>
          <p:cNvSpPr txBox="1"/>
          <p:nvPr/>
        </p:nvSpPr>
        <p:spPr>
          <a:xfrm>
            <a:off x="4620761" y="3124200"/>
            <a:ext cx="878879" cy="307777"/>
          </a:xfrm>
          <a:prstGeom prst="rect">
            <a:avLst/>
          </a:prstGeom>
          <a:noFill/>
        </p:spPr>
        <p:txBody>
          <a:bodyPr wrap="none" rtlCol="0">
            <a:spAutoFit/>
          </a:bodyPr>
          <a:lstStyle/>
          <a:p>
            <a:r>
              <a:rPr lang="en-US" sz="1400" dirty="0" smtClean="0"/>
              <a:t>768-896K</a:t>
            </a:r>
            <a:endParaRPr lang="en-US" sz="1400" dirty="0"/>
          </a:p>
        </p:txBody>
      </p:sp>
      <p:sp>
        <p:nvSpPr>
          <p:cNvPr id="14" name="TextBox 13"/>
          <p:cNvSpPr txBox="1"/>
          <p:nvPr/>
        </p:nvSpPr>
        <p:spPr>
          <a:xfrm>
            <a:off x="5934467" y="2971800"/>
            <a:ext cx="641923" cy="523220"/>
          </a:xfrm>
          <a:prstGeom prst="rect">
            <a:avLst/>
          </a:prstGeom>
          <a:noFill/>
        </p:spPr>
        <p:txBody>
          <a:bodyPr wrap="none" rtlCol="0">
            <a:spAutoFit/>
          </a:bodyPr>
          <a:lstStyle/>
          <a:p>
            <a:r>
              <a:rPr lang="en-US" sz="1400" dirty="0" smtClean="0"/>
              <a:t>896-</a:t>
            </a:r>
          </a:p>
          <a:p>
            <a:r>
              <a:rPr lang="en-US" sz="1400" dirty="0" smtClean="0"/>
              <a:t>1024K</a:t>
            </a:r>
            <a:endParaRPr lang="en-US" sz="1400" dirty="0"/>
          </a:p>
        </p:txBody>
      </p:sp>
      <p:sp>
        <p:nvSpPr>
          <p:cNvPr id="15" name="TextBox 14"/>
          <p:cNvSpPr txBox="1"/>
          <p:nvPr/>
        </p:nvSpPr>
        <p:spPr>
          <a:xfrm>
            <a:off x="2377861" y="4230179"/>
            <a:ext cx="641923" cy="523220"/>
          </a:xfrm>
          <a:prstGeom prst="rect">
            <a:avLst/>
          </a:prstGeom>
          <a:noFill/>
        </p:spPr>
        <p:txBody>
          <a:bodyPr wrap="none" rtlCol="0">
            <a:spAutoFit/>
          </a:bodyPr>
          <a:lstStyle/>
          <a:p>
            <a:r>
              <a:rPr lang="en-US" sz="1400" dirty="0" smtClean="0"/>
              <a:t>1024-</a:t>
            </a:r>
          </a:p>
          <a:p>
            <a:r>
              <a:rPr lang="en-US" sz="1400" dirty="0" smtClean="0"/>
              <a:t>1152K</a:t>
            </a:r>
            <a:endParaRPr lang="en-US" sz="1400" dirty="0"/>
          </a:p>
        </p:txBody>
      </p:sp>
      <p:sp>
        <p:nvSpPr>
          <p:cNvPr id="16" name="TextBox 15"/>
          <p:cNvSpPr txBox="1"/>
          <p:nvPr/>
        </p:nvSpPr>
        <p:spPr>
          <a:xfrm>
            <a:off x="3565330" y="4197684"/>
            <a:ext cx="641923" cy="523220"/>
          </a:xfrm>
          <a:prstGeom prst="rect">
            <a:avLst/>
          </a:prstGeom>
          <a:noFill/>
        </p:spPr>
        <p:txBody>
          <a:bodyPr wrap="none" rtlCol="0">
            <a:spAutoFit/>
          </a:bodyPr>
          <a:lstStyle/>
          <a:p>
            <a:r>
              <a:rPr lang="en-US" sz="1400" dirty="0" smtClean="0"/>
              <a:t>1152-</a:t>
            </a:r>
          </a:p>
          <a:p>
            <a:r>
              <a:rPr lang="en-US" sz="1400" dirty="0" smtClean="0"/>
              <a:t>1280K</a:t>
            </a:r>
            <a:endParaRPr lang="en-US" sz="1400" dirty="0"/>
          </a:p>
        </p:txBody>
      </p:sp>
      <p:sp>
        <p:nvSpPr>
          <p:cNvPr id="19" name="TextBox 18"/>
          <p:cNvSpPr txBox="1"/>
          <p:nvPr/>
        </p:nvSpPr>
        <p:spPr>
          <a:xfrm>
            <a:off x="4759144" y="4197684"/>
            <a:ext cx="641923" cy="523220"/>
          </a:xfrm>
          <a:prstGeom prst="rect">
            <a:avLst/>
          </a:prstGeom>
          <a:noFill/>
        </p:spPr>
        <p:txBody>
          <a:bodyPr wrap="none" rtlCol="0">
            <a:spAutoFit/>
          </a:bodyPr>
          <a:lstStyle/>
          <a:p>
            <a:r>
              <a:rPr lang="en-US" sz="1400" dirty="0" smtClean="0"/>
              <a:t>1280-</a:t>
            </a:r>
          </a:p>
          <a:p>
            <a:r>
              <a:rPr lang="en-US" sz="1400" dirty="0" smtClean="0"/>
              <a:t>1408K</a:t>
            </a:r>
          </a:p>
        </p:txBody>
      </p:sp>
      <p:sp>
        <p:nvSpPr>
          <p:cNvPr id="20" name="TextBox 19"/>
          <p:cNvSpPr txBox="1"/>
          <p:nvPr/>
        </p:nvSpPr>
        <p:spPr>
          <a:xfrm>
            <a:off x="5934467" y="4197684"/>
            <a:ext cx="641923" cy="523220"/>
          </a:xfrm>
          <a:prstGeom prst="rect">
            <a:avLst/>
          </a:prstGeom>
          <a:noFill/>
        </p:spPr>
        <p:txBody>
          <a:bodyPr wrap="none" rtlCol="0">
            <a:spAutoFit/>
          </a:bodyPr>
          <a:lstStyle/>
          <a:p>
            <a:r>
              <a:rPr lang="en-US" sz="1400" dirty="0" smtClean="0"/>
              <a:t>1408-</a:t>
            </a:r>
          </a:p>
          <a:p>
            <a:r>
              <a:rPr lang="en-US" sz="1400" dirty="0" smtClean="0"/>
              <a:t>1536K</a:t>
            </a:r>
            <a:endParaRPr lang="en-US" sz="1400" dirty="0"/>
          </a:p>
        </p:txBody>
      </p:sp>
      <p:sp>
        <p:nvSpPr>
          <p:cNvPr id="21" name="TextBox 20"/>
          <p:cNvSpPr txBox="1"/>
          <p:nvPr/>
        </p:nvSpPr>
        <p:spPr>
          <a:xfrm>
            <a:off x="2377861" y="5410200"/>
            <a:ext cx="641923" cy="523220"/>
          </a:xfrm>
          <a:prstGeom prst="rect">
            <a:avLst/>
          </a:prstGeom>
          <a:noFill/>
        </p:spPr>
        <p:txBody>
          <a:bodyPr wrap="none" rtlCol="0">
            <a:spAutoFit/>
          </a:bodyPr>
          <a:lstStyle/>
          <a:p>
            <a:r>
              <a:rPr lang="en-US" sz="1400" dirty="0" smtClean="0"/>
              <a:t>1536-</a:t>
            </a:r>
          </a:p>
          <a:p>
            <a:r>
              <a:rPr lang="en-US" sz="1400" dirty="0" smtClean="0"/>
              <a:t>1664K</a:t>
            </a:r>
            <a:endParaRPr lang="en-US" sz="1400" dirty="0"/>
          </a:p>
        </p:txBody>
      </p:sp>
      <p:sp>
        <p:nvSpPr>
          <p:cNvPr id="26" name="TextBox 25"/>
          <p:cNvSpPr txBox="1"/>
          <p:nvPr/>
        </p:nvSpPr>
        <p:spPr>
          <a:xfrm>
            <a:off x="3565330" y="5410200"/>
            <a:ext cx="641923" cy="523220"/>
          </a:xfrm>
          <a:prstGeom prst="rect">
            <a:avLst/>
          </a:prstGeom>
          <a:noFill/>
        </p:spPr>
        <p:txBody>
          <a:bodyPr wrap="none" rtlCol="0">
            <a:spAutoFit/>
          </a:bodyPr>
          <a:lstStyle/>
          <a:p>
            <a:r>
              <a:rPr lang="en-US" sz="1400" dirty="0" smtClean="0"/>
              <a:t>1664-</a:t>
            </a:r>
          </a:p>
          <a:p>
            <a:r>
              <a:rPr lang="en-US" sz="1400" dirty="0" smtClean="0"/>
              <a:t>1792K</a:t>
            </a:r>
            <a:endParaRPr lang="en-US" sz="1400" dirty="0"/>
          </a:p>
        </p:txBody>
      </p:sp>
      <p:sp>
        <p:nvSpPr>
          <p:cNvPr id="27" name="TextBox 26"/>
          <p:cNvSpPr txBox="1"/>
          <p:nvPr/>
        </p:nvSpPr>
        <p:spPr>
          <a:xfrm>
            <a:off x="4743102" y="5406189"/>
            <a:ext cx="641923" cy="523220"/>
          </a:xfrm>
          <a:prstGeom prst="rect">
            <a:avLst/>
          </a:prstGeom>
          <a:noFill/>
        </p:spPr>
        <p:txBody>
          <a:bodyPr wrap="none" rtlCol="0">
            <a:spAutoFit/>
          </a:bodyPr>
          <a:lstStyle/>
          <a:p>
            <a:r>
              <a:rPr lang="en-US" sz="1400" dirty="0" smtClean="0"/>
              <a:t>1792-</a:t>
            </a:r>
          </a:p>
          <a:p>
            <a:r>
              <a:rPr lang="en-US" sz="1400" dirty="0" smtClean="0"/>
              <a:t>1920K</a:t>
            </a:r>
          </a:p>
        </p:txBody>
      </p:sp>
      <p:sp>
        <p:nvSpPr>
          <p:cNvPr id="28" name="TextBox 27"/>
          <p:cNvSpPr txBox="1"/>
          <p:nvPr/>
        </p:nvSpPr>
        <p:spPr>
          <a:xfrm>
            <a:off x="5934467" y="5410200"/>
            <a:ext cx="641923" cy="523220"/>
          </a:xfrm>
          <a:prstGeom prst="rect">
            <a:avLst/>
          </a:prstGeom>
          <a:noFill/>
        </p:spPr>
        <p:txBody>
          <a:bodyPr wrap="none" rtlCol="0">
            <a:spAutoFit/>
          </a:bodyPr>
          <a:lstStyle/>
          <a:p>
            <a:r>
              <a:rPr lang="en-US" sz="1400" dirty="0" smtClean="0"/>
              <a:t>1920-</a:t>
            </a:r>
          </a:p>
          <a:p>
            <a:r>
              <a:rPr lang="en-US" sz="1400" dirty="0" smtClean="0"/>
              <a:t>2048K</a:t>
            </a:r>
            <a:endParaRPr lang="en-US" sz="1400" dirty="0"/>
          </a:p>
        </p:txBody>
      </p:sp>
      <p:sp>
        <p:nvSpPr>
          <p:cNvPr id="30" name="TextBox 29"/>
          <p:cNvSpPr txBox="1"/>
          <p:nvPr/>
        </p:nvSpPr>
        <p:spPr>
          <a:xfrm>
            <a:off x="5804440" y="1905000"/>
            <a:ext cx="878879" cy="307777"/>
          </a:xfrm>
          <a:prstGeom prst="rect">
            <a:avLst/>
          </a:prstGeom>
          <a:noFill/>
        </p:spPr>
        <p:txBody>
          <a:bodyPr wrap="none" rtlCol="0">
            <a:spAutoFit/>
          </a:bodyPr>
          <a:lstStyle/>
          <a:p>
            <a:r>
              <a:rPr lang="en-US" sz="1400" dirty="0" smtClean="0"/>
              <a:t>384-512K</a:t>
            </a:r>
            <a:endParaRPr lang="en-US" sz="1400" dirty="0"/>
          </a:p>
        </p:txBody>
      </p:sp>
    </p:spTree>
    <p:extLst>
      <p:ext uri="{BB962C8B-B14F-4D97-AF65-F5344CB8AC3E}">
        <p14:creationId xmlns:p14="http://schemas.microsoft.com/office/powerpoint/2010/main" val="22247006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19</a:t>
            </a:fld>
            <a:endParaRPr lang="en-US" dirty="0"/>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sp>
        <p:nvSpPr>
          <p:cNvPr id="9" name="Title 3"/>
          <p:cNvSpPr>
            <a:spLocks noGrp="1"/>
          </p:cNvSpPr>
          <p:nvPr>
            <p:ph type="title"/>
          </p:nvPr>
        </p:nvSpPr>
        <p:spPr>
          <a:xfrm>
            <a:off x="0" y="36513"/>
            <a:ext cx="9143999" cy="1143000"/>
          </a:xfrm>
        </p:spPr>
        <p:txBody>
          <a:bodyPr>
            <a:noAutofit/>
          </a:bodyPr>
          <a:lstStyle/>
          <a:p>
            <a:r>
              <a:rPr lang="en-US" sz="3200" dirty="0" smtClean="0">
                <a:solidFill>
                  <a:srgbClr val="0067BF"/>
                </a:solidFill>
                <a:ea typeface="Khmer UI" pitchFamily="34" charset="0"/>
                <a:cs typeface="Khmer UI" pitchFamily="34" charset="0"/>
              </a:rPr>
              <a:t>The </a:t>
            </a:r>
            <a:r>
              <a:rPr lang="en-US" sz="3200" b="1" dirty="0" smtClean="0">
                <a:solidFill>
                  <a:srgbClr val="0067BF"/>
                </a:solidFill>
                <a:ea typeface="Khmer UI" pitchFamily="34" charset="0"/>
                <a:cs typeface="Khmer UI" pitchFamily="34" charset="0"/>
              </a:rPr>
              <a:t>Neo Network on Chip </a:t>
            </a:r>
            <a:r>
              <a:rPr lang="en-US" sz="3200" dirty="0" smtClean="0">
                <a:solidFill>
                  <a:srgbClr val="0067BF"/>
                </a:solidFill>
                <a:ea typeface="Khmer UI" pitchFamily="34" charset="0"/>
                <a:cs typeface="Khmer UI" pitchFamily="34" charset="0"/>
              </a:rPr>
              <a:t>seamlessly scales with the address space </a:t>
            </a:r>
            <a:endParaRPr lang="en-US" sz="3200"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241" r="3397" b="6180"/>
          <a:stretch/>
        </p:blipFill>
        <p:spPr>
          <a:xfrm>
            <a:off x="1934274" y="1053233"/>
            <a:ext cx="2715768" cy="2999232"/>
          </a:xfrm>
          <a:prstGeom prst="rect">
            <a:avLst/>
          </a:prstGeom>
        </p:spPr>
      </p:pic>
      <p:sp>
        <p:nvSpPr>
          <p:cNvPr id="2" name="TextBox 1"/>
          <p:cNvSpPr txBox="1"/>
          <p:nvPr/>
        </p:nvSpPr>
        <p:spPr>
          <a:xfrm>
            <a:off x="2016755" y="1719333"/>
            <a:ext cx="479618" cy="215444"/>
          </a:xfrm>
          <a:prstGeom prst="rect">
            <a:avLst/>
          </a:prstGeom>
          <a:noFill/>
        </p:spPr>
        <p:txBody>
          <a:bodyPr wrap="none" rtlCol="0">
            <a:spAutoFit/>
          </a:bodyPr>
          <a:lstStyle/>
          <a:p>
            <a:r>
              <a:rPr lang="en-US" sz="800" dirty="0" smtClean="0"/>
              <a:t>0-128K</a:t>
            </a:r>
            <a:endParaRPr lang="en-US" sz="800" dirty="0"/>
          </a:p>
        </p:txBody>
      </p:sp>
      <p:sp>
        <p:nvSpPr>
          <p:cNvPr id="5" name="TextBox 4"/>
          <p:cNvSpPr txBox="1"/>
          <p:nvPr/>
        </p:nvSpPr>
        <p:spPr>
          <a:xfrm>
            <a:off x="2619309" y="1719333"/>
            <a:ext cx="582211" cy="215444"/>
          </a:xfrm>
          <a:prstGeom prst="rect">
            <a:avLst/>
          </a:prstGeom>
          <a:noFill/>
        </p:spPr>
        <p:txBody>
          <a:bodyPr wrap="none" rtlCol="0">
            <a:spAutoFit/>
          </a:bodyPr>
          <a:lstStyle/>
          <a:p>
            <a:r>
              <a:rPr lang="en-US" sz="800" dirty="0" smtClean="0"/>
              <a:t>128-256K</a:t>
            </a:r>
          </a:p>
        </p:txBody>
      </p:sp>
      <p:sp>
        <p:nvSpPr>
          <p:cNvPr id="6" name="TextBox 5"/>
          <p:cNvSpPr txBox="1"/>
          <p:nvPr/>
        </p:nvSpPr>
        <p:spPr>
          <a:xfrm>
            <a:off x="3263990" y="1719333"/>
            <a:ext cx="582211" cy="215444"/>
          </a:xfrm>
          <a:prstGeom prst="rect">
            <a:avLst/>
          </a:prstGeom>
          <a:noFill/>
        </p:spPr>
        <p:txBody>
          <a:bodyPr wrap="none" rtlCol="0">
            <a:spAutoFit/>
          </a:bodyPr>
          <a:lstStyle/>
          <a:p>
            <a:r>
              <a:rPr lang="en-US" sz="800" dirty="0" smtClean="0"/>
              <a:t>256-384K</a:t>
            </a:r>
            <a:endParaRPr lang="en-US" sz="800" dirty="0"/>
          </a:p>
        </p:txBody>
      </p:sp>
      <p:sp>
        <p:nvSpPr>
          <p:cNvPr id="15" name="TextBox 14"/>
          <p:cNvSpPr txBox="1"/>
          <p:nvPr/>
        </p:nvSpPr>
        <p:spPr>
          <a:xfrm>
            <a:off x="2035761" y="2307542"/>
            <a:ext cx="445955" cy="338554"/>
          </a:xfrm>
          <a:prstGeom prst="rect">
            <a:avLst/>
          </a:prstGeom>
          <a:noFill/>
        </p:spPr>
        <p:txBody>
          <a:bodyPr wrap="none" rtlCol="0">
            <a:spAutoFit/>
          </a:bodyPr>
          <a:lstStyle/>
          <a:p>
            <a:r>
              <a:rPr lang="en-US" sz="800" dirty="0" smtClean="0"/>
              <a:t>1024-</a:t>
            </a:r>
          </a:p>
          <a:p>
            <a:r>
              <a:rPr lang="en-US" sz="800" dirty="0" smtClean="0"/>
              <a:t>1152K</a:t>
            </a:r>
            <a:endParaRPr lang="en-US" sz="800" dirty="0"/>
          </a:p>
        </p:txBody>
      </p:sp>
      <p:sp>
        <p:nvSpPr>
          <p:cNvPr id="16" name="TextBox 15"/>
          <p:cNvSpPr txBox="1"/>
          <p:nvPr/>
        </p:nvSpPr>
        <p:spPr>
          <a:xfrm>
            <a:off x="2677155" y="2307542"/>
            <a:ext cx="445955" cy="338554"/>
          </a:xfrm>
          <a:prstGeom prst="rect">
            <a:avLst/>
          </a:prstGeom>
          <a:noFill/>
        </p:spPr>
        <p:txBody>
          <a:bodyPr wrap="none" rtlCol="0">
            <a:spAutoFit/>
          </a:bodyPr>
          <a:lstStyle/>
          <a:p>
            <a:r>
              <a:rPr lang="en-US" sz="800" dirty="0" smtClean="0"/>
              <a:t>1152-</a:t>
            </a:r>
          </a:p>
          <a:p>
            <a:r>
              <a:rPr lang="en-US" sz="800" dirty="0" smtClean="0"/>
              <a:t>1280K</a:t>
            </a:r>
            <a:endParaRPr lang="en-US" sz="800" dirty="0"/>
          </a:p>
        </p:txBody>
      </p:sp>
      <p:sp>
        <p:nvSpPr>
          <p:cNvPr id="19" name="TextBox 18"/>
          <p:cNvSpPr txBox="1"/>
          <p:nvPr/>
        </p:nvSpPr>
        <p:spPr>
          <a:xfrm>
            <a:off x="3339903" y="2307542"/>
            <a:ext cx="445955" cy="338554"/>
          </a:xfrm>
          <a:prstGeom prst="rect">
            <a:avLst/>
          </a:prstGeom>
          <a:noFill/>
        </p:spPr>
        <p:txBody>
          <a:bodyPr wrap="none" rtlCol="0">
            <a:spAutoFit/>
          </a:bodyPr>
          <a:lstStyle/>
          <a:p>
            <a:r>
              <a:rPr lang="en-US" sz="800" dirty="0" smtClean="0"/>
              <a:t>1280-</a:t>
            </a:r>
          </a:p>
          <a:p>
            <a:r>
              <a:rPr lang="en-US" sz="800" dirty="0" smtClean="0"/>
              <a:t>1408K</a:t>
            </a:r>
          </a:p>
        </p:txBody>
      </p:sp>
      <p:sp>
        <p:nvSpPr>
          <p:cNvPr id="20" name="TextBox 19"/>
          <p:cNvSpPr txBox="1"/>
          <p:nvPr/>
        </p:nvSpPr>
        <p:spPr>
          <a:xfrm>
            <a:off x="3983800" y="2307542"/>
            <a:ext cx="445955" cy="338554"/>
          </a:xfrm>
          <a:prstGeom prst="rect">
            <a:avLst/>
          </a:prstGeom>
          <a:noFill/>
        </p:spPr>
        <p:txBody>
          <a:bodyPr wrap="none" rtlCol="0">
            <a:spAutoFit/>
          </a:bodyPr>
          <a:lstStyle/>
          <a:p>
            <a:r>
              <a:rPr lang="en-US" sz="800" dirty="0" smtClean="0"/>
              <a:t>1408-</a:t>
            </a:r>
          </a:p>
          <a:p>
            <a:r>
              <a:rPr lang="en-US" sz="800" dirty="0" smtClean="0"/>
              <a:t>1536K</a:t>
            </a:r>
            <a:endParaRPr lang="en-US" sz="800" dirty="0"/>
          </a:p>
        </p:txBody>
      </p:sp>
      <p:sp>
        <p:nvSpPr>
          <p:cNvPr id="30" name="TextBox 29"/>
          <p:cNvSpPr txBox="1"/>
          <p:nvPr/>
        </p:nvSpPr>
        <p:spPr>
          <a:xfrm>
            <a:off x="3920022" y="1719333"/>
            <a:ext cx="582211" cy="215444"/>
          </a:xfrm>
          <a:prstGeom prst="rect">
            <a:avLst/>
          </a:prstGeom>
          <a:noFill/>
        </p:spPr>
        <p:txBody>
          <a:bodyPr wrap="none" rtlCol="0">
            <a:spAutoFit/>
          </a:bodyPr>
          <a:lstStyle/>
          <a:p>
            <a:r>
              <a:rPr lang="en-US" sz="800" dirty="0" smtClean="0"/>
              <a:t>384-512K</a:t>
            </a:r>
            <a:endParaRPr lang="en-US" sz="800" dirty="0"/>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3271" t="-6152" r="-3271" b="6152"/>
          <a:stretch/>
        </p:blipFill>
        <p:spPr>
          <a:xfrm>
            <a:off x="4640582" y="1055058"/>
            <a:ext cx="2811258" cy="2997407"/>
          </a:xfrm>
          <a:prstGeom prst="rect">
            <a:avLst/>
          </a:prstGeom>
        </p:spPr>
      </p:pic>
      <p:sp>
        <p:nvSpPr>
          <p:cNvPr id="35" name="TextBox 34"/>
          <p:cNvSpPr txBox="1"/>
          <p:nvPr/>
        </p:nvSpPr>
        <p:spPr>
          <a:xfrm>
            <a:off x="4650128" y="2910234"/>
            <a:ext cx="445955" cy="338554"/>
          </a:xfrm>
          <a:prstGeom prst="rect">
            <a:avLst/>
          </a:prstGeom>
          <a:noFill/>
        </p:spPr>
        <p:txBody>
          <a:bodyPr wrap="none" rtlCol="0">
            <a:spAutoFit/>
          </a:bodyPr>
          <a:lstStyle/>
          <a:p>
            <a:r>
              <a:rPr lang="en-US" sz="800" dirty="0" smtClean="0"/>
              <a:t>2560-</a:t>
            </a:r>
          </a:p>
          <a:p>
            <a:r>
              <a:rPr lang="en-US" sz="800" dirty="0" smtClean="0"/>
              <a:t>2688K</a:t>
            </a:r>
            <a:endParaRPr lang="en-US" sz="800" dirty="0"/>
          </a:p>
        </p:txBody>
      </p:sp>
      <p:sp>
        <p:nvSpPr>
          <p:cNvPr id="36" name="TextBox 35"/>
          <p:cNvSpPr txBox="1"/>
          <p:nvPr/>
        </p:nvSpPr>
        <p:spPr>
          <a:xfrm>
            <a:off x="5291522" y="2910234"/>
            <a:ext cx="445955" cy="338554"/>
          </a:xfrm>
          <a:prstGeom prst="rect">
            <a:avLst/>
          </a:prstGeom>
          <a:noFill/>
        </p:spPr>
        <p:txBody>
          <a:bodyPr wrap="none" rtlCol="0">
            <a:spAutoFit/>
          </a:bodyPr>
          <a:lstStyle/>
          <a:p>
            <a:r>
              <a:rPr lang="en-US" sz="800" dirty="0" smtClean="0"/>
              <a:t>2688-</a:t>
            </a:r>
          </a:p>
          <a:p>
            <a:r>
              <a:rPr lang="en-US" sz="800" dirty="0" smtClean="0"/>
              <a:t>2816K</a:t>
            </a:r>
            <a:endParaRPr lang="en-US" sz="800" dirty="0"/>
          </a:p>
        </p:txBody>
      </p:sp>
      <p:sp>
        <p:nvSpPr>
          <p:cNvPr id="37" name="TextBox 36"/>
          <p:cNvSpPr txBox="1"/>
          <p:nvPr/>
        </p:nvSpPr>
        <p:spPr>
          <a:xfrm>
            <a:off x="5954270" y="2910234"/>
            <a:ext cx="445955" cy="338554"/>
          </a:xfrm>
          <a:prstGeom prst="rect">
            <a:avLst/>
          </a:prstGeom>
          <a:noFill/>
        </p:spPr>
        <p:txBody>
          <a:bodyPr wrap="none" rtlCol="0">
            <a:spAutoFit/>
          </a:bodyPr>
          <a:lstStyle/>
          <a:p>
            <a:r>
              <a:rPr lang="en-US" sz="800" dirty="0" smtClean="0"/>
              <a:t>2816-</a:t>
            </a:r>
          </a:p>
          <a:p>
            <a:r>
              <a:rPr lang="en-US" sz="800" dirty="0" smtClean="0"/>
              <a:t>2944K</a:t>
            </a:r>
          </a:p>
        </p:txBody>
      </p:sp>
      <p:sp>
        <p:nvSpPr>
          <p:cNvPr id="38" name="TextBox 37"/>
          <p:cNvSpPr txBox="1"/>
          <p:nvPr/>
        </p:nvSpPr>
        <p:spPr>
          <a:xfrm>
            <a:off x="6598167" y="2910234"/>
            <a:ext cx="445955" cy="338554"/>
          </a:xfrm>
          <a:prstGeom prst="rect">
            <a:avLst/>
          </a:prstGeom>
          <a:noFill/>
        </p:spPr>
        <p:txBody>
          <a:bodyPr wrap="none" rtlCol="0">
            <a:spAutoFit/>
          </a:bodyPr>
          <a:lstStyle/>
          <a:p>
            <a:r>
              <a:rPr lang="en-US" sz="800" dirty="0" smtClean="0"/>
              <a:t>2944-</a:t>
            </a:r>
          </a:p>
          <a:p>
            <a:r>
              <a:rPr lang="en-US" sz="800" dirty="0" smtClean="0"/>
              <a:t>3072K</a:t>
            </a:r>
            <a:endParaRPr lang="en-US" sz="800" dirty="0"/>
          </a:p>
        </p:txBody>
      </p:sp>
      <p:sp>
        <p:nvSpPr>
          <p:cNvPr id="39" name="TextBox 38"/>
          <p:cNvSpPr txBox="1"/>
          <p:nvPr/>
        </p:nvSpPr>
        <p:spPr>
          <a:xfrm>
            <a:off x="4650128" y="3589168"/>
            <a:ext cx="445955" cy="338554"/>
          </a:xfrm>
          <a:prstGeom prst="rect">
            <a:avLst/>
          </a:prstGeom>
          <a:noFill/>
        </p:spPr>
        <p:txBody>
          <a:bodyPr wrap="none" rtlCol="0">
            <a:spAutoFit/>
          </a:bodyPr>
          <a:lstStyle/>
          <a:p>
            <a:r>
              <a:rPr lang="en-US" sz="800" dirty="0" smtClean="0"/>
              <a:t>3584-</a:t>
            </a:r>
          </a:p>
          <a:p>
            <a:r>
              <a:rPr lang="en-US" sz="800" dirty="0" smtClean="0"/>
              <a:t>3712K</a:t>
            </a:r>
            <a:endParaRPr lang="en-US" sz="800" dirty="0"/>
          </a:p>
        </p:txBody>
      </p:sp>
      <p:sp>
        <p:nvSpPr>
          <p:cNvPr id="40" name="TextBox 39"/>
          <p:cNvSpPr txBox="1"/>
          <p:nvPr/>
        </p:nvSpPr>
        <p:spPr>
          <a:xfrm>
            <a:off x="5291522" y="3589168"/>
            <a:ext cx="445955" cy="338554"/>
          </a:xfrm>
          <a:prstGeom prst="rect">
            <a:avLst/>
          </a:prstGeom>
          <a:noFill/>
        </p:spPr>
        <p:txBody>
          <a:bodyPr wrap="none" rtlCol="0">
            <a:spAutoFit/>
          </a:bodyPr>
          <a:lstStyle/>
          <a:p>
            <a:r>
              <a:rPr lang="en-US" sz="800" dirty="0" smtClean="0"/>
              <a:t>3712-</a:t>
            </a:r>
          </a:p>
          <a:p>
            <a:r>
              <a:rPr lang="en-US" sz="800" dirty="0" smtClean="0"/>
              <a:t>3840K</a:t>
            </a:r>
            <a:endParaRPr lang="en-US" sz="800" dirty="0"/>
          </a:p>
        </p:txBody>
      </p:sp>
      <p:sp>
        <p:nvSpPr>
          <p:cNvPr id="41" name="TextBox 40"/>
          <p:cNvSpPr txBox="1"/>
          <p:nvPr/>
        </p:nvSpPr>
        <p:spPr>
          <a:xfrm>
            <a:off x="5955184" y="3589168"/>
            <a:ext cx="445955" cy="338554"/>
          </a:xfrm>
          <a:prstGeom prst="rect">
            <a:avLst/>
          </a:prstGeom>
          <a:noFill/>
        </p:spPr>
        <p:txBody>
          <a:bodyPr wrap="none" rtlCol="0">
            <a:spAutoFit/>
          </a:bodyPr>
          <a:lstStyle/>
          <a:p>
            <a:r>
              <a:rPr lang="en-US" sz="800" dirty="0" smtClean="0"/>
              <a:t>3840-</a:t>
            </a:r>
          </a:p>
          <a:p>
            <a:r>
              <a:rPr lang="en-US" sz="800" dirty="0" smtClean="0"/>
              <a:t>3986K</a:t>
            </a:r>
          </a:p>
        </p:txBody>
      </p:sp>
      <p:sp>
        <p:nvSpPr>
          <p:cNvPr id="42" name="TextBox 41"/>
          <p:cNvSpPr txBox="1"/>
          <p:nvPr/>
        </p:nvSpPr>
        <p:spPr>
          <a:xfrm>
            <a:off x="6598167" y="3589168"/>
            <a:ext cx="445955" cy="338554"/>
          </a:xfrm>
          <a:prstGeom prst="rect">
            <a:avLst/>
          </a:prstGeom>
          <a:noFill/>
        </p:spPr>
        <p:txBody>
          <a:bodyPr wrap="none" rtlCol="0">
            <a:spAutoFit/>
          </a:bodyPr>
          <a:lstStyle/>
          <a:p>
            <a:r>
              <a:rPr lang="en-US" sz="800" dirty="0" smtClean="0"/>
              <a:t>3968-</a:t>
            </a:r>
          </a:p>
          <a:p>
            <a:r>
              <a:rPr lang="en-US" sz="800" dirty="0" smtClean="0"/>
              <a:t>4096K</a:t>
            </a:r>
            <a:endParaRPr lang="en-US" sz="800" dirty="0"/>
          </a:p>
        </p:txBody>
      </p:sp>
      <p:cxnSp>
        <p:nvCxnSpPr>
          <p:cNvPr id="12" name="Straight Connector 11"/>
          <p:cNvCxnSpPr/>
          <p:nvPr/>
        </p:nvCxnSpPr>
        <p:spPr>
          <a:xfrm>
            <a:off x="4631122" y="1492145"/>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4631122" y="2141877"/>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4631122" y="2774845"/>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4631122" y="3424577"/>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pic>
        <p:nvPicPr>
          <p:cNvPr id="143" name="Picture 142"/>
          <p:cNvPicPr>
            <a:picLocks noChangeAspect="1"/>
          </p:cNvPicPr>
          <p:nvPr/>
        </p:nvPicPr>
        <p:blipFill rotWithShape="1">
          <a:blip r:embed="rId3">
            <a:extLst>
              <a:ext uri="{28A0092B-C50C-407E-A947-70E740481C1C}">
                <a14:useLocalDpi xmlns:a14="http://schemas.microsoft.com/office/drawing/2010/main" val="0"/>
              </a:ext>
            </a:extLst>
          </a:blip>
          <a:srcRect t="986" r="3733" b="4402"/>
          <a:stretch/>
        </p:blipFill>
        <p:spPr>
          <a:xfrm>
            <a:off x="1943734" y="4022162"/>
            <a:ext cx="2706308" cy="2835838"/>
          </a:xfrm>
          <a:prstGeom prst="rect">
            <a:avLst/>
          </a:prstGeom>
        </p:spPr>
      </p:pic>
      <p:sp>
        <p:nvSpPr>
          <p:cNvPr id="144" name="TextBox 143"/>
          <p:cNvSpPr txBox="1"/>
          <p:nvPr/>
        </p:nvSpPr>
        <p:spPr>
          <a:xfrm>
            <a:off x="2016755" y="4429634"/>
            <a:ext cx="445955" cy="338554"/>
          </a:xfrm>
          <a:prstGeom prst="rect">
            <a:avLst/>
          </a:prstGeom>
          <a:noFill/>
        </p:spPr>
        <p:txBody>
          <a:bodyPr wrap="none" rtlCol="0">
            <a:spAutoFit/>
          </a:bodyPr>
          <a:lstStyle/>
          <a:p>
            <a:r>
              <a:rPr lang="en-US" sz="800" dirty="0" smtClean="0"/>
              <a:t>4096-</a:t>
            </a:r>
          </a:p>
          <a:p>
            <a:r>
              <a:rPr lang="en-US" sz="800" dirty="0" smtClean="0"/>
              <a:t>4224K</a:t>
            </a:r>
            <a:endParaRPr lang="en-US" sz="800" dirty="0"/>
          </a:p>
        </p:txBody>
      </p:sp>
      <p:sp>
        <p:nvSpPr>
          <p:cNvPr id="145" name="TextBox 144"/>
          <p:cNvSpPr txBox="1"/>
          <p:nvPr/>
        </p:nvSpPr>
        <p:spPr>
          <a:xfrm>
            <a:off x="2678245" y="4429634"/>
            <a:ext cx="445955" cy="338554"/>
          </a:xfrm>
          <a:prstGeom prst="rect">
            <a:avLst/>
          </a:prstGeom>
          <a:noFill/>
        </p:spPr>
        <p:txBody>
          <a:bodyPr wrap="none" rtlCol="0">
            <a:spAutoFit/>
          </a:bodyPr>
          <a:lstStyle/>
          <a:p>
            <a:r>
              <a:rPr lang="en-US" sz="800" dirty="0" smtClean="0"/>
              <a:t>4224-</a:t>
            </a:r>
          </a:p>
          <a:p>
            <a:r>
              <a:rPr lang="en-US" sz="800" dirty="0" smtClean="0"/>
              <a:t>4352K</a:t>
            </a:r>
          </a:p>
        </p:txBody>
      </p:sp>
      <p:sp>
        <p:nvSpPr>
          <p:cNvPr id="146" name="TextBox 145"/>
          <p:cNvSpPr txBox="1"/>
          <p:nvPr/>
        </p:nvSpPr>
        <p:spPr>
          <a:xfrm>
            <a:off x="3364045" y="4429634"/>
            <a:ext cx="445955" cy="338554"/>
          </a:xfrm>
          <a:prstGeom prst="rect">
            <a:avLst/>
          </a:prstGeom>
          <a:noFill/>
        </p:spPr>
        <p:txBody>
          <a:bodyPr wrap="none" rtlCol="0">
            <a:spAutoFit/>
          </a:bodyPr>
          <a:lstStyle/>
          <a:p>
            <a:r>
              <a:rPr lang="en-US" sz="800" dirty="0" smtClean="0"/>
              <a:t>4352-</a:t>
            </a:r>
          </a:p>
          <a:p>
            <a:r>
              <a:rPr lang="en-US" sz="800" dirty="0" smtClean="0"/>
              <a:t>4480K</a:t>
            </a:r>
            <a:endParaRPr lang="en-US" sz="800" dirty="0"/>
          </a:p>
        </p:txBody>
      </p:sp>
      <p:sp>
        <p:nvSpPr>
          <p:cNvPr id="151" name="TextBox 150"/>
          <p:cNvSpPr txBox="1"/>
          <p:nvPr/>
        </p:nvSpPr>
        <p:spPr>
          <a:xfrm>
            <a:off x="2035761" y="5665600"/>
            <a:ext cx="445955" cy="338554"/>
          </a:xfrm>
          <a:prstGeom prst="rect">
            <a:avLst/>
          </a:prstGeom>
          <a:noFill/>
        </p:spPr>
        <p:txBody>
          <a:bodyPr wrap="none" rtlCol="0">
            <a:spAutoFit/>
          </a:bodyPr>
          <a:lstStyle/>
          <a:p>
            <a:r>
              <a:rPr lang="en-US" sz="800" dirty="0" smtClean="0"/>
              <a:t>6144-</a:t>
            </a:r>
          </a:p>
          <a:p>
            <a:r>
              <a:rPr lang="en-US" sz="800" dirty="0" smtClean="0"/>
              <a:t>6272K</a:t>
            </a:r>
            <a:endParaRPr lang="en-US" sz="800" dirty="0"/>
          </a:p>
        </p:txBody>
      </p:sp>
      <p:sp>
        <p:nvSpPr>
          <p:cNvPr id="152" name="TextBox 151"/>
          <p:cNvSpPr txBox="1"/>
          <p:nvPr/>
        </p:nvSpPr>
        <p:spPr>
          <a:xfrm>
            <a:off x="2677155" y="5665600"/>
            <a:ext cx="445955" cy="338554"/>
          </a:xfrm>
          <a:prstGeom prst="rect">
            <a:avLst/>
          </a:prstGeom>
          <a:noFill/>
        </p:spPr>
        <p:txBody>
          <a:bodyPr wrap="none" rtlCol="0">
            <a:spAutoFit/>
          </a:bodyPr>
          <a:lstStyle/>
          <a:p>
            <a:r>
              <a:rPr lang="en-US" sz="800" dirty="0" smtClean="0"/>
              <a:t>6272-</a:t>
            </a:r>
          </a:p>
          <a:p>
            <a:r>
              <a:rPr lang="en-US" sz="800" dirty="0" smtClean="0"/>
              <a:t>6400K</a:t>
            </a:r>
            <a:endParaRPr lang="en-US" sz="800" dirty="0"/>
          </a:p>
        </p:txBody>
      </p:sp>
      <p:sp>
        <p:nvSpPr>
          <p:cNvPr id="153" name="TextBox 152"/>
          <p:cNvSpPr txBox="1"/>
          <p:nvPr/>
        </p:nvSpPr>
        <p:spPr>
          <a:xfrm>
            <a:off x="3339903" y="5665600"/>
            <a:ext cx="445955" cy="338554"/>
          </a:xfrm>
          <a:prstGeom prst="rect">
            <a:avLst/>
          </a:prstGeom>
          <a:noFill/>
        </p:spPr>
        <p:txBody>
          <a:bodyPr wrap="none" rtlCol="0">
            <a:spAutoFit/>
          </a:bodyPr>
          <a:lstStyle/>
          <a:p>
            <a:r>
              <a:rPr lang="en-US" sz="800" dirty="0" smtClean="0"/>
              <a:t>6400-</a:t>
            </a:r>
          </a:p>
          <a:p>
            <a:r>
              <a:rPr lang="en-US" sz="800" dirty="0" smtClean="0"/>
              <a:t>6528K</a:t>
            </a:r>
          </a:p>
        </p:txBody>
      </p:sp>
      <p:sp>
        <p:nvSpPr>
          <p:cNvPr id="154" name="TextBox 153"/>
          <p:cNvSpPr txBox="1"/>
          <p:nvPr/>
        </p:nvSpPr>
        <p:spPr>
          <a:xfrm>
            <a:off x="3983800" y="5665600"/>
            <a:ext cx="445955" cy="338554"/>
          </a:xfrm>
          <a:prstGeom prst="rect">
            <a:avLst/>
          </a:prstGeom>
          <a:noFill/>
        </p:spPr>
        <p:txBody>
          <a:bodyPr wrap="none" rtlCol="0">
            <a:spAutoFit/>
          </a:bodyPr>
          <a:lstStyle/>
          <a:p>
            <a:r>
              <a:rPr lang="en-US" sz="800" dirty="0" smtClean="0"/>
              <a:t>6528-</a:t>
            </a:r>
          </a:p>
          <a:p>
            <a:r>
              <a:rPr lang="en-US" sz="800" dirty="0" smtClean="0"/>
              <a:t>6656K</a:t>
            </a:r>
            <a:endParaRPr lang="en-US" sz="800" dirty="0"/>
          </a:p>
        </p:txBody>
      </p:sp>
      <p:sp>
        <p:nvSpPr>
          <p:cNvPr id="155" name="TextBox 154"/>
          <p:cNvSpPr txBox="1"/>
          <p:nvPr/>
        </p:nvSpPr>
        <p:spPr>
          <a:xfrm>
            <a:off x="2035761" y="6344534"/>
            <a:ext cx="445955" cy="338554"/>
          </a:xfrm>
          <a:prstGeom prst="rect">
            <a:avLst/>
          </a:prstGeom>
          <a:noFill/>
        </p:spPr>
        <p:txBody>
          <a:bodyPr wrap="none" rtlCol="0">
            <a:spAutoFit/>
          </a:bodyPr>
          <a:lstStyle/>
          <a:p>
            <a:r>
              <a:rPr lang="en-US" sz="800" dirty="0" smtClean="0"/>
              <a:t>7168-</a:t>
            </a:r>
          </a:p>
          <a:p>
            <a:r>
              <a:rPr lang="en-US" sz="800" dirty="0" smtClean="0"/>
              <a:t>7296K</a:t>
            </a:r>
            <a:endParaRPr lang="en-US" sz="800" dirty="0"/>
          </a:p>
        </p:txBody>
      </p:sp>
      <p:sp>
        <p:nvSpPr>
          <p:cNvPr id="156" name="TextBox 155"/>
          <p:cNvSpPr txBox="1"/>
          <p:nvPr/>
        </p:nvSpPr>
        <p:spPr>
          <a:xfrm>
            <a:off x="2677155" y="6344534"/>
            <a:ext cx="445955" cy="338554"/>
          </a:xfrm>
          <a:prstGeom prst="rect">
            <a:avLst/>
          </a:prstGeom>
          <a:noFill/>
        </p:spPr>
        <p:txBody>
          <a:bodyPr wrap="none" rtlCol="0">
            <a:spAutoFit/>
          </a:bodyPr>
          <a:lstStyle/>
          <a:p>
            <a:r>
              <a:rPr lang="en-US" sz="800" dirty="0" smtClean="0"/>
              <a:t>7296-</a:t>
            </a:r>
          </a:p>
          <a:p>
            <a:r>
              <a:rPr lang="en-US" sz="800" dirty="0" smtClean="0"/>
              <a:t>7424K</a:t>
            </a:r>
            <a:endParaRPr lang="en-US" sz="800" dirty="0"/>
          </a:p>
        </p:txBody>
      </p:sp>
      <p:sp>
        <p:nvSpPr>
          <p:cNvPr id="157" name="TextBox 156"/>
          <p:cNvSpPr txBox="1"/>
          <p:nvPr/>
        </p:nvSpPr>
        <p:spPr>
          <a:xfrm>
            <a:off x="3340817" y="6344534"/>
            <a:ext cx="445955" cy="338554"/>
          </a:xfrm>
          <a:prstGeom prst="rect">
            <a:avLst/>
          </a:prstGeom>
          <a:noFill/>
        </p:spPr>
        <p:txBody>
          <a:bodyPr wrap="none" rtlCol="0">
            <a:spAutoFit/>
          </a:bodyPr>
          <a:lstStyle/>
          <a:p>
            <a:r>
              <a:rPr lang="en-US" sz="800" dirty="0" smtClean="0"/>
              <a:t>7424-</a:t>
            </a:r>
          </a:p>
          <a:p>
            <a:r>
              <a:rPr lang="en-US" sz="800" dirty="0" smtClean="0"/>
              <a:t>7552K</a:t>
            </a:r>
          </a:p>
        </p:txBody>
      </p:sp>
      <p:sp>
        <p:nvSpPr>
          <p:cNvPr id="158" name="TextBox 157"/>
          <p:cNvSpPr txBox="1"/>
          <p:nvPr/>
        </p:nvSpPr>
        <p:spPr>
          <a:xfrm>
            <a:off x="3983800" y="6344534"/>
            <a:ext cx="445955" cy="338554"/>
          </a:xfrm>
          <a:prstGeom prst="rect">
            <a:avLst/>
          </a:prstGeom>
          <a:noFill/>
        </p:spPr>
        <p:txBody>
          <a:bodyPr wrap="none" rtlCol="0">
            <a:spAutoFit/>
          </a:bodyPr>
          <a:lstStyle/>
          <a:p>
            <a:r>
              <a:rPr lang="en-US" sz="800" dirty="0" smtClean="0"/>
              <a:t>7552-</a:t>
            </a:r>
          </a:p>
          <a:p>
            <a:r>
              <a:rPr lang="en-US" sz="800" dirty="0" smtClean="0"/>
              <a:t>7680K</a:t>
            </a:r>
            <a:endParaRPr lang="en-US" sz="800" dirty="0"/>
          </a:p>
        </p:txBody>
      </p:sp>
      <p:sp>
        <p:nvSpPr>
          <p:cNvPr id="159" name="TextBox 158"/>
          <p:cNvSpPr txBox="1"/>
          <p:nvPr/>
        </p:nvSpPr>
        <p:spPr>
          <a:xfrm>
            <a:off x="3973645" y="4429634"/>
            <a:ext cx="445955" cy="338554"/>
          </a:xfrm>
          <a:prstGeom prst="rect">
            <a:avLst/>
          </a:prstGeom>
          <a:noFill/>
        </p:spPr>
        <p:txBody>
          <a:bodyPr wrap="none" rtlCol="0">
            <a:spAutoFit/>
          </a:bodyPr>
          <a:lstStyle/>
          <a:p>
            <a:r>
              <a:rPr lang="en-US" sz="800" dirty="0" smtClean="0"/>
              <a:t>4480-</a:t>
            </a:r>
          </a:p>
          <a:p>
            <a:r>
              <a:rPr lang="en-US" sz="800" dirty="0" smtClean="0"/>
              <a:t>4608K</a:t>
            </a:r>
            <a:endParaRPr lang="en-US" sz="800" dirty="0"/>
          </a:p>
        </p:txBody>
      </p:sp>
      <p:pic>
        <p:nvPicPr>
          <p:cNvPr id="160" name="Picture 159"/>
          <p:cNvPicPr>
            <a:picLocks noChangeAspect="1"/>
          </p:cNvPicPr>
          <p:nvPr/>
        </p:nvPicPr>
        <p:blipFill rotWithShape="1">
          <a:blip r:embed="rId3">
            <a:extLst>
              <a:ext uri="{28A0092B-C50C-407E-A947-70E740481C1C}">
                <a14:useLocalDpi xmlns:a14="http://schemas.microsoft.com/office/drawing/2010/main" val="0"/>
              </a:ext>
            </a:extLst>
          </a:blip>
          <a:srcRect l="3271" t="1214" r="-3271" b="5141"/>
          <a:stretch/>
        </p:blipFill>
        <p:spPr>
          <a:xfrm>
            <a:off x="4640582" y="4022162"/>
            <a:ext cx="2811258" cy="2806922"/>
          </a:xfrm>
          <a:prstGeom prst="rect">
            <a:avLst/>
          </a:prstGeom>
        </p:spPr>
      </p:pic>
      <p:sp>
        <p:nvSpPr>
          <p:cNvPr id="161" name="TextBox 160"/>
          <p:cNvSpPr txBox="1"/>
          <p:nvPr/>
        </p:nvSpPr>
        <p:spPr>
          <a:xfrm>
            <a:off x="4631122" y="4429634"/>
            <a:ext cx="445955" cy="338554"/>
          </a:xfrm>
          <a:prstGeom prst="rect">
            <a:avLst/>
          </a:prstGeom>
          <a:noFill/>
        </p:spPr>
        <p:txBody>
          <a:bodyPr wrap="none" rtlCol="0">
            <a:spAutoFit/>
          </a:bodyPr>
          <a:lstStyle/>
          <a:p>
            <a:r>
              <a:rPr lang="en-US" sz="800" dirty="0" smtClean="0"/>
              <a:t>4608-</a:t>
            </a:r>
          </a:p>
          <a:p>
            <a:r>
              <a:rPr lang="en-US" sz="800" dirty="0" smtClean="0"/>
              <a:t>4736K</a:t>
            </a:r>
            <a:endParaRPr lang="en-US" sz="800" dirty="0"/>
          </a:p>
        </p:txBody>
      </p:sp>
      <p:sp>
        <p:nvSpPr>
          <p:cNvPr id="162" name="TextBox 161"/>
          <p:cNvSpPr txBox="1"/>
          <p:nvPr/>
        </p:nvSpPr>
        <p:spPr>
          <a:xfrm>
            <a:off x="5269045" y="4429634"/>
            <a:ext cx="445955" cy="338554"/>
          </a:xfrm>
          <a:prstGeom prst="rect">
            <a:avLst/>
          </a:prstGeom>
          <a:noFill/>
        </p:spPr>
        <p:txBody>
          <a:bodyPr wrap="none" rtlCol="0">
            <a:spAutoFit/>
          </a:bodyPr>
          <a:lstStyle/>
          <a:p>
            <a:r>
              <a:rPr lang="en-US" sz="800" dirty="0" smtClean="0"/>
              <a:t>4736-</a:t>
            </a:r>
          </a:p>
          <a:p>
            <a:r>
              <a:rPr lang="en-US" sz="800" dirty="0" smtClean="0"/>
              <a:t>4864K</a:t>
            </a:r>
          </a:p>
        </p:txBody>
      </p:sp>
      <p:sp>
        <p:nvSpPr>
          <p:cNvPr id="163" name="TextBox 162"/>
          <p:cNvSpPr txBox="1"/>
          <p:nvPr/>
        </p:nvSpPr>
        <p:spPr>
          <a:xfrm>
            <a:off x="5954845" y="4429634"/>
            <a:ext cx="445955" cy="338554"/>
          </a:xfrm>
          <a:prstGeom prst="rect">
            <a:avLst/>
          </a:prstGeom>
          <a:noFill/>
        </p:spPr>
        <p:txBody>
          <a:bodyPr wrap="none" rtlCol="0">
            <a:spAutoFit/>
          </a:bodyPr>
          <a:lstStyle/>
          <a:p>
            <a:r>
              <a:rPr lang="en-US" sz="800" dirty="0" smtClean="0"/>
              <a:t>4864-</a:t>
            </a:r>
          </a:p>
          <a:p>
            <a:r>
              <a:rPr lang="en-US" sz="800" dirty="0" smtClean="0"/>
              <a:t>4992K</a:t>
            </a:r>
            <a:endParaRPr lang="en-US" sz="800" dirty="0"/>
          </a:p>
        </p:txBody>
      </p:sp>
      <p:sp>
        <p:nvSpPr>
          <p:cNvPr id="168" name="TextBox 167"/>
          <p:cNvSpPr txBox="1"/>
          <p:nvPr/>
        </p:nvSpPr>
        <p:spPr>
          <a:xfrm>
            <a:off x="4650128" y="5664715"/>
            <a:ext cx="445955" cy="338554"/>
          </a:xfrm>
          <a:prstGeom prst="rect">
            <a:avLst/>
          </a:prstGeom>
          <a:noFill/>
        </p:spPr>
        <p:txBody>
          <a:bodyPr wrap="none" rtlCol="0">
            <a:spAutoFit/>
          </a:bodyPr>
          <a:lstStyle/>
          <a:p>
            <a:r>
              <a:rPr lang="en-US" sz="800" dirty="0" smtClean="0"/>
              <a:t>6656-</a:t>
            </a:r>
          </a:p>
          <a:p>
            <a:r>
              <a:rPr lang="en-US" sz="800" dirty="0" smtClean="0"/>
              <a:t>6784K</a:t>
            </a:r>
            <a:endParaRPr lang="en-US" sz="800" dirty="0"/>
          </a:p>
        </p:txBody>
      </p:sp>
      <p:sp>
        <p:nvSpPr>
          <p:cNvPr id="169" name="TextBox 168"/>
          <p:cNvSpPr txBox="1"/>
          <p:nvPr/>
        </p:nvSpPr>
        <p:spPr>
          <a:xfrm>
            <a:off x="5291522" y="5664715"/>
            <a:ext cx="445955" cy="338554"/>
          </a:xfrm>
          <a:prstGeom prst="rect">
            <a:avLst/>
          </a:prstGeom>
          <a:noFill/>
        </p:spPr>
        <p:txBody>
          <a:bodyPr wrap="none" rtlCol="0">
            <a:spAutoFit/>
          </a:bodyPr>
          <a:lstStyle/>
          <a:p>
            <a:r>
              <a:rPr lang="en-US" sz="800" dirty="0" smtClean="0"/>
              <a:t>6784-</a:t>
            </a:r>
          </a:p>
          <a:p>
            <a:r>
              <a:rPr lang="en-US" sz="800" dirty="0" smtClean="0"/>
              <a:t>6912K</a:t>
            </a:r>
            <a:endParaRPr lang="en-US" sz="800" dirty="0"/>
          </a:p>
        </p:txBody>
      </p:sp>
      <p:sp>
        <p:nvSpPr>
          <p:cNvPr id="170" name="TextBox 169"/>
          <p:cNvSpPr txBox="1"/>
          <p:nvPr/>
        </p:nvSpPr>
        <p:spPr>
          <a:xfrm>
            <a:off x="5954270" y="5664715"/>
            <a:ext cx="445955" cy="338554"/>
          </a:xfrm>
          <a:prstGeom prst="rect">
            <a:avLst/>
          </a:prstGeom>
          <a:noFill/>
        </p:spPr>
        <p:txBody>
          <a:bodyPr wrap="none" rtlCol="0">
            <a:spAutoFit/>
          </a:bodyPr>
          <a:lstStyle/>
          <a:p>
            <a:r>
              <a:rPr lang="en-US" sz="800" dirty="0" smtClean="0"/>
              <a:t>6912-</a:t>
            </a:r>
          </a:p>
          <a:p>
            <a:r>
              <a:rPr lang="en-US" sz="800" dirty="0" smtClean="0"/>
              <a:t>7040K</a:t>
            </a:r>
          </a:p>
        </p:txBody>
      </p:sp>
      <p:sp>
        <p:nvSpPr>
          <p:cNvPr id="171" name="TextBox 170"/>
          <p:cNvSpPr txBox="1"/>
          <p:nvPr/>
        </p:nvSpPr>
        <p:spPr>
          <a:xfrm>
            <a:off x="6598167" y="5664715"/>
            <a:ext cx="445955" cy="338554"/>
          </a:xfrm>
          <a:prstGeom prst="rect">
            <a:avLst/>
          </a:prstGeom>
          <a:noFill/>
        </p:spPr>
        <p:txBody>
          <a:bodyPr wrap="none" rtlCol="0">
            <a:spAutoFit/>
          </a:bodyPr>
          <a:lstStyle/>
          <a:p>
            <a:r>
              <a:rPr lang="en-US" sz="800" dirty="0" smtClean="0"/>
              <a:t>7040-</a:t>
            </a:r>
          </a:p>
          <a:p>
            <a:r>
              <a:rPr lang="en-US" sz="800" dirty="0" smtClean="0"/>
              <a:t>7168K</a:t>
            </a:r>
            <a:endParaRPr lang="en-US" sz="800" dirty="0"/>
          </a:p>
        </p:txBody>
      </p:sp>
      <p:sp>
        <p:nvSpPr>
          <p:cNvPr id="172" name="TextBox 171"/>
          <p:cNvSpPr txBox="1"/>
          <p:nvPr/>
        </p:nvSpPr>
        <p:spPr>
          <a:xfrm>
            <a:off x="4650128" y="6343649"/>
            <a:ext cx="445955" cy="338554"/>
          </a:xfrm>
          <a:prstGeom prst="rect">
            <a:avLst/>
          </a:prstGeom>
          <a:noFill/>
        </p:spPr>
        <p:txBody>
          <a:bodyPr wrap="none" rtlCol="0">
            <a:spAutoFit/>
          </a:bodyPr>
          <a:lstStyle/>
          <a:p>
            <a:r>
              <a:rPr lang="en-US" sz="800" dirty="0" smtClean="0"/>
              <a:t>7680-</a:t>
            </a:r>
          </a:p>
          <a:p>
            <a:r>
              <a:rPr lang="en-US" sz="800" dirty="0" smtClean="0"/>
              <a:t>7808K</a:t>
            </a:r>
            <a:endParaRPr lang="en-US" sz="800" dirty="0"/>
          </a:p>
        </p:txBody>
      </p:sp>
      <p:sp>
        <p:nvSpPr>
          <p:cNvPr id="173" name="TextBox 172"/>
          <p:cNvSpPr txBox="1"/>
          <p:nvPr/>
        </p:nvSpPr>
        <p:spPr>
          <a:xfrm>
            <a:off x="5291522" y="6343649"/>
            <a:ext cx="445955" cy="338554"/>
          </a:xfrm>
          <a:prstGeom prst="rect">
            <a:avLst/>
          </a:prstGeom>
          <a:noFill/>
        </p:spPr>
        <p:txBody>
          <a:bodyPr wrap="none" rtlCol="0">
            <a:spAutoFit/>
          </a:bodyPr>
          <a:lstStyle/>
          <a:p>
            <a:r>
              <a:rPr lang="en-US" sz="800" dirty="0" smtClean="0"/>
              <a:t>7808-</a:t>
            </a:r>
          </a:p>
          <a:p>
            <a:r>
              <a:rPr lang="en-US" sz="800" dirty="0" smtClean="0"/>
              <a:t>7936K</a:t>
            </a:r>
            <a:endParaRPr lang="en-US" sz="800" dirty="0"/>
          </a:p>
        </p:txBody>
      </p:sp>
      <p:sp>
        <p:nvSpPr>
          <p:cNvPr id="174" name="TextBox 173"/>
          <p:cNvSpPr txBox="1"/>
          <p:nvPr/>
        </p:nvSpPr>
        <p:spPr>
          <a:xfrm>
            <a:off x="5955184" y="6343649"/>
            <a:ext cx="445955" cy="338554"/>
          </a:xfrm>
          <a:prstGeom prst="rect">
            <a:avLst/>
          </a:prstGeom>
          <a:noFill/>
        </p:spPr>
        <p:txBody>
          <a:bodyPr wrap="none" rtlCol="0">
            <a:spAutoFit/>
          </a:bodyPr>
          <a:lstStyle/>
          <a:p>
            <a:r>
              <a:rPr lang="en-US" sz="800" dirty="0" smtClean="0"/>
              <a:t>7936-</a:t>
            </a:r>
          </a:p>
          <a:p>
            <a:r>
              <a:rPr lang="en-US" sz="800" dirty="0" smtClean="0"/>
              <a:t>8064K</a:t>
            </a:r>
          </a:p>
        </p:txBody>
      </p:sp>
      <p:sp>
        <p:nvSpPr>
          <p:cNvPr id="175" name="TextBox 174"/>
          <p:cNvSpPr txBox="1"/>
          <p:nvPr/>
        </p:nvSpPr>
        <p:spPr>
          <a:xfrm>
            <a:off x="6598167" y="6343649"/>
            <a:ext cx="445955" cy="338554"/>
          </a:xfrm>
          <a:prstGeom prst="rect">
            <a:avLst/>
          </a:prstGeom>
          <a:noFill/>
        </p:spPr>
        <p:txBody>
          <a:bodyPr wrap="none" rtlCol="0">
            <a:spAutoFit/>
          </a:bodyPr>
          <a:lstStyle/>
          <a:p>
            <a:r>
              <a:rPr lang="en-US" sz="800" dirty="0" smtClean="0"/>
              <a:t>8064-</a:t>
            </a:r>
          </a:p>
          <a:p>
            <a:r>
              <a:rPr lang="en-US" sz="800" dirty="0" smtClean="0"/>
              <a:t>8192K</a:t>
            </a:r>
            <a:endParaRPr lang="en-US" sz="800" dirty="0"/>
          </a:p>
        </p:txBody>
      </p:sp>
      <p:sp>
        <p:nvSpPr>
          <p:cNvPr id="176" name="TextBox 175"/>
          <p:cNvSpPr txBox="1"/>
          <p:nvPr/>
        </p:nvSpPr>
        <p:spPr>
          <a:xfrm>
            <a:off x="6564445" y="4429634"/>
            <a:ext cx="445955" cy="338554"/>
          </a:xfrm>
          <a:prstGeom prst="rect">
            <a:avLst/>
          </a:prstGeom>
          <a:noFill/>
        </p:spPr>
        <p:txBody>
          <a:bodyPr wrap="none" rtlCol="0">
            <a:spAutoFit/>
          </a:bodyPr>
          <a:lstStyle/>
          <a:p>
            <a:r>
              <a:rPr lang="en-US" sz="800" dirty="0" smtClean="0"/>
              <a:t>4992-</a:t>
            </a:r>
          </a:p>
          <a:p>
            <a:r>
              <a:rPr lang="en-US" sz="800" dirty="0" smtClean="0"/>
              <a:t>5120K</a:t>
            </a:r>
            <a:endParaRPr lang="en-US" sz="800" dirty="0"/>
          </a:p>
        </p:txBody>
      </p:sp>
      <p:cxnSp>
        <p:nvCxnSpPr>
          <p:cNvPr id="178" name="Straight Connector 177"/>
          <p:cNvCxnSpPr/>
          <p:nvPr/>
        </p:nvCxnSpPr>
        <p:spPr>
          <a:xfrm>
            <a:off x="4631122" y="4896358"/>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179" name="Straight Connector 178"/>
          <p:cNvCxnSpPr/>
          <p:nvPr/>
        </p:nvCxnSpPr>
        <p:spPr>
          <a:xfrm>
            <a:off x="4631122" y="5529326"/>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180" name="Straight Connector 179"/>
          <p:cNvCxnSpPr/>
          <p:nvPr/>
        </p:nvCxnSpPr>
        <p:spPr>
          <a:xfrm>
            <a:off x="4631122" y="6179058"/>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181" name="Straight Connector 180"/>
          <p:cNvCxnSpPr/>
          <p:nvPr/>
        </p:nvCxnSpPr>
        <p:spPr>
          <a:xfrm>
            <a:off x="4650128" y="4241940"/>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182" name="Straight Connector 181"/>
          <p:cNvCxnSpPr/>
          <p:nvPr/>
        </p:nvCxnSpPr>
        <p:spPr>
          <a:xfrm>
            <a:off x="4650128" y="4891672"/>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183" name="Straight Connector 182"/>
          <p:cNvCxnSpPr/>
          <p:nvPr/>
        </p:nvCxnSpPr>
        <p:spPr>
          <a:xfrm>
            <a:off x="4650128" y="5524640"/>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184" name="Straight Connector 183"/>
          <p:cNvCxnSpPr/>
          <p:nvPr/>
        </p:nvCxnSpPr>
        <p:spPr>
          <a:xfrm>
            <a:off x="4650128" y="6174372"/>
            <a:ext cx="475488" cy="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188" name="Straight Connector 187"/>
          <p:cNvCxnSpPr/>
          <p:nvPr/>
        </p:nvCxnSpPr>
        <p:spPr>
          <a:xfrm flipV="1">
            <a:off x="2590800" y="3515234"/>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00" name="Straight Connector 199"/>
          <p:cNvCxnSpPr/>
          <p:nvPr/>
        </p:nvCxnSpPr>
        <p:spPr>
          <a:xfrm flipV="1">
            <a:off x="3253464" y="3515234"/>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01" name="Straight Connector 200"/>
          <p:cNvCxnSpPr/>
          <p:nvPr/>
        </p:nvCxnSpPr>
        <p:spPr>
          <a:xfrm flipV="1">
            <a:off x="3886200" y="3515234"/>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02" name="Straight Connector 201"/>
          <p:cNvCxnSpPr/>
          <p:nvPr/>
        </p:nvCxnSpPr>
        <p:spPr>
          <a:xfrm flipV="1">
            <a:off x="4548864" y="3515234"/>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03" name="Straight Connector 202"/>
          <p:cNvCxnSpPr/>
          <p:nvPr/>
        </p:nvCxnSpPr>
        <p:spPr>
          <a:xfrm flipV="1">
            <a:off x="5204736" y="3498915"/>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04" name="Straight Connector 203"/>
          <p:cNvCxnSpPr/>
          <p:nvPr/>
        </p:nvCxnSpPr>
        <p:spPr>
          <a:xfrm flipV="1">
            <a:off x="5867400" y="3498915"/>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05" name="Straight Connector 204"/>
          <p:cNvCxnSpPr/>
          <p:nvPr/>
        </p:nvCxnSpPr>
        <p:spPr>
          <a:xfrm flipV="1">
            <a:off x="6500136" y="3498915"/>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07" name="Straight Connector 206"/>
          <p:cNvCxnSpPr/>
          <p:nvPr/>
        </p:nvCxnSpPr>
        <p:spPr>
          <a:xfrm flipH="1" flipV="1">
            <a:off x="4530240" y="2881725"/>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13" name="Straight Connector 212"/>
          <p:cNvCxnSpPr/>
          <p:nvPr/>
        </p:nvCxnSpPr>
        <p:spPr>
          <a:xfrm flipH="1" flipV="1">
            <a:off x="4525448" y="2226500"/>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flipH="1" flipV="1">
            <a:off x="4520656" y="1570547"/>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flipV="1">
            <a:off x="4532531" y="5637576"/>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16" name="Straight Connector 215"/>
          <p:cNvCxnSpPr/>
          <p:nvPr/>
        </p:nvCxnSpPr>
        <p:spPr>
          <a:xfrm flipH="1" flipV="1">
            <a:off x="4527739" y="4982351"/>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flipH="1" flipV="1">
            <a:off x="4522947" y="4326398"/>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flipV="1">
            <a:off x="7170994" y="3515234"/>
            <a:ext cx="0" cy="614580"/>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flipV="1">
            <a:off x="7152370" y="2881725"/>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20" name="Straight Connector 219"/>
          <p:cNvCxnSpPr/>
          <p:nvPr/>
        </p:nvCxnSpPr>
        <p:spPr>
          <a:xfrm flipH="1" flipV="1">
            <a:off x="7147578" y="2226500"/>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flipH="1" flipV="1">
            <a:off x="7142786" y="1570547"/>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flipV="1">
            <a:off x="7154661" y="5637576"/>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flipV="1">
            <a:off x="7149869" y="4982351"/>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cxnSp>
        <p:nvCxnSpPr>
          <p:cNvPr id="224" name="Straight Connector 223"/>
          <p:cNvCxnSpPr/>
          <p:nvPr/>
        </p:nvCxnSpPr>
        <p:spPr>
          <a:xfrm flipH="1" flipV="1">
            <a:off x="7145077" y="4326398"/>
            <a:ext cx="4792" cy="450342"/>
          </a:xfrm>
          <a:prstGeom prst="line">
            <a:avLst/>
          </a:prstGeom>
          <a:ln w="1270" cmpd="sng">
            <a:solidFill>
              <a:srgbClr val="A0A0A0"/>
            </a:solidFill>
          </a:ln>
          <a:effectLst/>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572000" y="1702536"/>
            <a:ext cx="582211" cy="215444"/>
          </a:xfrm>
          <a:prstGeom prst="rect">
            <a:avLst/>
          </a:prstGeom>
          <a:noFill/>
        </p:spPr>
        <p:txBody>
          <a:bodyPr wrap="none" rtlCol="0">
            <a:spAutoFit/>
          </a:bodyPr>
          <a:lstStyle/>
          <a:p>
            <a:r>
              <a:rPr lang="en-US" sz="800" dirty="0" smtClean="0"/>
              <a:t>512-640K</a:t>
            </a:r>
            <a:endParaRPr lang="en-US" sz="800" dirty="0"/>
          </a:p>
        </p:txBody>
      </p:sp>
      <p:sp>
        <p:nvSpPr>
          <p:cNvPr id="10" name="TextBox 9"/>
          <p:cNvSpPr txBox="1"/>
          <p:nvPr/>
        </p:nvSpPr>
        <p:spPr>
          <a:xfrm>
            <a:off x="5222075" y="1713072"/>
            <a:ext cx="582211" cy="215444"/>
          </a:xfrm>
          <a:prstGeom prst="rect">
            <a:avLst/>
          </a:prstGeom>
          <a:noFill/>
        </p:spPr>
        <p:txBody>
          <a:bodyPr wrap="none" rtlCol="0">
            <a:spAutoFit/>
          </a:bodyPr>
          <a:lstStyle/>
          <a:p>
            <a:r>
              <a:rPr lang="en-US" sz="800" dirty="0" smtClean="0"/>
              <a:t>640-768K</a:t>
            </a:r>
          </a:p>
        </p:txBody>
      </p:sp>
      <p:sp>
        <p:nvSpPr>
          <p:cNvPr id="11" name="TextBox 10"/>
          <p:cNvSpPr txBox="1"/>
          <p:nvPr/>
        </p:nvSpPr>
        <p:spPr>
          <a:xfrm>
            <a:off x="5866706" y="1702536"/>
            <a:ext cx="582211" cy="215444"/>
          </a:xfrm>
          <a:prstGeom prst="rect">
            <a:avLst/>
          </a:prstGeom>
          <a:noFill/>
        </p:spPr>
        <p:txBody>
          <a:bodyPr wrap="none" rtlCol="0">
            <a:spAutoFit/>
          </a:bodyPr>
          <a:lstStyle/>
          <a:p>
            <a:r>
              <a:rPr lang="en-US" sz="800" dirty="0" smtClean="0"/>
              <a:t>768-896K</a:t>
            </a:r>
            <a:endParaRPr lang="en-US" sz="800" dirty="0"/>
          </a:p>
        </p:txBody>
      </p:sp>
      <p:sp>
        <p:nvSpPr>
          <p:cNvPr id="14" name="TextBox 13"/>
          <p:cNvSpPr txBox="1"/>
          <p:nvPr/>
        </p:nvSpPr>
        <p:spPr>
          <a:xfrm>
            <a:off x="6569213" y="1652680"/>
            <a:ext cx="445955" cy="338554"/>
          </a:xfrm>
          <a:prstGeom prst="rect">
            <a:avLst/>
          </a:prstGeom>
          <a:noFill/>
        </p:spPr>
        <p:txBody>
          <a:bodyPr wrap="none" rtlCol="0">
            <a:spAutoFit/>
          </a:bodyPr>
          <a:lstStyle/>
          <a:p>
            <a:r>
              <a:rPr lang="en-US" sz="800" dirty="0" smtClean="0"/>
              <a:t>896-</a:t>
            </a:r>
          </a:p>
          <a:p>
            <a:r>
              <a:rPr lang="en-US" sz="800" dirty="0" smtClean="0"/>
              <a:t>1024K</a:t>
            </a:r>
            <a:endParaRPr lang="en-US" sz="800" dirty="0"/>
          </a:p>
        </p:txBody>
      </p:sp>
      <p:sp>
        <p:nvSpPr>
          <p:cNvPr id="21" name="TextBox 20"/>
          <p:cNvSpPr txBox="1"/>
          <p:nvPr/>
        </p:nvSpPr>
        <p:spPr>
          <a:xfrm>
            <a:off x="4650128" y="2307542"/>
            <a:ext cx="445955" cy="338554"/>
          </a:xfrm>
          <a:prstGeom prst="rect">
            <a:avLst/>
          </a:prstGeom>
          <a:noFill/>
        </p:spPr>
        <p:txBody>
          <a:bodyPr wrap="none" rtlCol="0">
            <a:spAutoFit/>
          </a:bodyPr>
          <a:lstStyle/>
          <a:p>
            <a:r>
              <a:rPr lang="en-US" sz="800" dirty="0" smtClean="0"/>
              <a:t>1536-</a:t>
            </a:r>
          </a:p>
          <a:p>
            <a:r>
              <a:rPr lang="en-US" sz="800" dirty="0" smtClean="0"/>
              <a:t>1664K</a:t>
            </a:r>
            <a:endParaRPr lang="en-US" sz="800" dirty="0"/>
          </a:p>
        </p:txBody>
      </p:sp>
      <p:sp>
        <p:nvSpPr>
          <p:cNvPr id="26" name="TextBox 25"/>
          <p:cNvSpPr txBox="1"/>
          <p:nvPr/>
        </p:nvSpPr>
        <p:spPr>
          <a:xfrm>
            <a:off x="5291522" y="2307542"/>
            <a:ext cx="445955" cy="338554"/>
          </a:xfrm>
          <a:prstGeom prst="rect">
            <a:avLst/>
          </a:prstGeom>
          <a:noFill/>
        </p:spPr>
        <p:txBody>
          <a:bodyPr wrap="none" rtlCol="0">
            <a:spAutoFit/>
          </a:bodyPr>
          <a:lstStyle/>
          <a:p>
            <a:r>
              <a:rPr lang="en-US" sz="800" dirty="0" smtClean="0"/>
              <a:t>1664-</a:t>
            </a:r>
          </a:p>
          <a:p>
            <a:r>
              <a:rPr lang="en-US" sz="800" dirty="0" smtClean="0"/>
              <a:t>1792K</a:t>
            </a:r>
            <a:endParaRPr lang="en-US" sz="800" dirty="0"/>
          </a:p>
        </p:txBody>
      </p:sp>
      <p:sp>
        <p:nvSpPr>
          <p:cNvPr id="27" name="TextBox 26"/>
          <p:cNvSpPr txBox="1"/>
          <p:nvPr/>
        </p:nvSpPr>
        <p:spPr>
          <a:xfrm>
            <a:off x="5955184" y="2307542"/>
            <a:ext cx="445955" cy="338554"/>
          </a:xfrm>
          <a:prstGeom prst="rect">
            <a:avLst/>
          </a:prstGeom>
          <a:noFill/>
        </p:spPr>
        <p:txBody>
          <a:bodyPr wrap="none" rtlCol="0">
            <a:spAutoFit/>
          </a:bodyPr>
          <a:lstStyle/>
          <a:p>
            <a:r>
              <a:rPr lang="en-US" sz="800" dirty="0" smtClean="0"/>
              <a:t>1792-</a:t>
            </a:r>
          </a:p>
          <a:p>
            <a:r>
              <a:rPr lang="en-US" sz="800" dirty="0" smtClean="0"/>
              <a:t>1920K</a:t>
            </a:r>
          </a:p>
        </p:txBody>
      </p:sp>
      <p:sp>
        <p:nvSpPr>
          <p:cNvPr id="28" name="TextBox 27"/>
          <p:cNvSpPr txBox="1"/>
          <p:nvPr/>
        </p:nvSpPr>
        <p:spPr>
          <a:xfrm>
            <a:off x="6598167" y="2307542"/>
            <a:ext cx="445955" cy="338554"/>
          </a:xfrm>
          <a:prstGeom prst="rect">
            <a:avLst/>
          </a:prstGeom>
          <a:noFill/>
        </p:spPr>
        <p:txBody>
          <a:bodyPr wrap="none" rtlCol="0">
            <a:spAutoFit/>
          </a:bodyPr>
          <a:lstStyle/>
          <a:p>
            <a:r>
              <a:rPr lang="en-US" sz="800" dirty="0" smtClean="0"/>
              <a:t>1920-</a:t>
            </a:r>
          </a:p>
          <a:p>
            <a:r>
              <a:rPr lang="en-US" sz="800" dirty="0" smtClean="0"/>
              <a:t>2048K</a:t>
            </a:r>
            <a:endParaRPr lang="en-US" sz="800" dirty="0"/>
          </a:p>
        </p:txBody>
      </p:sp>
      <p:sp>
        <p:nvSpPr>
          <p:cNvPr id="229" name="TextBox 228"/>
          <p:cNvSpPr txBox="1"/>
          <p:nvPr/>
        </p:nvSpPr>
        <p:spPr>
          <a:xfrm>
            <a:off x="2035761" y="2938428"/>
            <a:ext cx="445955" cy="338554"/>
          </a:xfrm>
          <a:prstGeom prst="rect">
            <a:avLst/>
          </a:prstGeom>
          <a:noFill/>
        </p:spPr>
        <p:txBody>
          <a:bodyPr wrap="none" rtlCol="0">
            <a:spAutoFit/>
          </a:bodyPr>
          <a:lstStyle/>
          <a:p>
            <a:r>
              <a:rPr lang="en-US" sz="800" dirty="0" smtClean="0"/>
              <a:t>2048-</a:t>
            </a:r>
          </a:p>
          <a:p>
            <a:r>
              <a:rPr lang="en-US" sz="800" dirty="0" smtClean="0"/>
              <a:t>2176K</a:t>
            </a:r>
            <a:endParaRPr lang="en-US" sz="800" dirty="0"/>
          </a:p>
        </p:txBody>
      </p:sp>
      <p:sp>
        <p:nvSpPr>
          <p:cNvPr id="230" name="TextBox 229"/>
          <p:cNvSpPr txBox="1"/>
          <p:nvPr/>
        </p:nvSpPr>
        <p:spPr>
          <a:xfrm>
            <a:off x="2677155" y="2938428"/>
            <a:ext cx="445955" cy="338554"/>
          </a:xfrm>
          <a:prstGeom prst="rect">
            <a:avLst/>
          </a:prstGeom>
          <a:noFill/>
        </p:spPr>
        <p:txBody>
          <a:bodyPr wrap="none" rtlCol="0">
            <a:spAutoFit/>
          </a:bodyPr>
          <a:lstStyle/>
          <a:p>
            <a:r>
              <a:rPr lang="en-US" sz="800" dirty="0" smtClean="0"/>
              <a:t>2176-</a:t>
            </a:r>
          </a:p>
          <a:p>
            <a:r>
              <a:rPr lang="en-US" sz="800" dirty="0" smtClean="0"/>
              <a:t>2304K</a:t>
            </a:r>
            <a:endParaRPr lang="en-US" sz="800" dirty="0"/>
          </a:p>
        </p:txBody>
      </p:sp>
      <p:sp>
        <p:nvSpPr>
          <p:cNvPr id="231" name="TextBox 230"/>
          <p:cNvSpPr txBox="1"/>
          <p:nvPr/>
        </p:nvSpPr>
        <p:spPr>
          <a:xfrm>
            <a:off x="3339903" y="2938428"/>
            <a:ext cx="445955" cy="338554"/>
          </a:xfrm>
          <a:prstGeom prst="rect">
            <a:avLst/>
          </a:prstGeom>
          <a:noFill/>
        </p:spPr>
        <p:txBody>
          <a:bodyPr wrap="none" rtlCol="0">
            <a:spAutoFit/>
          </a:bodyPr>
          <a:lstStyle/>
          <a:p>
            <a:r>
              <a:rPr lang="en-US" sz="800" dirty="0" smtClean="0"/>
              <a:t>2304-</a:t>
            </a:r>
          </a:p>
          <a:p>
            <a:r>
              <a:rPr lang="en-US" sz="800" dirty="0" smtClean="0"/>
              <a:t>2432K</a:t>
            </a:r>
          </a:p>
        </p:txBody>
      </p:sp>
      <p:sp>
        <p:nvSpPr>
          <p:cNvPr id="232" name="TextBox 231"/>
          <p:cNvSpPr txBox="1"/>
          <p:nvPr/>
        </p:nvSpPr>
        <p:spPr>
          <a:xfrm>
            <a:off x="3983800" y="2938428"/>
            <a:ext cx="445955" cy="338554"/>
          </a:xfrm>
          <a:prstGeom prst="rect">
            <a:avLst/>
          </a:prstGeom>
          <a:noFill/>
        </p:spPr>
        <p:txBody>
          <a:bodyPr wrap="none" rtlCol="0">
            <a:spAutoFit/>
          </a:bodyPr>
          <a:lstStyle/>
          <a:p>
            <a:r>
              <a:rPr lang="en-US" sz="800" dirty="0" smtClean="0"/>
              <a:t>2432-</a:t>
            </a:r>
          </a:p>
          <a:p>
            <a:r>
              <a:rPr lang="en-US" sz="800" dirty="0" smtClean="0"/>
              <a:t>2560K</a:t>
            </a:r>
            <a:endParaRPr lang="en-US" sz="800" dirty="0"/>
          </a:p>
        </p:txBody>
      </p:sp>
      <p:sp>
        <p:nvSpPr>
          <p:cNvPr id="233" name="TextBox 232"/>
          <p:cNvSpPr txBox="1"/>
          <p:nvPr/>
        </p:nvSpPr>
        <p:spPr>
          <a:xfrm>
            <a:off x="2035761" y="3617362"/>
            <a:ext cx="445955" cy="338554"/>
          </a:xfrm>
          <a:prstGeom prst="rect">
            <a:avLst/>
          </a:prstGeom>
          <a:noFill/>
        </p:spPr>
        <p:txBody>
          <a:bodyPr wrap="none" rtlCol="0">
            <a:spAutoFit/>
          </a:bodyPr>
          <a:lstStyle/>
          <a:p>
            <a:r>
              <a:rPr lang="en-US" sz="800" dirty="0" smtClean="0"/>
              <a:t>3072-</a:t>
            </a:r>
          </a:p>
          <a:p>
            <a:r>
              <a:rPr lang="en-US" sz="800" dirty="0" smtClean="0"/>
              <a:t>3200K</a:t>
            </a:r>
            <a:endParaRPr lang="en-US" sz="800" dirty="0"/>
          </a:p>
        </p:txBody>
      </p:sp>
      <p:sp>
        <p:nvSpPr>
          <p:cNvPr id="234" name="TextBox 233"/>
          <p:cNvSpPr txBox="1"/>
          <p:nvPr/>
        </p:nvSpPr>
        <p:spPr>
          <a:xfrm>
            <a:off x="2677155" y="3617362"/>
            <a:ext cx="445955" cy="338554"/>
          </a:xfrm>
          <a:prstGeom prst="rect">
            <a:avLst/>
          </a:prstGeom>
          <a:noFill/>
        </p:spPr>
        <p:txBody>
          <a:bodyPr wrap="none" rtlCol="0">
            <a:spAutoFit/>
          </a:bodyPr>
          <a:lstStyle/>
          <a:p>
            <a:r>
              <a:rPr lang="en-US" sz="800" dirty="0" smtClean="0"/>
              <a:t>3200-</a:t>
            </a:r>
          </a:p>
          <a:p>
            <a:r>
              <a:rPr lang="en-US" sz="800" dirty="0" smtClean="0"/>
              <a:t>3328K</a:t>
            </a:r>
            <a:endParaRPr lang="en-US" sz="800" dirty="0"/>
          </a:p>
        </p:txBody>
      </p:sp>
      <p:sp>
        <p:nvSpPr>
          <p:cNvPr id="235" name="TextBox 234"/>
          <p:cNvSpPr txBox="1"/>
          <p:nvPr/>
        </p:nvSpPr>
        <p:spPr>
          <a:xfrm>
            <a:off x="3340817" y="3617362"/>
            <a:ext cx="445955" cy="338554"/>
          </a:xfrm>
          <a:prstGeom prst="rect">
            <a:avLst/>
          </a:prstGeom>
          <a:noFill/>
        </p:spPr>
        <p:txBody>
          <a:bodyPr wrap="none" rtlCol="0">
            <a:spAutoFit/>
          </a:bodyPr>
          <a:lstStyle/>
          <a:p>
            <a:r>
              <a:rPr lang="en-US" sz="800" dirty="0" smtClean="0"/>
              <a:t>3328-</a:t>
            </a:r>
          </a:p>
          <a:p>
            <a:r>
              <a:rPr lang="en-US" sz="800" dirty="0" smtClean="0"/>
              <a:t>3456K</a:t>
            </a:r>
          </a:p>
        </p:txBody>
      </p:sp>
      <p:sp>
        <p:nvSpPr>
          <p:cNvPr id="236" name="TextBox 235"/>
          <p:cNvSpPr txBox="1"/>
          <p:nvPr/>
        </p:nvSpPr>
        <p:spPr>
          <a:xfrm>
            <a:off x="3983800" y="3617362"/>
            <a:ext cx="445955" cy="338554"/>
          </a:xfrm>
          <a:prstGeom prst="rect">
            <a:avLst/>
          </a:prstGeom>
          <a:noFill/>
        </p:spPr>
        <p:txBody>
          <a:bodyPr wrap="none" rtlCol="0">
            <a:spAutoFit/>
          </a:bodyPr>
          <a:lstStyle/>
          <a:p>
            <a:r>
              <a:rPr lang="en-US" sz="800" dirty="0" smtClean="0"/>
              <a:t>3456-</a:t>
            </a:r>
          </a:p>
          <a:p>
            <a:r>
              <a:rPr lang="en-US" sz="800" dirty="0" smtClean="0"/>
              <a:t>3584K</a:t>
            </a:r>
            <a:endParaRPr lang="en-US" sz="800" dirty="0"/>
          </a:p>
        </p:txBody>
      </p:sp>
      <p:sp>
        <p:nvSpPr>
          <p:cNvPr id="237" name="TextBox 236"/>
          <p:cNvSpPr txBox="1"/>
          <p:nvPr/>
        </p:nvSpPr>
        <p:spPr>
          <a:xfrm>
            <a:off x="2016755" y="5039234"/>
            <a:ext cx="445955" cy="338554"/>
          </a:xfrm>
          <a:prstGeom prst="rect">
            <a:avLst/>
          </a:prstGeom>
          <a:noFill/>
        </p:spPr>
        <p:txBody>
          <a:bodyPr wrap="none" rtlCol="0">
            <a:spAutoFit/>
          </a:bodyPr>
          <a:lstStyle/>
          <a:p>
            <a:r>
              <a:rPr lang="en-US" sz="800" dirty="0" smtClean="0"/>
              <a:t>5120-</a:t>
            </a:r>
          </a:p>
          <a:p>
            <a:r>
              <a:rPr lang="en-US" sz="800" dirty="0" smtClean="0"/>
              <a:t>5248K</a:t>
            </a:r>
            <a:endParaRPr lang="en-US" sz="800" dirty="0"/>
          </a:p>
        </p:txBody>
      </p:sp>
      <p:sp>
        <p:nvSpPr>
          <p:cNvPr id="238" name="TextBox 237"/>
          <p:cNvSpPr txBox="1"/>
          <p:nvPr/>
        </p:nvSpPr>
        <p:spPr>
          <a:xfrm>
            <a:off x="2678245" y="5039234"/>
            <a:ext cx="445955" cy="338554"/>
          </a:xfrm>
          <a:prstGeom prst="rect">
            <a:avLst/>
          </a:prstGeom>
          <a:noFill/>
        </p:spPr>
        <p:txBody>
          <a:bodyPr wrap="none" rtlCol="0">
            <a:spAutoFit/>
          </a:bodyPr>
          <a:lstStyle/>
          <a:p>
            <a:r>
              <a:rPr lang="en-US" sz="800" dirty="0" smtClean="0"/>
              <a:t>5248-</a:t>
            </a:r>
          </a:p>
          <a:p>
            <a:r>
              <a:rPr lang="en-US" sz="800" dirty="0" smtClean="0"/>
              <a:t>5376K</a:t>
            </a:r>
          </a:p>
        </p:txBody>
      </p:sp>
      <p:sp>
        <p:nvSpPr>
          <p:cNvPr id="239" name="TextBox 238"/>
          <p:cNvSpPr txBox="1"/>
          <p:nvPr/>
        </p:nvSpPr>
        <p:spPr>
          <a:xfrm>
            <a:off x="3364045" y="5039234"/>
            <a:ext cx="445955" cy="338554"/>
          </a:xfrm>
          <a:prstGeom prst="rect">
            <a:avLst/>
          </a:prstGeom>
          <a:noFill/>
        </p:spPr>
        <p:txBody>
          <a:bodyPr wrap="none" rtlCol="0">
            <a:spAutoFit/>
          </a:bodyPr>
          <a:lstStyle/>
          <a:p>
            <a:r>
              <a:rPr lang="en-US" sz="800" dirty="0" smtClean="0"/>
              <a:t>5376-</a:t>
            </a:r>
          </a:p>
          <a:p>
            <a:r>
              <a:rPr lang="en-US" sz="800" dirty="0" smtClean="0"/>
              <a:t>5504K</a:t>
            </a:r>
            <a:endParaRPr lang="en-US" sz="800" dirty="0"/>
          </a:p>
        </p:txBody>
      </p:sp>
      <p:sp>
        <p:nvSpPr>
          <p:cNvPr id="240" name="TextBox 239"/>
          <p:cNvSpPr txBox="1"/>
          <p:nvPr/>
        </p:nvSpPr>
        <p:spPr>
          <a:xfrm>
            <a:off x="3973645" y="5039234"/>
            <a:ext cx="428322" cy="338554"/>
          </a:xfrm>
          <a:prstGeom prst="rect">
            <a:avLst/>
          </a:prstGeom>
          <a:noFill/>
        </p:spPr>
        <p:txBody>
          <a:bodyPr wrap="none" rtlCol="0">
            <a:spAutoFit/>
          </a:bodyPr>
          <a:lstStyle/>
          <a:p>
            <a:r>
              <a:rPr lang="en-US" sz="800" dirty="0" smtClean="0"/>
              <a:t>5504-</a:t>
            </a:r>
          </a:p>
          <a:p>
            <a:r>
              <a:rPr lang="en-US" sz="800" dirty="0" smtClean="0"/>
              <a:t>5632</a:t>
            </a:r>
            <a:endParaRPr lang="en-US" sz="800" dirty="0"/>
          </a:p>
        </p:txBody>
      </p:sp>
      <p:sp>
        <p:nvSpPr>
          <p:cNvPr id="241" name="TextBox 240"/>
          <p:cNvSpPr txBox="1"/>
          <p:nvPr/>
        </p:nvSpPr>
        <p:spPr>
          <a:xfrm>
            <a:off x="4631122" y="5039234"/>
            <a:ext cx="445955" cy="338554"/>
          </a:xfrm>
          <a:prstGeom prst="rect">
            <a:avLst/>
          </a:prstGeom>
          <a:noFill/>
        </p:spPr>
        <p:txBody>
          <a:bodyPr wrap="none" rtlCol="0">
            <a:spAutoFit/>
          </a:bodyPr>
          <a:lstStyle/>
          <a:p>
            <a:r>
              <a:rPr lang="en-US" sz="800" dirty="0" smtClean="0"/>
              <a:t>5632-</a:t>
            </a:r>
          </a:p>
          <a:p>
            <a:r>
              <a:rPr lang="en-US" sz="800" dirty="0" smtClean="0"/>
              <a:t>5760K</a:t>
            </a:r>
            <a:endParaRPr lang="en-US" sz="800" dirty="0"/>
          </a:p>
        </p:txBody>
      </p:sp>
      <p:sp>
        <p:nvSpPr>
          <p:cNvPr id="242" name="TextBox 241"/>
          <p:cNvSpPr txBox="1"/>
          <p:nvPr/>
        </p:nvSpPr>
        <p:spPr>
          <a:xfrm>
            <a:off x="5269045" y="5039234"/>
            <a:ext cx="445955" cy="338554"/>
          </a:xfrm>
          <a:prstGeom prst="rect">
            <a:avLst/>
          </a:prstGeom>
          <a:noFill/>
        </p:spPr>
        <p:txBody>
          <a:bodyPr wrap="none" rtlCol="0">
            <a:spAutoFit/>
          </a:bodyPr>
          <a:lstStyle/>
          <a:p>
            <a:r>
              <a:rPr lang="en-US" sz="800" dirty="0" smtClean="0"/>
              <a:t>5760-</a:t>
            </a:r>
          </a:p>
          <a:p>
            <a:r>
              <a:rPr lang="en-US" sz="800" dirty="0" smtClean="0"/>
              <a:t>5888K</a:t>
            </a:r>
          </a:p>
        </p:txBody>
      </p:sp>
      <p:sp>
        <p:nvSpPr>
          <p:cNvPr id="243" name="TextBox 242"/>
          <p:cNvSpPr txBox="1"/>
          <p:nvPr/>
        </p:nvSpPr>
        <p:spPr>
          <a:xfrm>
            <a:off x="5954845" y="5039234"/>
            <a:ext cx="445955" cy="338554"/>
          </a:xfrm>
          <a:prstGeom prst="rect">
            <a:avLst/>
          </a:prstGeom>
          <a:noFill/>
        </p:spPr>
        <p:txBody>
          <a:bodyPr wrap="none" rtlCol="0">
            <a:spAutoFit/>
          </a:bodyPr>
          <a:lstStyle/>
          <a:p>
            <a:r>
              <a:rPr lang="en-US" sz="800" dirty="0" smtClean="0"/>
              <a:t>5888-</a:t>
            </a:r>
          </a:p>
          <a:p>
            <a:r>
              <a:rPr lang="en-US" sz="800" dirty="0" smtClean="0"/>
              <a:t>6016K</a:t>
            </a:r>
            <a:endParaRPr lang="en-US" sz="800" dirty="0"/>
          </a:p>
        </p:txBody>
      </p:sp>
      <p:sp>
        <p:nvSpPr>
          <p:cNvPr id="244" name="TextBox 243"/>
          <p:cNvSpPr txBox="1"/>
          <p:nvPr/>
        </p:nvSpPr>
        <p:spPr>
          <a:xfrm>
            <a:off x="6564445" y="5039234"/>
            <a:ext cx="445955" cy="338554"/>
          </a:xfrm>
          <a:prstGeom prst="rect">
            <a:avLst/>
          </a:prstGeom>
          <a:noFill/>
        </p:spPr>
        <p:txBody>
          <a:bodyPr wrap="none" rtlCol="0">
            <a:spAutoFit/>
          </a:bodyPr>
          <a:lstStyle/>
          <a:p>
            <a:r>
              <a:rPr lang="en-US" sz="800" dirty="0" smtClean="0"/>
              <a:t>6016-</a:t>
            </a:r>
          </a:p>
          <a:p>
            <a:r>
              <a:rPr lang="en-US" sz="800" dirty="0" smtClean="0"/>
              <a:t>6144K</a:t>
            </a:r>
            <a:endParaRPr lang="en-US" sz="800" dirty="0"/>
          </a:p>
        </p:txBody>
      </p:sp>
    </p:spTree>
    <p:extLst>
      <p:ext uri="{BB962C8B-B14F-4D97-AF65-F5344CB8AC3E}">
        <p14:creationId xmlns:p14="http://schemas.microsoft.com/office/powerpoint/2010/main" val="1171891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2</a:t>
            </a:fld>
            <a:endParaRPr lang="en-US" dirty="0"/>
          </a:p>
        </p:txBody>
      </p:sp>
      <p:sp>
        <p:nvSpPr>
          <p:cNvPr id="28" name="Footer Placeholder 3"/>
          <p:cNvSpPr>
            <a:spLocks noGrp="1"/>
          </p:cNvSpPr>
          <p:nvPr>
            <p:ph type="ftr" sz="quarter" idx="11"/>
          </p:nvPr>
        </p:nvSpPr>
        <p:spPr>
          <a:xfrm>
            <a:off x="141024" y="6356349"/>
            <a:ext cx="2895600" cy="365125"/>
          </a:xfrm>
        </p:spPr>
        <p:txBody>
          <a:bodyPr/>
          <a:lstStyle/>
          <a:p>
            <a:pPr algn="l">
              <a:defRPr/>
            </a:pPr>
            <a:r>
              <a:rPr lang="en-US" dirty="0" smtClean="0"/>
              <a:t>© 2016 REX Computing</a:t>
            </a:r>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14574" r="15349"/>
          <a:stretch/>
        </p:blipFill>
        <p:spPr>
          <a:xfrm>
            <a:off x="141024" y="1069975"/>
            <a:ext cx="1737218" cy="18585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298" y="4011208"/>
            <a:ext cx="1595617" cy="1823562"/>
          </a:xfrm>
          <a:prstGeom prst="rect">
            <a:avLst/>
          </a:prstGeom>
        </p:spPr>
      </p:pic>
      <p:sp>
        <p:nvSpPr>
          <p:cNvPr id="5" name="TextBox 4"/>
          <p:cNvSpPr txBox="1"/>
          <p:nvPr/>
        </p:nvSpPr>
        <p:spPr>
          <a:xfrm>
            <a:off x="2012949" y="1069975"/>
            <a:ext cx="7131051" cy="2308324"/>
          </a:xfrm>
          <a:prstGeom prst="rect">
            <a:avLst/>
          </a:prstGeom>
          <a:noFill/>
        </p:spPr>
        <p:txBody>
          <a:bodyPr wrap="square" rtlCol="0">
            <a:spAutoFit/>
          </a:bodyPr>
          <a:lstStyle/>
          <a:p>
            <a:r>
              <a:rPr lang="en-US" b="1" dirty="0"/>
              <a:t>Thomas </a:t>
            </a:r>
            <a:r>
              <a:rPr lang="en-US" b="1" dirty="0" smtClean="0"/>
              <a:t>Sohmers</a:t>
            </a:r>
            <a:r>
              <a:rPr lang="en-US" dirty="0" smtClean="0"/>
              <a:t>, Founder </a:t>
            </a:r>
            <a:r>
              <a:rPr lang="en-US" dirty="0"/>
              <a:t>and </a:t>
            </a:r>
            <a:r>
              <a:rPr lang="en-US" dirty="0" smtClean="0"/>
              <a:t>CEO. </a:t>
            </a:r>
            <a:r>
              <a:rPr lang="en-US" dirty="0" smtClean="0">
                <a:solidFill>
                  <a:schemeClr val="accent1"/>
                </a:solidFill>
              </a:rPr>
              <a:t/>
            </a:r>
            <a:br>
              <a:rPr lang="en-US" dirty="0" smtClean="0">
                <a:solidFill>
                  <a:schemeClr val="accent1"/>
                </a:solidFill>
              </a:rPr>
            </a:br>
            <a:r>
              <a:rPr lang="en-US" dirty="0" smtClean="0"/>
              <a:t>Worked at the MIT Institute for Soldier Nanotechnologies for 3 years as both an end user of HPC systems, and later transitioned into designing and building them at the lab. This experience led to starting REX Computing in 2013 as a recipient of Peter Thiel’s “20 Under 20” Fellowship, where he leads architectural design and operations. Thomas has been featured on Forbes’ 30 under 30 list and is a project lead for the Open Compute Project HPC Group.</a:t>
            </a:r>
          </a:p>
        </p:txBody>
      </p:sp>
      <p:sp>
        <p:nvSpPr>
          <p:cNvPr id="9" name="TextBox 8"/>
          <p:cNvSpPr txBox="1"/>
          <p:nvPr/>
        </p:nvSpPr>
        <p:spPr>
          <a:xfrm>
            <a:off x="307115" y="3784600"/>
            <a:ext cx="7135367" cy="2308324"/>
          </a:xfrm>
          <a:prstGeom prst="rect">
            <a:avLst/>
          </a:prstGeom>
          <a:noFill/>
        </p:spPr>
        <p:txBody>
          <a:bodyPr wrap="square" rtlCol="0">
            <a:spAutoFit/>
          </a:bodyPr>
          <a:lstStyle/>
          <a:p>
            <a:pPr algn="r"/>
            <a:r>
              <a:rPr lang="en-US" b="1" dirty="0" smtClean="0">
                <a:solidFill>
                  <a:srgbClr val="000000"/>
                </a:solidFill>
              </a:rPr>
              <a:t>Paul </a:t>
            </a:r>
            <a:r>
              <a:rPr lang="en-US" b="1" dirty="0" err="1" smtClean="0">
                <a:solidFill>
                  <a:srgbClr val="000000"/>
                </a:solidFill>
              </a:rPr>
              <a:t>Sebexen</a:t>
            </a:r>
            <a:r>
              <a:rPr lang="en-US" b="1" dirty="0" smtClean="0">
                <a:solidFill>
                  <a:srgbClr val="000000"/>
                </a:solidFill>
              </a:rPr>
              <a:t>, </a:t>
            </a:r>
            <a:r>
              <a:rPr lang="en-US" dirty="0" smtClean="0">
                <a:solidFill>
                  <a:srgbClr val="000000"/>
                </a:solidFill>
              </a:rPr>
              <a:t>CTO. </a:t>
            </a:r>
          </a:p>
          <a:p>
            <a:pPr algn="r"/>
            <a:r>
              <a:rPr lang="en-US" dirty="0" smtClean="0"/>
              <a:t>Paul started programming as a child, and studied CS </a:t>
            </a:r>
            <a:r>
              <a:rPr lang="en-US" dirty="0"/>
              <a:t>at Georgia </a:t>
            </a:r>
            <a:r>
              <a:rPr lang="en-US" dirty="0" smtClean="0"/>
              <a:t>Tech. </a:t>
            </a:r>
            <a:r>
              <a:rPr lang="en-US" dirty="0"/>
              <a:t>H</a:t>
            </a:r>
            <a:r>
              <a:rPr lang="en-US" dirty="0" smtClean="0"/>
              <a:t>e has worked in fields including structural biology, theoretical ecology, and nanofabrication. </a:t>
            </a:r>
            <a:r>
              <a:rPr lang="en-US" dirty="0"/>
              <a:t>Paul </a:t>
            </a:r>
            <a:r>
              <a:rPr lang="en-US" dirty="0" smtClean="0"/>
              <a:t>was </a:t>
            </a:r>
            <a:r>
              <a:rPr lang="en-US" dirty="0"/>
              <a:t>part of the 2012 class of Thiel Fellows, where he founded a synthetic biology </a:t>
            </a:r>
            <a:r>
              <a:rPr lang="en-US" dirty="0" smtClean="0"/>
              <a:t>startup and worked at Lawrence Berkeley National lab for 18 months. He later joined Thomas in starting REX, where he contributes an extensive knowledge of low level software and tool development.</a:t>
            </a:r>
            <a:endParaRPr lang="en-US" dirty="0"/>
          </a:p>
        </p:txBody>
      </p:sp>
      <p:sp>
        <p:nvSpPr>
          <p:cNvPr id="8" name="TextBox 7"/>
          <p:cNvSpPr txBox="1"/>
          <p:nvPr/>
        </p:nvSpPr>
        <p:spPr>
          <a:xfrm>
            <a:off x="3101893" y="308163"/>
            <a:ext cx="2922595" cy="584776"/>
          </a:xfrm>
          <a:prstGeom prst="rect">
            <a:avLst/>
          </a:prstGeom>
          <a:noFill/>
        </p:spPr>
        <p:txBody>
          <a:bodyPr wrap="none" rtlCol="0">
            <a:spAutoFit/>
          </a:bodyPr>
          <a:lstStyle/>
          <a:p>
            <a:pPr algn="ctr"/>
            <a:r>
              <a:rPr lang="en-US" sz="3200" b="1" dirty="0" smtClean="0"/>
              <a:t>Team: </a:t>
            </a:r>
            <a:r>
              <a:rPr lang="en-US" sz="3200" dirty="0" smtClean="0"/>
              <a:t>Founders</a:t>
            </a:r>
            <a:endParaRPr lang="en-US" sz="3200" dirty="0"/>
          </a:p>
        </p:txBody>
      </p:sp>
    </p:spTree>
    <p:extLst>
      <p:ext uri="{BB962C8B-B14F-4D97-AF65-F5344CB8AC3E}">
        <p14:creationId xmlns:p14="http://schemas.microsoft.com/office/powerpoint/2010/main" val="14764200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20</a:t>
            </a:fld>
            <a:endParaRPr lang="en-US"/>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798469" y="2094765"/>
              <a:ext cx="360" cy="360"/>
            </p14:xfrm>
          </p:contentPart>
        </mc:Choice>
        <mc:Fallback xmlns="">
          <p:pic>
            <p:nvPicPr>
              <p:cNvPr id="7" name="Ink 6"/>
              <p:cNvPicPr/>
              <p:nvPr/>
            </p:nvPicPr>
            <p:blipFill>
              <a:blip r:embed="rId4"/>
              <a:stretch>
                <a:fillRect/>
              </a:stretch>
            </p:blipFill>
            <p:spPr>
              <a:xfrm>
                <a:off x="-826189" y="2067045"/>
                <a:ext cx="55800" cy="55800"/>
              </a:xfrm>
              <a:prstGeom prst="rect">
                <a:avLst/>
              </a:prstGeom>
            </p:spPr>
          </p:pic>
        </mc:Fallback>
      </mc:AlternateContent>
      <p:sp>
        <p:nvSpPr>
          <p:cNvPr id="19"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1760" y="744979"/>
            <a:ext cx="5027139" cy="4436621"/>
          </a:xfrm>
          <a:prstGeom prst="rect">
            <a:avLst/>
          </a:prstGeom>
        </p:spPr>
      </p:pic>
      <p:sp>
        <p:nvSpPr>
          <p:cNvPr id="23" name="TextBox 5"/>
          <p:cNvSpPr txBox="1">
            <a:spLocks noChangeArrowheads="1"/>
          </p:cNvSpPr>
          <p:nvPr/>
        </p:nvSpPr>
        <p:spPr bwMode="auto">
          <a:xfrm>
            <a:off x="228600" y="685800"/>
            <a:ext cx="3723160" cy="6555641"/>
          </a:xfrm>
          <a:prstGeom prst="rect">
            <a:avLst/>
          </a:prstGeom>
          <a:noFill/>
          <a:ln w="9525">
            <a:noFill/>
            <a:miter lim="800000"/>
            <a:headEnd/>
            <a:tailEnd/>
          </a:ln>
        </p:spPr>
        <p:txBody>
          <a:bodyPr wrap="square">
            <a:spAutoFit/>
          </a:bodyPr>
          <a:lstStyle/>
          <a:p>
            <a:r>
              <a:rPr lang="en-US" sz="2000" b="1" dirty="0" smtClean="0">
                <a:latin typeface="Calibri" pitchFamily="34" charset="0"/>
              </a:rPr>
              <a:t>Software-managed memory hierarchy:</a:t>
            </a:r>
          </a:p>
          <a:p>
            <a:pPr marL="285750" indent="-285750">
              <a:buFont typeface="Arial"/>
              <a:buChar char="•"/>
            </a:pPr>
            <a:r>
              <a:rPr lang="en-US" sz="2000" dirty="0" smtClean="0">
                <a:latin typeface="Calibri" pitchFamily="34" charset="0"/>
              </a:rPr>
              <a:t>128K local scratchpad per core (32 megabytes L1 equivalent for 256 core chip)</a:t>
            </a:r>
          </a:p>
          <a:p>
            <a:pPr marL="285750" indent="-285750">
              <a:buFont typeface="Arial"/>
              <a:buChar char="•"/>
            </a:pPr>
            <a:r>
              <a:rPr lang="en-US" sz="2000" dirty="0" smtClean="0">
                <a:latin typeface="Calibri" pitchFamily="34" charset="0"/>
              </a:rPr>
              <a:t>Any core can access any other core’s (on chip or attached chips) memory</a:t>
            </a:r>
          </a:p>
          <a:p>
            <a:pPr marL="285750" indent="-285750">
              <a:buFont typeface="Arial"/>
              <a:buChar char="•"/>
            </a:pPr>
            <a:r>
              <a:rPr lang="en-US" sz="2000" dirty="0" smtClean="0">
                <a:latin typeface="Calibri" pitchFamily="34" charset="0"/>
              </a:rPr>
              <a:t>Strict determinism enforced for all work done on one or more Neo chips in a system.</a:t>
            </a:r>
          </a:p>
          <a:p>
            <a:endParaRPr lang="en-US" sz="2000" dirty="0" smtClean="0">
              <a:latin typeface="Calibri" pitchFamily="34" charset="0"/>
            </a:endParaRPr>
          </a:p>
          <a:p>
            <a:r>
              <a:rPr lang="en-US" sz="2000" b="1" dirty="0" smtClean="0">
                <a:latin typeface="Calibri" pitchFamily="34" charset="0"/>
              </a:rPr>
              <a:t>Flexible, </a:t>
            </a:r>
            <a:r>
              <a:rPr lang="en-US" sz="2000" b="1" dirty="0" err="1" smtClean="0">
                <a:latin typeface="Calibri" pitchFamily="34" charset="0"/>
              </a:rPr>
              <a:t>manycore</a:t>
            </a:r>
            <a:r>
              <a:rPr lang="en-US" sz="2000" b="1" dirty="0" smtClean="0">
                <a:latin typeface="Calibri" pitchFamily="34" charset="0"/>
              </a:rPr>
              <a:t> MIMD design </a:t>
            </a:r>
            <a:r>
              <a:rPr lang="en-US" sz="2000" dirty="0" smtClean="0">
                <a:latin typeface="Calibri" pitchFamily="34" charset="0"/>
              </a:rPr>
              <a:t>supports</a:t>
            </a:r>
            <a:r>
              <a:rPr lang="en-US" sz="2000" dirty="0">
                <a:latin typeface="Calibri" pitchFamily="34" charset="0"/>
              </a:rPr>
              <a:t> </a:t>
            </a:r>
            <a:r>
              <a:rPr lang="en-US" sz="2000" dirty="0" smtClean="0">
                <a:latin typeface="Calibri" pitchFamily="34" charset="0"/>
              </a:rPr>
              <a:t>many programming models, including Actor, CSP PGAS, SHMEM,  and Systolic Array/Dataflow. Each core is fully independent and can operate together or segmented.</a:t>
            </a:r>
            <a:endParaRPr lang="en-US" sz="2000" dirty="0">
              <a:latin typeface="Calibri" pitchFamily="34" charset="0"/>
            </a:endParaRPr>
          </a:p>
          <a:p>
            <a:endParaRPr lang="en-US" sz="2000" dirty="0">
              <a:latin typeface="Calibri" pitchFamily="34" charset="0"/>
            </a:endParaRPr>
          </a:p>
          <a:p>
            <a:endParaRPr lang="en-US" sz="2000" b="1" dirty="0" smtClean="0">
              <a:latin typeface="Calibri" pitchFamily="34" charset="0"/>
            </a:endParaRPr>
          </a:p>
        </p:txBody>
      </p:sp>
      <p:sp>
        <p:nvSpPr>
          <p:cNvPr id="11" name="Title 1"/>
          <p:cNvSpPr>
            <a:spLocks noGrp="1"/>
          </p:cNvSpPr>
          <p:nvPr>
            <p:ph type="title"/>
          </p:nvPr>
        </p:nvSpPr>
        <p:spPr>
          <a:xfrm>
            <a:off x="279400" y="-115887"/>
            <a:ext cx="8648700" cy="1143000"/>
          </a:xfrm>
        </p:spPr>
        <p:txBody>
          <a:bodyPr/>
          <a:lstStyle/>
          <a:p>
            <a:pPr algn="l"/>
            <a:r>
              <a:rPr lang="en-US" sz="2900" b="1" dirty="0" smtClean="0">
                <a:solidFill>
                  <a:srgbClr val="0067BF"/>
                </a:solidFill>
                <a:ea typeface="Khmer UI" pitchFamily="34" charset="0"/>
                <a:cs typeface="Khmer UI" pitchFamily="34" charset="0"/>
              </a:rPr>
              <a:t>The Neo chip balances compute</a:t>
            </a:r>
            <a:r>
              <a:rPr lang="en-US" sz="2900" b="1" dirty="0">
                <a:solidFill>
                  <a:srgbClr val="0067BF"/>
                </a:solidFill>
                <a:ea typeface="Khmer UI" pitchFamily="34" charset="0"/>
                <a:cs typeface="Khmer UI" pitchFamily="34" charset="0"/>
              </a:rPr>
              <a:t> </a:t>
            </a:r>
            <a:r>
              <a:rPr lang="en-US" sz="2900" b="1" dirty="0" smtClean="0">
                <a:solidFill>
                  <a:srgbClr val="0067BF"/>
                </a:solidFill>
                <a:ea typeface="Khmer UI" pitchFamily="34" charset="0"/>
                <a:cs typeface="Khmer UI" pitchFamily="34" charset="0"/>
              </a:rPr>
              <a:t>with memory and I/O.</a:t>
            </a:r>
            <a:endParaRPr lang="en-US" sz="2900" dirty="0" smtClean="0"/>
          </a:p>
        </p:txBody>
      </p:sp>
      <p:sp>
        <p:nvSpPr>
          <p:cNvPr id="3" name="TextBox 2"/>
          <p:cNvSpPr txBox="1"/>
          <p:nvPr/>
        </p:nvSpPr>
        <p:spPr>
          <a:xfrm>
            <a:off x="3886201" y="5257800"/>
            <a:ext cx="5257800" cy="1477328"/>
          </a:xfrm>
          <a:prstGeom prst="rect">
            <a:avLst/>
          </a:prstGeom>
          <a:noFill/>
        </p:spPr>
        <p:txBody>
          <a:bodyPr wrap="square" rtlCol="0">
            <a:spAutoFit/>
          </a:bodyPr>
          <a:lstStyle/>
          <a:p>
            <a:r>
              <a:rPr lang="en-US" b="1" dirty="0" smtClean="0"/>
              <a:t>Four high speed interconnects give aggregate 512GB/external bandwidth</a:t>
            </a:r>
          </a:p>
          <a:p>
            <a:pPr marL="285750" indent="-285750">
              <a:buFont typeface="Arial"/>
              <a:buChar char="•"/>
            </a:pPr>
            <a:r>
              <a:rPr lang="en-US" dirty="0" smtClean="0"/>
              <a:t>Can be used to connect other Neo chips to form larger grids, or to eternal memory (DDR4, HMC, HBM) or I/O (</a:t>
            </a:r>
            <a:r>
              <a:rPr lang="en-US" dirty="0" err="1" smtClean="0"/>
              <a:t>Infiniband</a:t>
            </a:r>
            <a:r>
              <a:rPr lang="en-US" dirty="0" smtClean="0"/>
              <a:t>, Ethernet)</a:t>
            </a:r>
          </a:p>
        </p:txBody>
      </p:sp>
    </p:spTree>
    <p:extLst>
      <p:ext uri="{BB962C8B-B14F-4D97-AF65-F5344CB8AC3E}">
        <p14:creationId xmlns:p14="http://schemas.microsoft.com/office/powerpoint/2010/main" val="2460048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itle 3"/>
          <p:cNvSpPr>
            <a:spLocks noGrp="1"/>
          </p:cNvSpPr>
          <p:nvPr>
            <p:ph type="title"/>
          </p:nvPr>
        </p:nvSpPr>
        <p:spPr>
          <a:xfrm>
            <a:off x="457199" y="34925"/>
            <a:ext cx="8588609" cy="1143000"/>
          </a:xfrm>
        </p:spPr>
        <p:txBody>
          <a:bodyPr/>
          <a:lstStyle/>
          <a:p>
            <a:pPr algn="l"/>
            <a:r>
              <a:rPr lang="en-US" sz="2900" b="1" dirty="0" smtClean="0">
                <a:solidFill>
                  <a:srgbClr val="0067BF"/>
                </a:solidFill>
                <a:ea typeface="Khmer UI" pitchFamily="34" charset="0"/>
                <a:cs typeface="Khmer UI" pitchFamily="34" charset="0"/>
              </a:rPr>
              <a:t>Familiar software tools and runtime environment.</a:t>
            </a:r>
          </a:p>
        </p:txBody>
      </p:sp>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21</a:t>
            </a:fld>
            <a:endParaRPr lang="en-US"/>
          </a:p>
        </p:txBody>
      </p:sp>
      <p:sp>
        <p:nvSpPr>
          <p:cNvPr id="27" name="TextBox 5"/>
          <p:cNvSpPr txBox="1">
            <a:spLocks noChangeArrowheads="1"/>
          </p:cNvSpPr>
          <p:nvPr/>
        </p:nvSpPr>
        <p:spPr bwMode="auto">
          <a:xfrm>
            <a:off x="457200" y="1439882"/>
            <a:ext cx="8597901" cy="5078314"/>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err="1" smtClean="0">
                <a:latin typeface="Calibri" pitchFamily="34" charset="0"/>
              </a:rPr>
              <a:t>Toolchain</a:t>
            </a:r>
            <a:endParaRPr lang="en-US" b="1" dirty="0" smtClean="0">
              <a:latin typeface="Calibri" pitchFamily="34" charset="0"/>
            </a:endParaRPr>
          </a:p>
          <a:p>
            <a:pPr marL="285750" indent="-285750">
              <a:buFont typeface="Arial"/>
              <a:buChar char="•"/>
            </a:pPr>
            <a:r>
              <a:rPr lang="en-US" dirty="0" smtClean="0">
                <a:latin typeface="Calibri" pitchFamily="34" charset="0"/>
              </a:rPr>
              <a:t>LLVM based </a:t>
            </a:r>
            <a:r>
              <a:rPr lang="en-US" dirty="0" err="1" smtClean="0">
                <a:latin typeface="Calibri" pitchFamily="34" charset="0"/>
              </a:rPr>
              <a:t>toolchain</a:t>
            </a:r>
            <a:r>
              <a:rPr lang="en-US" dirty="0" smtClean="0">
                <a:latin typeface="Calibri" pitchFamily="34" charset="0"/>
              </a:rPr>
              <a:t> leverages the open source community while implementing novel scheduling &amp; resource allocation techniques.</a:t>
            </a:r>
          </a:p>
          <a:p>
            <a:pPr marL="285750" indent="-285750">
              <a:buFont typeface="Arial"/>
              <a:buChar char="•"/>
            </a:pPr>
            <a:r>
              <a:rPr lang="en-US" dirty="0" smtClean="0">
                <a:latin typeface="Calibri" pitchFamily="34" charset="0"/>
              </a:rPr>
              <a:t>Graph theoretic techniques for stack and heap management</a:t>
            </a:r>
          </a:p>
          <a:p>
            <a:pPr marL="285750" indent="-285750">
              <a:buFont typeface="Arial"/>
              <a:buChar char="•"/>
            </a:pPr>
            <a:r>
              <a:rPr lang="en-US" dirty="0" smtClean="0">
                <a:latin typeface="Calibri" pitchFamily="34" charset="0"/>
              </a:rPr>
              <a:t>Original compiler work done under DARPA grant for advanced compilation and portability techniques</a:t>
            </a:r>
          </a:p>
          <a:p>
            <a:r>
              <a:rPr lang="en-US" b="1" dirty="0" smtClean="0">
                <a:latin typeface="Calibri" pitchFamily="34" charset="0"/>
              </a:rPr>
              <a:t>The first “smart” compiler that actually has enough information to make good decisions</a:t>
            </a:r>
          </a:p>
          <a:p>
            <a:pPr marL="285750" indent="-285750">
              <a:buFont typeface="Arial"/>
              <a:buChar char="•"/>
            </a:pPr>
            <a:r>
              <a:rPr lang="en-US" dirty="0" smtClean="0">
                <a:latin typeface="Calibri" pitchFamily="34" charset="0"/>
              </a:rPr>
              <a:t>Deterministic architectural design allows for a a first of its kind “smart” compiler that seamlessly handles scratchpad management</a:t>
            </a:r>
          </a:p>
          <a:p>
            <a:pPr marL="285750" indent="-285750">
              <a:buFont typeface="Arial"/>
              <a:buChar char="•"/>
            </a:pPr>
            <a:r>
              <a:rPr lang="en-US" dirty="0" smtClean="0">
                <a:latin typeface="Calibri" pitchFamily="34" charset="0"/>
              </a:rPr>
              <a:t>Can be assisted through runtime profiling techniques</a:t>
            </a:r>
            <a:endParaRPr lang="en-US" dirty="0">
              <a:latin typeface="Calibri" pitchFamily="34" charset="0"/>
            </a:endParaRPr>
          </a:p>
          <a:p>
            <a:r>
              <a:rPr lang="en-US" b="1" dirty="0" smtClean="0">
                <a:latin typeface="Calibri" pitchFamily="34" charset="0"/>
              </a:rPr>
              <a:t>Support for numerous LLVM frontends</a:t>
            </a:r>
          </a:p>
          <a:p>
            <a:pPr marL="285750" indent="-285750">
              <a:buFont typeface="Arial"/>
              <a:buChar char="•"/>
            </a:pPr>
            <a:r>
              <a:rPr lang="en-US" dirty="0" smtClean="0">
                <a:latin typeface="Calibri" pitchFamily="34" charset="0"/>
              </a:rPr>
              <a:t>Currently support C, C++, and Objective-C through the Clang front end</a:t>
            </a:r>
          </a:p>
          <a:p>
            <a:pPr marL="285750" indent="-285750">
              <a:buFont typeface="Arial"/>
              <a:buChar char="•"/>
            </a:pPr>
            <a:r>
              <a:rPr lang="en-US" dirty="0" smtClean="0">
                <a:latin typeface="Calibri" pitchFamily="34" charset="0"/>
              </a:rPr>
              <a:t>Ability to support all LLVM frontends</a:t>
            </a:r>
          </a:p>
          <a:p>
            <a:r>
              <a:rPr lang="en-US" b="1" dirty="0" smtClean="0">
                <a:latin typeface="Calibri" pitchFamily="34" charset="0"/>
              </a:rPr>
              <a:t>Runtime library and profiler tools</a:t>
            </a:r>
          </a:p>
          <a:p>
            <a:pPr marL="285750" indent="-285750">
              <a:buFont typeface="Arial"/>
              <a:buChar char="•"/>
            </a:pPr>
            <a:r>
              <a:rPr lang="en-US" dirty="0" smtClean="0">
                <a:latin typeface="Calibri" pitchFamily="34" charset="0"/>
              </a:rPr>
              <a:t>Runtime feedback is given back to compiler to make optimizations that could not be determined statically</a:t>
            </a:r>
          </a:p>
          <a:p>
            <a:pPr marL="285750" indent="-285750">
              <a:buFont typeface="Arial"/>
              <a:buChar char="•"/>
            </a:pPr>
            <a:r>
              <a:rPr lang="en-US" dirty="0" smtClean="0">
                <a:latin typeface="Calibri" pitchFamily="34" charset="0"/>
              </a:rPr>
              <a:t>Can better inform the developer to make similar decisions in the future</a:t>
            </a:r>
            <a:endParaRPr lang="en-US" dirty="0">
              <a:latin typeface="Calibri" pitchFamily="34" charset="0"/>
            </a:endParaRPr>
          </a:p>
          <a:p>
            <a:pPr marL="285750" indent="-285750">
              <a:buFont typeface="Arial"/>
              <a:buChar char="•"/>
            </a:pPr>
            <a:endParaRPr lang="en-US" dirty="0" smtClean="0">
              <a:latin typeface="Calibri" pitchFamily="34" charset="0"/>
            </a:endParaRPr>
          </a:p>
        </p:txBody>
      </p:sp>
      <p:sp>
        <p:nvSpPr>
          <p:cNvPr id="30"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Tree>
    <p:extLst>
      <p:ext uri="{BB962C8B-B14F-4D97-AF65-F5344CB8AC3E}">
        <p14:creationId xmlns:p14="http://schemas.microsoft.com/office/powerpoint/2010/main" val="1739584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3"/>
          <p:cNvSpPr>
            <a:spLocks noGrp="1"/>
          </p:cNvSpPr>
          <p:nvPr>
            <p:ph type="title"/>
          </p:nvPr>
        </p:nvSpPr>
        <p:spPr>
          <a:xfrm>
            <a:off x="434109" y="-230910"/>
            <a:ext cx="8458200" cy="1143000"/>
          </a:xfrm>
        </p:spPr>
        <p:txBody>
          <a:bodyPr/>
          <a:lstStyle/>
          <a:p>
            <a:pPr algn="l"/>
            <a:r>
              <a:rPr lang="en-US" sz="2900" b="1" dirty="0" smtClean="0">
                <a:solidFill>
                  <a:srgbClr val="0067BF"/>
                </a:solidFill>
                <a:ea typeface="Khmer UI" pitchFamily="34" charset="0"/>
                <a:cs typeface="Khmer UI" pitchFamily="34" charset="0"/>
              </a:rPr>
              <a:t>Neo </a:t>
            </a:r>
            <a:r>
              <a:rPr lang="en-US" sz="2900" dirty="0" smtClean="0">
                <a:solidFill>
                  <a:srgbClr val="0067BF"/>
                </a:solidFill>
                <a:ea typeface="Khmer UI" pitchFamily="34" charset="0"/>
                <a:cs typeface="Khmer UI" pitchFamily="34" charset="0"/>
              </a:rPr>
              <a:t>significantly outperforms its competition.</a:t>
            </a:r>
            <a:endParaRPr lang="en-US" sz="2900" dirty="0" smtClean="0"/>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22</a:t>
            </a:fld>
            <a:endParaRPr lang="en-US"/>
          </a:p>
        </p:txBody>
      </p:sp>
      <p:sp>
        <p:nvSpPr>
          <p:cNvPr id="32"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9203351"/>
              </p:ext>
            </p:extLst>
          </p:nvPr>
        </p:nvGraphicFramePr>
        <p:xfrm>
          <a:off x="205508" y="683488"/>
          <a:ext cx="8686801" cy="5666840"/>
        </p:xfrm>
        <a:graphic>
          <a:graphicData uri="http://schemas.openxmlformats.org/drawingml/2006/table">
            <a:tbl>
              <a:tblPr firstRow="1" firstCol="1" bandRow="1">
                <a:tableStyleId>{5C22544A-7EE6-4342-B048-85BDC9FD1C3A}</a:tableStyleId>
              </a:tblPr>
              <a:tblGrid>
                <a:gridCol w="2535018"/>
                <a:gridCol w="1154108"/>
                <a:gridCol w="1294904"/>
                <a:gridCol w="1149963"/>
                <a:gridCol w="1239408"/>
                <a:gridCol w="1313400"/>
              </a:tblGrid>
              <a:tr h="616610">
                <a:tc>
                  <a:txBody>
                    <a:bodyPr/>
                    <a:lstStyle/>
                    <a:p>
                      <a:r>
                        <a:rPr lang="en-US" b="1" dirty="0" smtClean="0"/>
                        <a:t>Chip</a:t>
                      </a:r>
                      <a:endParaRPr lang="en-US" b="1" dirty="0"/>
                    </a:p>
                  </a:txBody>
                  <a:tcPr/>
                </a:tc>
                <a:tc>
                  <a:txBody>
                    <a:bodyPr/>
                    <a:lstStyle/>
                    <a:p>
                      <a:r>
                        <a:rPr lang="en-US" b="0" dirty="0" smtClean="0"/>
                        <a:t>GFLOPs (FP32)</a:t>
                      </a:r>
                      <a:endParaRPr lang="en-US" b="0" dirty="0"/>
                    </a:p>
                  </a:txBody>
                  <a:tcPr/>
                </a:tc>
                <a:tc>
                  <a:txBody>
                    <a:bodyPr/>
                    <a:lstStyle/>
                    <a:p>
                      <a:r>
                        <a:rPr lang="en-US" b="0" dirty="0" smtClean="0"/>
                        <a:t>GFLOPs</a:t>
                      </a:r>
                      <a:r>
                        <a:rPr lang="en-US" b="0" baseline="0" dirty="0" smtClean="0"/>
                        <a:t> (FP64)</a:t>
                      </a:r>
                      <a:endParaRPr lang="en-US" b="0" dirty="0"/>
                    </a:p>
                  </a:txBody>
                  <a:tcPr/>
                </a:tc>
                <a:tc>
                  <a:txBody>
                    <a:bodyPr/>
                    <a:lstStyle/>
                    <a:p>
                      <a:r>
                        <a:rPr lang="en-US" b="0" dirty="0" smtClean="0"/>
                        <a:t>Watt</a:t>
                      </a:r>
                      <a:endParaRPr lang="en-US" b="0" dirty="0"/>
                    </a:p>
                  </a:txBody>
                  <a:tcPr/>
                </a:tc>
                <a:tc>
                  <a:txBody>
                    <a:bodyPr/>
                    <a:lstStyle/>
                    <a:p>
                      <a:r>
                        <a:rPr lang="en-US" b="0" dirty="0" smtClean="0"/>
                        <a:t>GFLOPs/W (64)</a:t>
                      </a:r>
                      <a:endParaRPr lang="en-US" b="0" dirty="0"/>
                    </a:p>
                  </a:txBody>
                  <a:tcPr/>
                </a:tc>
                <a:tc>
                  <a:txBody>
                    <a:bodyPr/>
                    <a:lstStyle/>
                    <a:p>
                      <a:r>
                        <a:rPr lang="en-US" b="0" dirty="0" smtClean="0"/>
                        <a:t>Price</a:t>
                      </a:r>
                      <a:endParaRPr lang="en-US" b="0" dirty="0"/>
                    </a:p>
                  </a:txBody>
                  <a:tcPr/>
                </a:tc>
              </a:tr>
              <a:tr h="616610">
                <a:tc>
                  <a:txBody>
                    <a:bodyPr/>
                    <a:lstStyle/>
                    <a:p>
                      <a:r>
                        <a:rPr lang="en-US" b="1" dirty="0" smtClean="0"/>
                        <a:t>REX Neo (256 core)</a:t>
                      </a:r>
                      <a:r>
                        <a:rPr lang="en-US" b="1" baseline="0" dirty="0" smtClean="0"/>
                        <a:t> (2017)</a:t>
                      </a:r>
                      <a:endParaRPr lang="en-US" b="1" dirty="0"/>
                    </a:p>
                  </a:txBody>
                  <a:tcPr>
                    <a:lnB w="38100" cap="flat" cmpd="sng" algn="ctr">
                      <a:solidFill>
                        <a:scrgbClr r="0" g="0" b="0"/>
                      </a:solidFill>
                      <a:prstDash val="solid"/>
                      <a:round/>
                      <a:headEnd type="none" w="med" len="med"/>
                      <a:tailEnd type="none" w="med" len="med"/>
                    </a:lnB>
                    <a:solidFill>
                      <a:schemeClr val="accent2">
                        <a:lumMod val="75000"/>
                      </a:schemeClr>
                    </a:solidFill>
                  </a:tcPr>
                </a:tc>
                <a:tc>
                  <a:txBody>
                    <a:bodyPr/>
                    <a:lstStyle/>
                    <a:p>
                      <a:r>
                        <a:rPr lang="en-US" b="1" u="none" dirty="0" smtClean="0">
                          <a:solidFill>
                            <a:schemeClr val="bg1"/>
                          </a:solidFill>
                        </a:rPr>
                        <a:t>1024</a:t>
                      </a:r>
                      <a:endParaRPr lang="en-US" b="1" u="none" dirty="0">
                        <a:solidFill>
                          <a:schemeClr val="bg1"/>
                        </a:solidFill>
                      </a:endParaRPr>
                    </a:p>
                  </a:txBody>
                  <a:tcPr>
                    <a:lnB w="38100" cap="flat" cmpd="sng" algn="ctr">
                      <a:solidFill>
                        <a:scrgbClr r="0" g="0" b="0"/>
                      </a:solidFill>
                      <a:prstDash val="solid"/>
                      <a:round/>
                      <a:headEnd type="none" w="med" len="med"/>
                      <a:tailEnd type="none" w="med" len="med"/>
                    </a:lnB>
                    <a:solidFill>
                      <a:schemeClr val="accent2">
                        <a:lumMod val="75000"/>
                      </a:schemeClr>
                    </a:solidFill>
                  </a:tcPr>
                </a:tc>
                <a:tc>
                  <a:txBody>
                    <a:bodyPr/>
                    <a:lstStyle/>
                    <a:p>
                      <a:r>
                        <a:rPr lang="en-US" b="1" u="none" dirty="0" smtClean="0">
                          <a:solidFill>
                            <a:schemeClr val="bg1"/>
                          </a:solidFill>
                        </a:rPr>
                        <a:t>512</a:t>
                      </a:r>
                      <a:endParaRPr lang="en-US" b="1" u="none" dirty="0">
                        <a:solidFill>
                          <a:schemeClr val="bg1"/>
                        </a:solidFill>
                      </a:endParaRPr>
                    </a:p>
                  </a:txBody>
                  <a:tcPr>
                    <a:lnB w="38100" cap="flat" cmpd="sng" algn="ctr">
                      <a:solidFill>
                        <a:scrgbClr r="0" g="0" b="0"/>
                      </a:solidFill>
                      <a:prstDash val="solid"/>
                      <a:round/>
                      <a:headEnd type="none" w="med" len="med"/>
                      <a:tailEnd type="none" w="med" len="med"/>
                    </a:lnB>
                    <a:solidFill>
                      <a:schemeClr val="accent2">
                        <a:lumMod val="75000"/>
                      </a:schemeClr>
                    </a:solidFill>
                  </a:tcPr>
                </a:tc>
                <a:tc>
                  <a:txBody>
                    <a:bodyPr/>
                    <a:lstStyle/>
                    <a:p>
                      <a:r>
                        <a:rPr lang="en-US" b="1" u="none" dirty="0" smtClean="0">
                          <a:solidFill>
                            <a:schemeClr val="bg1"/>
                          </a:solidFill>
                        </a:rPr>
                        <a:t>8</a:t>
                      </a:r>
                      <a:endParaRPr lang="en-US" b="1" u="none" dirty="0">
                        <a:solidFill>
                          <a:schemeClr val="bg1"/>
                        </a:solidFill>
                      </a:endParaRPr>
                    </a:p>
                  </a:txBody>
                  <a:tcPr>
                    <a:lnB w="38100" cap="flat" cmpd="sng" algn="ctr">
                      <a:solidFill>
                        <a:scrgbClr r="0" g="0" b="0"/>
                      </a:solidFill>
                      <a:prstDash val="solid"/>
                      <a:round/>
                      <a:headEnd type="none" w="med" len="med"/>
                      <a:tailEnd type="none" w="med" len="med"/>
                    </a:lnB>
                    <a:solidFill>
                      <a:schemeClr val="accent2">
                        <a:lumMod val="75000"/>
                      </a:schemeClr>
                    </a:solidFill>
                  </a:tcPr>
                </a:tc>
                <a:tc>
                  <a:txBody>
                    <a:bodyPr/>
                    <a:lstStyle/>
                    <a:p>
                      <a:r>
                        <a:rPr lang="en-US" b="1" u="none" dirty="0" smtClean="0">
                          <a:solidFill>
                            <a:schemeClr val="bg1"/>
                          </a:solidFill>
                        </a:rPr>
                        <a:t>64</a:t>
                      </a:r>
                      <a:endParaRPr lang="en-US" b="1" u="none" dirty="0">
                        <a:solidFill>
                          <a:schemeClr val="bg1"/>
                        </a:solidFill>
                      </a:endParaRPr>
                    </a:p>
                  </a:txBody>
                  <a:tcPr>
                    <a:lnB w="38100" cap="flat" cmpd="sng" algn="ctr">
                      <a:solidFill>
                        <a:scrgbClr r="0" g="0" b="0"/>
                      </a:solidFill>
                      <a:prstDash val="solid"/>
                      <a:round/>
                      <a:headEnd type="none" w="med" len="med"/>
                      <a:tailEnd type="none" w="med" len="med"/>
                    </a:lnB>
                    <a:solidFill>
                      <a:schemeClr val="accent2">
                        <a:lumMod val="75000"/>
                      </a:schemeClr>
                    </a:solidFill>
                  </a:tcPr>
                </a:tc>
                <a:tc>
                  <a:txBody>
                    <a:bodyPr/>
                    <a:lstStyle/>
                    <a:p>
                      <a:r>
                        <a:rPr lang="en-US" b="0" baseline="0" dirty="0" smtClean="0">
                          <a:solidFill>
                            <a:schemeClr val="bg1"/>
                          </a:solidFill>
                        </a:rPr>
                        <a:t>TBD</a:t>
                      </a:r>
                      <a:endParaRPr lang="en-US" b="0" dirty="0">
                        <a:solidFill>
                          <a:schemeClr val="bg1"/>
                        </a:solidFill>
                      </a:endParaRPr>
                    </a:p>
                  </a:txBody>
                  <a:tcPr>
                    <a:lnB w="38100" cap="flat" cmpd="sng" algn="ctr">
                      <a:solidFill>
                        <a:scrgbClr r="0" g="0" b="0"/>
                      </a:solidFill>
                      <a:prstDash val="solid"/>
                      <a:round/>
                      <a:headEnd type="none" w="med" len="med"/>
                      <a:tailEnd type="none" w="med" len="med"/>
                    </a:lnB>
                    <a:solidFill>
                      <a:schemeClr val="accent2">
                        <a:lumMod val="75000"/>
                      </a:schemeClr>
                    </a:solidFill>
                  </a:tcPr>
                </a:tc>
              </a:tr>
              <a:tr h="616610">
                <a:tc>
                  <a:txBody>
                    <a:bodyPr/>
                    <a:lstStyle/>
                    <a:p>
                      <a:r>
                        <a:rPr lang="en-US" b="0" dirty="0" smtClean="0"/>
                        <a:t>Intel Xeon E5</a:t>
                      </a:r>
                      <a:r>
                        <a:rPr lang="en-US" b="0" baseline="0" dirty="0" smtClean="0"/>
                        <a:t> (20 core)(2016)</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1344</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672</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135</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4.97</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$3,500</a:t>
                      </a:r>
                      <a:endParaRPr lang="en-US" b="0" dirty="0"/>
                    </a:p>
                  </a:txBody>
                  <a:tcPr>
                    <a:lnT w="38100" cap="flat" cmpd="sng" algn="ctr">
                      <a:solidFill>
                        <a:scrgbClr r="0" g="0" b="0"/>
                      </a:solidFill>
                      <a:prstDash val="solid"/>
                      <a:round/>
                      <a:headEnd type="none" w="med" len="med"/>
                      <a:tailEnd type="none" w="med" len="med"/>
                    </a:lnT>
                  </a:tcPr>
                </a:tc>
              </a:tr>
              <a:tr h="616610">
                <a:tc>
                  <a:txBody>
                    <a:bodyPr/>
                    <a:lstStyle/>
                    <a:p>
                      <a:r>
                        <a:rPr lang="en-US" b="0" dirty="0" smtClean="0"/>
                        <a:t>Xeon Phi 7120 (61 core) (2014)</a:t>
                      </a:r>
                      <a:endParaRPr lang="en-US" b="0" dirty="0"/>
                    </a:p>
                  </a:txBody>
                  <a:tcPr/>
                </a:tc>
                <a:tc>
                  <a:txBody>
                    <a:bodyPr/>
                    <a:lstStyle/>
                    <a:p>
                      <a:r>
                        <a:rPr lang="en-US" b="0" dirty="0" smtClean="0"/>
                        <a:t>1900</a:t>
                      </a:r>
                      <a:r>
                        <a:rPr lang="en-US" b="0" baseline="0" dirty="0" smtClean="0"/>
                        <a:t> </a:t>
                      </a:r>
                      <a:endParaRPr lang="en-US" b="0" dirty="0"/>
                    </a:p>
                  </a:txBody>
                  <a:tcPr/>
                </a:tc>
                <a:tc>
                  <a:txBody>
                    <a:bodyPr/>
                    <a:lstStyle/>
                    <a:p>
                      <a:r>
                        <a:rPr lang="en-US" b="0" dirty="0" smtClean="0"/>
                        <a:t>1200</a:t>
                      </a:r>
                      <a:endParaRPr lang="en-US" b="0" dirty="0"/>
                    </a:p>
                  </a:txBody>
                  <a:tcPr/>
                </a:tc>
                <a:tc>
                  <a:txBody>
                    <a:bodyPr/>
                    <a:lstStyle/>
                    <a:p>
                      <a:r>
                        <a:rPr lang="en-US" b="0" dirty="0" smtClean="0"/>
                        <a:t>300</a:t>
                      </a:r>
                      <a:endParaRPr lang="en-US" b="0" dirty="0"/>
                    </a:p>
                  </a:txBody>
                  <a:tcPr/>
                </a:tc>
                <a:tc>
                  <a:txBody>
                    <a:bodyPr/>
                    <a:lstStyle/>
                    <a:p>
                      <a:r>
                        <a:rPr lang="en-US" b="0" dirty="0" smtClean="0"/>
                        <a:t>4</a:t>
                      </a:r>
                      <a:endParaRPr lang="en-US" b="0" dirty="0"/>
                    </a:p>
                  </a:txBody>
                  <a:tcPr/>
                </a:tc>
                <a:tc>
                  <a:txBody>
                    <a:bodyPr/>
                    <a:lstStyle/>
                    <a:p>
                      <a:r>
                        <a:rPr lang="en-US" b="0" dirty="0" smtClean="0"/>
                        <a:t>$4,235</a:t>
                      </a:r>
                      <a:endParaRPr lang="en-US" b="0" dirty="0"/>
                    </a:p>
                  </a:txBody>
                  <a:tcPr/>
                </a:tc>
              </a:tr>
              <a:tr h="616610">
                <a:tc>
                  <a:txBody>
                    <a:bodyPr/>
                    <a:lstStyle/>
                    <a:p>
                      <a:r>
                        <a:rPr lang="en-US" b="0" i="1" dirty="0" smtClean="0"/>
                        <a:t>Xeon Phi Knights Landing (72</a:t>
                      </a:r>
                      <a:r>
                        <a:rPr lang="en-US" b="0" i="1" baseline="0" dirty="0" smtClean="0"/>
                        <a:t> cores)</a:t>
                      </a:r>
                      <a:r>
                        <a:rPr lang="en-US" b="0" i="1" dirty="0" smtClean="0"/>
                        <a:t> (2016)</a:t>
                      </a:r>
                      <a:endParaRPr lang="en-US" b="0" i="1" dirty="0"/>
                    </a:p>
                  </a:txBody>
                  <a:tcPr>
                    <a:lnB w="381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4500</a:t>
                      </a:r>
                    </a:p>
                  </a:txBody>
                  <a:tcPr>
                    <a:lnB w="381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3000</a:t>
                      </a:r>
                    </a:p>
                  </a:txBody>
                  <a:tcPr>
                    <a:lnB w="381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250</a:t>
                      </a:r>
                    </a:p>
                  </a:txBody>
                  <a:tcPr>
                    <a:lnB w="381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12</a:t>
                      </a:r>
                    </a:p>
                  </a:txBody>
                  <a:tcPr>
                    <a:lnB w="38100" cap="flat" cmpd="sng" algn="ctr">
                      <a:solidFill>
                        <a:scrgbClr r="0" g="0" b="0"/>
                      </a:solidFill>
                      <a:prstDash val="solid"/>
                      <a:round/>
                      <a:headEnd type="none" w="med" len="med"/>
                      <a:tailEnd type="none" w="med" len="med"/>
                    </a:lnB>
                  </a:tcPr>
                </a:tc>
                <a:tc>
                  <a:txBody>
                    <a:bodyPr/>
                    <a:lstStyle/>
                    <a:p>
                      <a:r>
                        <a:rPr lang="en-US" b="0" dirty="0" smtClean="0"/>
                        <a:t>TBD</a:t>
                      </a:r>
                      <a:endParaRPr lang="en-US" b="0" dirty="0"/>
                    </a:p>
                  </a:txBody>
                  <a:tcPr>
                    <a:lnB w="38100" cap="flat" cmpd="sng" algn="ctr">
                      <a:solidFill>
                        <a:scrgbClr r="0" g="0" b="0"/>
                      </a:solidFill>
                      <a:prstDash val="solid"/>
                      <a:round/>
                      <a:headEnd type="none" w="med" len="med"/>
                      <a:tailEnd type="none" w="med" len="med"/>
                    </a:lnB>
                  </a:tcPr>
                </a:tc>
              </a:tr>
              <a:tr h="616610">
                <a:tc>
                  <a:txBody>
                    <a:bodyPr/>
                    <a:lstStyle/>
                    <a:p>
                      <a:r>
                        <a:rPr lang="en-US" b="0" dirty="0" smtClean="0"/>
                        <a:t>NVIDIA K80 (2015)</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8740</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2910</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300</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9.7</a:t>
                      </a:r>
                      <a:endParaRPr lang="en-US" b="0" dirty="0"/>
                    </a:p>
                  </a:txBody>
                  <a:tcPr>
                    <a:lnT w="38100" cap="flat" cmpd="sng" algn="ctr">
                      <a:solidFill>
                        <a:scrgbClr r="0" g="0" b="0"/>
                      </a:solidFill>
                      <a:prstDash val="solid"/>
                      <a:round/>
                      <a:headEnd type="none" w="med" len="med"/>
                      <a:tailEnd type="none" w="med" len="med"/>
                    </a:lnT>
                  </a:tcPr>
                </a:tc>
                <a:tc>
                  <a:txBody>
                    <a:bodyPr/>
                    <a:lstStyle/>
                    <a:p>
                      <a:r>
                        <a:rPr lang="en-US" b="0" dirty="0" smtClean="0"/>
                        <a:t>$5,000</a:t>
                      </a:r>
                      <a:endParaRPr lang="en-US" b="0" dirty="0"/>
                    </a:p>
                  </a:txBody>
                  <a:tcPr>
                    <a:lnT w="38100" cap="flat" cmpd="sng" algn="ctr">
                      <a:solidFill>
                        <a:scrgbClr r="0" g="0" b="0"/>
                      </a:solidFill>
                      <a:prstDash val="solid"/>
                      <a:round/>
                      <a:headEnd type="none" w="med" len="med"/>
                      <a:tailEnd type="none" w="med" len="med"/>
                    </a:lnT>
                  </a:tcPr>
                </a:tc>
              </a:tr>
              <a:tr h="616610">
                <a:tc>
                  <a:txBody>
                    <a:bodyPr/>
                    <a:lstStyle/>
                    <a:p>
                      <a:r>
                        <a:rPr lang="en-US" b="0" i="1" dirty="0" smtClean="0"/>
                        <a:t>NVIDIA G100 (2016)</a:t>
                      </a:r>
                      <a:endParaRPr lang="en-US" b="0" i="1" dirty="0"/>
                    </a:p>
                  </a:txBody>
                  <a:tcPr>
                    <a:lnB w="38100" cap="flat" cmpd="sng" algn="ctr">
                      <a:solidFill>
                        <a:scrgbClr r="0" g="0" b="0"/>
                      </a:solidFill>
                      <a:prstDash val="solid"/>
                      <a:round/>
                      <a:headEnd type="none" w="med" len="med"/>
                      <a:tailEnd type="none" w="med" len="med"/>
                    </a:lnB>
                  </a:tcPr>
                </a:tc>
                <a:tc>
                  <a:txBody>
                    <a:bodyPr/>
                    <a:lstStyle/>
                    <a:p>
                      <a:r>
                        <a:rPr lang="en-US" b="0" dirty="0" smtClean="0"/>
                        <a:t>12000</a:t>
                      </a:r>
                      <a:endParaRPr lang="en-US" b="0" dirty="0"/>
                    </a:p>
                  </a:txBody>
                  <a:tcPr>
                    <a:lnB w="38100" cap="flat" cmpd="sng" algn="ctr">
                      <a:solidFill>
                        <a:scrgbClr r="0" g="0" b="0"/>
                      </a:solidFill>
                      <a:prstDash val="solid"/>
                      <a:round/>
                      <a:headEnd type="none" w="med" len="med"/>
                      <a:tailEnd type="none" w="med" len="med"/>
                    </a:lnB>
                  </a:tcPr>
                </a:tc>
                <a:tc>
                  <a:txBody>
                    <a:bodyPr/>
                    <a:lstStyle/>
                    <a:p>
                      <a:r>
                        <a:rPr lang="en-US" b="0" dirty="0" smtClean="0"/>
                        <a:t>4000</a:t>
                      </a:r>
                      <a:endParaRPr lang="en-US" b="0" dirty="0"/>
                    </a:p>
                  </a:txBody>
                  <a:tcPr>
                    <a:lnB w="38100" cap="flat" cmpd="sng" algn="ctr">
                      <a:solidFill>
                        <a:scrgbClr r="0" g="0" b="0"/>
                      </a:solidFill>
                      <a:prstDash val="solid"/>
                      <a:round/>
                      <a:headEnd type="none" w="med" len="med"/>
                      <a:tailEnd type="none" w="med" len="med"/>
                    </a:lnB>
                  </a:tcPr>
                </a:tc>
                <a:tc>
                  <a:txBody>
                    <a:bodyPr/>
                    <a:lstStyle/>
                    <a:p>
                      <a:r>
                        <a:rPr lang="en-US" b="0" dirty="0" smtClean="0"/>
                        <a:t>300</a:t>
                      </a:r>
                      <a:endParaRPr lang="en-US" b="0" dirty="0"/>
                    </a:p>
                  </a:txBody>
                  <a:tcPr>
                    <a:lnB w="38100" cap="flat" cmpd="sng" algn="ctr">
                      <a:solidFill>
                        <a:scrgbClr r="0" g="0" b="0"/>
                      </a:solidFill>
                      <a:prstDash val="solid"/>
                      <a:round/>
                      <a:headEnd type="none" w="med" len="med"/>
                      <a:tailEnd type="none" w="med" len="med"/>
                    </a:lnB>
                  </a:tcPr>
                </a:tc>
                <a:tc>
                  <a:txBody>
                    <a:bodyPr/>
                    <a:lstStyle/>
                    <a:p>
                      <a:r>
                        <a:rPr lang="en-US" b="0" dirty="0" smtClean="0"/>
                        <a:t>13.33</a:t>
                      </a:r>
                      <a:endParaRPr lang="en-US" b="0" dirty="0"/>
                    </a:p>
                  </a:txBody>
                  <a:tcPr>
                    <a:lnB w="38100" cap="flat" cmpd="sng" algn="ctr">
                      <a:solidFill>
                        <a:scrgbClr r="0" g="0" b="0"/>
                      </a:solidFill>
                      <a:prstDash val="solid"/>
                      <a:round/>
                      <a:headEnd type="none" w="med" len="med"/>
                      <a:tailEnd type="none" w="med" len="med"/>
                    </a:lnB>
                  </a:tcPr>
                </a:tc>
                <a:tc>
                  <a:txBody>
                    <a:bodyPr/>
                    <a:lstStyle/>
                    <a:p>
                      <a:r>
                        <a:rPr lang="en-US" b="0" dirty="0" smtClean="0"/>
                        <a:t>$5,000</a:t>
                      </a:r>
                      <a:endParaRPr lang="en-US" b="0" dirty="0"/>
                    </a:p>
                  </a:txBody>
                  <a:tcPr>
                    <a:lnB w="38100" cap="flat" cmpd="sng" algn="ctr">
                      <a:solidFill>
                        <a:scrgbClr r="0" g="0" b="0"/>
                      </a:solidFill>
                      <a:prstDash val="solid"/>
                      <a:round/>
                      <a:headEnd type="none" w="med" len="med"/>
                      <a:tailEnd type="none" w="med" len="med"/>
                    </a:lnB>
                  </a:tcPr>
                </a:tc>
              </a:tr>
              <a:tr h="616610">
                <a:tc>
                  <a:txBody>
                    <a:bodyPr/>
                    <a:lstStyle/>
                    <a:p>
                      <a:r>
                        <a:rPr lang="en-US" b="0" dirty="0" err="1" smtClean="0"/>
                        <a:t>Adapteva</a:t>
                      </a:r>
                      <a:r>
                        <a:rPr lang="en-US" b="0" dirty="0" smtClean="0"/>
                        <a:t> Epiphany IV</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102</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N/A</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2</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N/A</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$750</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616610">
                <a:tc>
                  <a:txBody>
                    <a:bodyPr/>
                    <a:lstStyle/>
                    <a:p>
                      <a:r>
                        <a:rPr lang="en-US" b="0" dirty="0" err="1" smtClean="0"/>
                        <a:t>Kalray</a:t>
                      </a:r>
                      <a:r>
                        <a:rPr lang="en-US" b="0" dirty="0" smtClean="0"/>
                        <a:t> MPPA-256</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230</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43</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11</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3.9</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0" dirty="0" smtClean="0"/>
                        <a:t>$2,000</a:t>
                      </a:r>
                      <a:endParaRPr lang="en-US" b="0"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94787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3"/>
          <p:cNvSpPr>
            <a:spLocks noGrp="1"/>
          </p:cNvSpPr>
          <p:nvPr>
            <p:ph type="title"/>
          </p:nvPr>
        </p:nvSpPr>
        <p:spPr>
          <a:xfrm>
            <a:off x="457200" y="34925"/>
            <a:ext cx="8458200" cy="1143000"/>
          </a:xfrm>
        </p:spPr>
        <p:txBody>
          <a:bodyPr/>
          <a:lstStyle/>
          <a:p>
            <a:pPr algn="l"/>
            <a:r>
              <a:rPr lang="en-US" sz="2900" b="1" dirty="0" smtClean="0">
                <a:solidFill>
                  <a:srgbClr val="0067BF"/>
                </a:solidFill>
                <a:ea typeface="Khmer UI" pitchFamily="34" charset="0"/>
                <a:cs typeface="Khmer UI" pitchFamily="34" charset="0"/>
              </a:rPr>
              <a:t>Neo Development Tools and Evaluation Kit</a:t>
            </a:r>
            <a:endParaRPr lang="en-US" sz="2900" dirty="0" smtClean="0"/>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23</a:t>
            </a:fld>
            <a:endParaRPr lang="en-US"/>
          </a:p>
        </p:txBody>
      </p:sp>
      <p:sp>
        <p:nvSpPr>
          <p:cNvPr id="32"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
        <p:nvSpPr>
          <p:cNvPr id="10" name="TextBox 5"/>
          <p:cNvSpPr txBox="1">
            <a:spLocks noChangeArrowheads="1"/>
          </p:cNvSpPr>
          <p:nvPr/>
        </p:nvSpPr>
        <p:spPr bwMode="auto">
          <a:xfrm>
            <a:off x="196806" y="888355"/>
            <a:ext cx="8718594" cy="2693045"/>
          </a:xfrm>
          <a:prstGeom prst="rect">
            <a:avLst/>
          </a:prstGeom>
          <a:noFill/>
          <a:ln w="9525">
            <a:noFill/>
            <a:miter lim="800000"/>
            <a:headEnd/>
            <a:tailEnd/>
          </a:ln>
        </p:spPr>
        <p:txBody>
          <a:bodyPr wrap="square">
            <a:spAutoFit/>
          </a:bodyPr>
          <a:lstStyle/>
          <a:p>
            <a:r>
              <a:rPr lang="en-US" sz="2000" b="1" dirty="0" smtClean="0">
                <a:latin typeface="Calibri" pitchFamily="34" charset="0"/>
              </a:rPr>
              <a:t>First Test Chip (“Gen 0”) </a:t>
            </a:r>
            <a:r>
              <a:rPr lang="en-US" sz="2000" b="1" dirty="0" err="1" smtClean="0">
                <a:latin typeface="Calibri" pitchFamily="34" charset="0"/>
              </a:rPr>
              <a:t>Tapeout</a:t>
            </a:r>
            <a:r>
              <a:rPr lang="en-US" sz="2000" b="1" dirty="0" smtClean="0">
                <a:latin typeface="Calibri" pitchFamily="34" charset="0"/>
              </a:rPr>
              <a:t> in May 2016:</a:t>
            </a:r>
          </a:p>
          <a:p>
            <a:r>
              <a:rPr lang="en-US" sz="2000" dirty="0" smtClean="0">
                <a:latin typeface="Calibri" pitchFamily="34" charset="0"/>
              </a:rPr>
              <a:t>Our first test chips built on a TSMC 28nm process feature:</a:t>
            </a:r>
          </a:p>
          <a:p>
            <a:pPr marL="342900" indent="-342900">
              <a:buFont typeface="Arial"/>
              <a:buChar char="•"/>
            </a:pPr>
            <a:r>
              <a:rPr lang="en-US" sz="2000" dirty="0" smtClean="0">
                <a:latin typeface="Calibri" pitchFamily="34" charset="0"/>
              </a:rPr>
              <a:t>16 fully featured REX Neo cores with 64KB of scratchpad per core</a:t>
            </a:r>
          </a:p>
          <a:p>
            <a:pPr marL="342900" indent="-342900">
              <a:buFont typeface="Arial"/>
              <a:buChar char="•"/>
            </a:pPr>
            <a:r>
              <a:rPr lang="en-US" sz="2000" dirty="0" smtClean="0">
                <a:latin typeface="Calibri" pitchFamily="34" charset="0"/>
              </a:rPr>
              <a:t>Two 120 Gigabit/s chip-to-chip interfaces</a:t>
            </a:r>
          </a:p>
          <a:p>
            <a:pPr marL="342900" indent="-342900">
              <a:buFont typeface="Arial"/>
              <a:buChar char="•"/>
            </a:pPr>
            <a:r>
              <a:rPr lang="en-US" sz="2000" dirty="0" smtClean="0">
                <a:latin typeface="Calibri" pitchFamily="34" charset="0"/>
              </a:rPr>
              <a:t>Multi-chip module (2.5D) integration</a:t>
            </a:r>
          </a:p>
          <a:p>
            <a:pPr marL="285750" indent="-285750">
              <a:buFont typeface="Arial"/>
              <a:buChar char="•"/>
            </a:pPr>
            <a:endParaRPr lang="en-US" sz="900" dirty="0" smtClean="0">
              <a:latin typeface="Calibri" pitchFamily="34" charset="0"/>
            </a:endParaRPr>
          </a:p>
          <a:p>
            <a:r>
              <a:rPr lang="en-US" sz="2000" b="1" dirty="0" smtClean="0">
                <a:latin typeface="Calibri" pitchFamily="34" charset="0"/>
              </a:rPr>
              <a:t>Neo Evaluation and Development Kits available in Fall 2016:</a:t>
            </a:r>
          </a:p>
          <a:p>
            <a:r>
              <a:rPr lang="en-US" sz="2000" dirty="0" smtClean="0">
                <a:latin typeface="Calibri" pitchFamily="34" charset="0"/>
              </a:rPr>
              <a:t>Select partners will be eligible to purchase or lease development units, and have access to the full Neo development tools and access to the REX support team</a:t>
            </a:r>
            <a:endParaRPr lang="en-US" sz="2000" dirty="0">
              <a:latin typeface="Calibri" pitchFamily="34" charset="0"/>
            </a:endParaRPr>
          </a:p>
        </p:txBody>
      </p:sp>
      <p:sp>
        <p:nvSpPr>
          <p:cNvPr id="8" name="TextBox 5"/>
          <p:cNvSpPr txBox="1">
            <a:spLocks noChangeArrowheads="1"/>
          </p:cNvSpPr>
          <p:nvPr/>
        </p:nvSpPr>
        <p:spPr bwMode="auto">
          <a:xfrm>
            <a:off x="196806" y="3605433"/>
            <a:ext cx="2596896" cy="26517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en-US" b="1" dirty="0" smtClean="0">
                <a:latin typeface="Calibri" pitchFamily="34" charset="0"/>
              </a:rPr>
              <a:t>Early Access Tools (Available Today):</a:t>
            </a:r>
          </a:p>
          <a:p>
            <a:pPr marL="342900" indent="-342900">
              <a:spcAft>
                <a:spcPts val="600"/>
              </a:spcAft>
              <a:buFont typeface="+mj-lt"/>
              <a:buAutoNum type="arabicPeriod"/>
            </a:pPr>
            <a:r>
              <a:rPr lang="en-US" sz="1600" dirty="0" smtClean="0">
                <a:latin typeface="Calibri" pitchFamily="34" charset="0"/>
              </a:rPr>
              <a:t>Neo ISA simulator</a:t>
            </a:r>
          </a:p>
          <a:p>
            <a:pPr marL="342900" indent="-342900">
              <a:spcAft>
                <a:spcPts val="600"/>
              </a:spcAft>
              <a:buFont typeface="+mj-lt"/>
              <a:buAutoNum type="arabicPeriod"/>
            </a:pPr>
            <a:r>
              <a:rPr lang="en-US" sz="1600" dirty="0" smtClean="0">
                <a:latin typeface="Calibri" pitchFamily="34" charset="0"/>
              </a:rPr>
              <a:t>Neo compute core FPGA implementation</a:t>
            </a:r>
          </a:p>
          <a:p>
            <a:pPr marL="342900" indent="-342900">
              <a:spcAft>
                <a:spcPts val="600"/>
              </a:spcAft>
              <a:buFont typeface="+mj-lt"/>
              <a:buAutoNum type="arabicPeriod"/>
            </a:pPr>
            <a:r>
              <a:rPr lang="en-US" sz="1600" dirty="0" smtClean="0">
                <a:latin typeface="Calibri" pitchFamily="34" charset="0"/>
              </a:rPr>
              <a:t>Cycle-accurate Neo chip simulator</a:t>
            </a:r>
          </a:p>
          <a:p>
            <a:pPr marL="342900" indent="-342900">
              <a:spcAft>
                <a:spcPts val="600"/>
              </a:spcAft>
              <a:buFont typeface="+mj-lt"/>
              <a:buAutoNum type="arabicPeriod"/>
            </a:pPr>
            <a:r>
              <a:rPr lang="en-US" sz="1600" dirty="0" smtClean="0">
                <a:latin typeface="Calibri" pitchFamily="34" charset="0"/>
              </a:rPr>
              <a:t>QEMU Neo full-system virtualization</a:t>
            </a:r>
          </a:p>
        </p:txBody>
      </p:sp>
      <p:sp>
        <p:nvSpPr>
          <p:cNvPr id="9" name="TextBox 5"/>
          <p:cNvSpPr txBox="1">
            <a:spLocks noChangeArrowheads="1"/>
          </p:cNvSpPr>
          <p:nvPr/>
        </p:nvSpPr>
        <p:spPr bwMode="auto">
          <a:xfrm>
            <a:off x="3041316" y="3605433"/>
            <a:ext cx="2819400" cy="264687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en-US" b="1" dirty="0" smtClean="0">
                <a:latin typeface="Calibri" pitchFamily="34" charset="0"/>
              </a:rPr>
              <a:t>REX Neo EVM1 </a:t>
            </a:r>
            <a:r>
              <a:rPr lang="en-US" sz="1600" b="1" dirty="0" smtClean="0">
                <a:latin typeface="Calibri" pitchFamily="34" charset="0"/>
              </a:rPr>
              <a:t>($25,000)</a:t>
            </a:r>
          </a:p>
          <a:p>
            <a:pPr marL="342900" indent="-342900">
              <a:spcAft>
                <a:spcPts val="600"/>
              </a:spcAft>
              <a:buFont typeface="+mj-lt"/>
              <a:buAutoNum type="arabicPeriod"/>
            </a:pPr>
            <a:r>
              <a:rPr lang="en-US" sz="1600" dirty="0" smtClean="0">
                <a:latin typeface="Calibri" pitchFamily="34" charset="0"/>
              </a:rPr>
              <a:t>Four Neo “Gen 0” test chips</a:t>
            </a:r>
          </a:p>
          <a:p>
            <a:pPr marL="342900" indent="-342900">
              <a:spcAft>
                <a:spcPts val="600"/>
              </a:spcAft>
              <a:buFont typeface="+mj-lt"/>
              <a:buAutoNum type="arabicPeriod"/>
            </a:pPr>
            <a:r>
              <a:rPr lang="en-US" sz="1600" dirty="0" err="1" smtClean="0">
                <a:latin typeface="Calibri" pitchFamily="34" charset="0"/>
              </a:rPr>
              <a:t>Achronix</a:t>
            </a:r>
            <a:r>
              <a:rPr lang="en-US" sz="1600" dirty="0" smtClean="0">
                <a:latin typeface="Calibri" pitchFamily="34" charset="0"/>
              </a:rPr>
              <a:t> HD1000 FPGA</a:t>
            </a:r>
          </a:p>
          <a:p>
            <a:pPr marL="342900" indent="-342900">
              <a:spcAft>
                <a:spcPts val="600"/>
              </a:spcAft>
              <a:buFont typeface="+mj-lt"/>
              <a:buAutoNum type="arabicPeriod"/>
            </a:pPr>
            <a:r>
              <a:rPr lang="en-US" sz="1600" dirty="0" smtClean="0">
                <a:latin typeface="Calibri" pitchFamily="34" charset="0"/>
              </a:rPr>
              <a:t>Fully stand alone development system, includes everything needed to operate</a:t>
            </a:r>
          </a:p>
          <a:p>
            <a:pPr marL="342900" indent="-342900">
              <a:spcAft>
                <a:spcPts val="600"/>
              </a:spcAft>
              <a:buFont typeface="+mj-lt"/>
              <a:buAutoNum type="arabicPeriod"/>
            </a:pPr>
            <a:r>
              <a:rPr lang="en-US" sz="1600" dirty="0" smtClean="0">
                <a:latin typeface="Calibri" pitchFamily="34" charset="0"/>
              </a:rPr>
              <a:t>Includes development support</a:t>
            </a:r>
          </a:p>
        </p:txBody>
      </p:sp>
      <p:sp>
        <p:nvSpPr>
          <p:cNvPr id="12" name="TextBox 5"/>
          <p:cNvSpPr txBox="1">
            <a:spLocks noChangeArrowheads="1"/>
          </p:cNvSpPr>
          <p:nvPr/>
        </p:nvSpPr>
        <p:spPr bwMode="auto">
          <a:xfrm>
            <a:off x="6093326" y="3612147"/>
            <a:ext cx="2590800" cy="264687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en-US" b="1" dirty="0" smtClean="0">
                <a:latin typeface="Calibri" pitchFamily="34" charset="0"/>
              </a:rPr>
              <a:t>REX Neo EVM2 </a:t>
            </a:r>
            <a:r>
              <a:rPr lang="en-US" sz="1600" b="1" dirty="0" smtClean="0">
                <a:latin typeface="Calibri" pitchFamily="34" charset="0"/>
              </a:rPr>
              <a:t>($10,000)</a:t>
            </a:r>
          </a:p>
          <a:p>
            <a:pPr marL="342900" indent="-342900">
              <a:spcAft>
                <a:spcPts val="600"/>
              </a:spcAft>
              <a:buFont typeface="+mj-lt"/>
              <a:buAutoNum type="arabicPeriod"/>
            </a:pPr>
            <a:r>
              <a:rPr lang="en-US" sz="1600" dirty="0" smtClean="0">
                <a:latin typeface="Calibri" pitchFamily="34" charset="0"/>
              </a:rPr>
              <a:t>Two Neo “Gen 0” test chips</a:t>
            </a:r>
          </a:p>
          <a:p>
            <a:pPr marL="342900" indent="-342900">
              <a:spcAft>
                <a:spcPts val="600"/>
              </a:spcAft>
              <a:buFont typeface="+mj-lt"/>
              <a:buAutoNum type="arabicPeriod"/>
            </a:pPr>
            <a:r>
              <a:rPr lang="en-US" sz="1600" dirty="0" smtClean="0">
                <a:latin typeface="Calibri" pitchFamily="34" charset="0"/>
              </a:rPr>
              <a:t>Xilinx </a:t>
            </a:r>
            <a:r>
              <a:rPr lang="en-US" sz="1600" dirty="0" err="1" smtClean="0">
                <a:latin typeface="Calibri" pitchFamily="34" charset="0"/>
              </a:rPr>
              <a:t>Zynq</a:t>
            </a:r>
            <a:r>
              <a:rPr lang="en-US" sz="1600" dirty="0" smtClean="0">
                <a:latin typeface="Calibri" pitchFamily="34" charset="0"/>
              </a:rPr>
              <a:t> FPGA (limited bandwidth to test chips)</a:t>
            </a:r>
          </a:p>
          <a:p>
            <a:pPr marL="342900" indent="-342900">
              <a:spcAft>
                <a:spcPts val="600"/>
              </a:spcAft>
              <a:buFont typeface="+mj-lt"/>
              <a:buAutoNum type="arabicPeriod"/>
            </a:pPr>
            <a:r>
              <a:rPr lang="en-US" sz="1600" dirty="0" smtClean="0">
                <a:latin typeface="Calibri" pitchFamily="34" charset="0"/>
              </a:rPr>
              <a:t>Requires Host PC (not included)</a:t>
            </a:r>
          </a:p>
          <a:p>
            <a:pPr marL="342900" indent="-342900">
              <a:spcAft>
                <a:spcPts val="600"/>
              </a:spcAft>
              <a:buFont typeface="+mj-lt"/>
              <a:buAutoNum type="arabicPeriod"/>
            </a:pPr>
            <a:r>
              <a:rPr lang="en-US" sz="1600" dirty="0" smtClean="0">
                <a:latin typeface="Calibri" pitchFamily="34" charset="0"/>
              </a:rPr>
              <a:t>Includes development support</a:t>
            </a:r>
          </a:p>
        </p:txBody>
      </p:sp>
    </p:spTree>
    <p:extLst>
      <p:ext uri="{BB962C8B-B14F-4D97-AF65-F5344CB8AC3E}">
        <p14:creationId xmlns:p14="http://schemas.microsoft.com/office/powerpoint/2010/main" val="24965613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6513"/>
            <a:ext cx="8623300" cy="1143000"/>
          </a:xfrm>
        </p:spPr>
        <p:txBody>
          <a:bodyPr/>
          <a:lstStyle/>
          <a:p>
            <a:pPr algn="l"/>
            <a:r>
              <a:rPr lang="en-US" sz="2900" b="1" dirty="0" smtClean="0">
                <a:solidFill>
                  <a:srgbClr val="0067BF"/>
                </a:solidFill>
                <a:ea typeface="Khmer UI" pitchFamily="34" charset="0"/>
                <a:cs typeface="Khmer UI" pitchFamily="34" charset="0"/>
              </a:rPr>
              <a:t>The 256-core Neo Chip: Full production </a:t>
            </a:r>
            <a:r>
              <a:rPr lang="en-US" sz="2900" b="1" dirty="0" err="1" smtClean="0">
                <a:solidFill>
                  <a:srgbClr val="0067BF"/>
                </a:solidFill>
                <a:ea typeface="Khmer UI" pitchFamily="34" charset="0"/>
                <a:cs typeface="Khmer UI" pitchFamily="34" charset="0"/>
              </a:rPr>
              <a:t>tapeout</a:t>
            </a:r>
            <a:r>
              <a:rPr lang="en-US" sz="2900" b="1" dirty="0" smtClean="0">
                <a:solidFill>
                  <a:srgbClr val="0067BF"/>
                </a:solidFill>
                <a:ea typeface="Khmer UI" pitchFamily="34" charset="0"/>
                <a:cs typeface="Khmer UI" pitchFamily="34" charset="0"/>
              </a:rPr>
              <a:t> in     mid 2017</a:t>
            </a:r>
            <a:endParaRPr lang="en-US" sz="2900" dirty="0" smtClean="0"/>
          </a:p>
        </p:txBody>
      </p:sp>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24</a:t>
            </a:fld>
            <a:endParaRPr lang="en-US"/>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798469" y="2094765"/>
              <a:ext cx="360" cy="360"/>
            </p14:xfrm>
          </p:contentPart>
        </mc:Choice>
        <mc:Fallback xmlns="">
          <p:pic>
            <p:nvPicPr>
              <p:cNvPr id="7" name="Ink 6"/>
              <p:cNvPicPr/>
              <p:nvPr/>
            </p:nvPicPr>
            <p:blipFill>
              <a:blip r:embed="rId4"/>
              <a:stretch>
                <a:fillRect/>
              </a:stretch>
            </p:blipFill>
            <p:spPr>
              <a:xfrm>
                <a:off x="-826189" y="2067045"/>
                <a:ext cx="55800" cy="55800"/>
              </a:xfrm>
              <a:prstGeom prst="rect">
                <a:avLst/>
              </a:prstGeom>
            </p:spPr>
          </p:pic>
        </mc:Fallback>
      </mc:AlternateContent>
      <p:sp>
        <p:nvSpPr>
          <p:cNvPr id="19"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
        <p:nvSpPr>
          <p:cNvPr id="23" name="TextBox 5"/>
          <p:cNvSpPr txBox="1">
            <a:spLocks noChangeArrowheads="1"/>
          </p:cNvSpPr>
          <p:nvPr/>
        </p:nvSpPr>
        <p:spPr bwMode="auto">
          <a:xfrm>
            <a:off x="444500" y="914400"/>
            <a:ext cx="8255000" cy="5847754"/>
          </a:xfrm>
          <a:prstGeom prst="rect">
            <a:avLst/>
          </a:prstGeom>
          <a:noFill/>
          <a:ln w="9525">
            <a:noFill/>
            <a:miter lim="800000"/>
            <a:headEnd/>
            <a:tailEnd/>
          </a:ln>
        </p:spPr>
        <p:txBody>
          <a:bodyPr wrap="square">
            <a:spAutoFit/>
          </a:bodyPr>
          <a:lstStyle/>
          <a:p>
            <a:r>
              <a:rPr lang="en-US" sz="2200" b="1" dirty="0" smtClean="0">
                <a:latin typeface="Calibri" pitchFamily="34" charset="0"/>
              </a:rPr>
              <a:t>The Neo Compute Chip (1GHz, 256 core, 128k scratchpad per core, TSMC 16nm):</a:t>
            </a:r>
          </a:p>
          <a:p>
            <a:pPr marL="285750" indent="-285750">
              <a:buFont typeface="Arial"/>
              <a:buChar char="•"/>
            </a:pPr>
            <a:r>
              <a:rPr lang="en-US" sz="2200" dirty="0">
                <a:latin typeface="Calibri" pitchFamily="34" charset="0"/>
              </a:rPr>
              <a:t>8</a:t>
            </a:r>
            <a:r>
              <a:rPr lang="en-US" sz="2200" dirty="0" smtClean="0">
                <a:latin typeface="Calibri" pitchFamily="34" charset="0"/>
              </a:rPr>
              <a:t> Watt TDP</a:t>
            </a:r>
          </a:p>
          <a:p>
            <a:pPr marL="285750" indent="-285750">
              <a:buFont typeface="Arial"/>
              <a:buChar char="•"/>
            </a:pPr>
            <a:r>
              <a:rPr lang="en-US" sz="2200" dirty="0" smtClean="0">
                <a:latin typeface="Calibri" pitchFamily="34" charset="0"/>
              </a:rPr>
              <a:t>256 Integer Operations per Second</a:t>
            </a:r>
          </a:p>
          <a:p>
            <a:pPr marL="285750" indent="-285750">
              <a:buFont typeface="Arial"/>
              <a:buChar char="•"/>
            </a:pPr>
            <a:r>
              <a:rPr lang="en-US" sz="2200" dirty="0" smtClean="0">
                <a:latin typeface="Calibri" pitchFamily="34" charset="0"/>
              </a:rPr>
              <a:t>512 GFLOPs (IEEE Double Precision)</a:t>
            </a:r>
          </a:p>
          <a:p>
            <a:pPr marL="742950" lvl="1" indent="-285750">
              <a:buFont typeface="Arial"/>
              <a:buChar char="•"/>
            </a:pPr>
            <a:r>
              <a:rPr lang="en-US" sz="2200" b="1" dirty="0" smtClean="0">
                <a:latin typeface="Calibri" pitchFamily="34" charset="0"/>
              </a:rPr>
              <a:t>64 GFLOPs/Watt</a:t>
            </a:r>
          </a:p>
          <a:p>
            <a:pPr marL="285750" indent="-285750">
              <a:buFont typeface="Arial"/>
              <a:buChar char="•"/>
            </a:pPr>
            <a:r>
              <a:rPr lang="en-US" sz="2200" dirty="0" smtClean="0">
                <a:latin typeface="Calibri" pitchFamily="34" charset="0"/>
              </a:rPr>
              <a:t>1024 </a:t>
            </a:r>
            <a:r>
              <a:rPr lang="en-US" sz="2200" dirty="0">
                <a:latin typeface="Calibri" pitchFamily="34" charset="0"/>
              </a:rPr>
              <a:t>GFLOPs </a:t>
            </a:r>
            <a:r>
              <a:rPr lang="en-US" sz="2200" dirty="0" smtClean="0">
                <a:latin typeface="Calibri" pitchFamily="34" charset="0"/>
              </a:rPr>
              <a:t>(IEEE Single Precision)</a:t>
            </a:r>
          </a:p>
          <a:p>
            <a:pPr marL="742950" lvl="1" indent="-285750">
              <a:buFont typeface="Arial"/>
              <a:buChar char="•"/>
            </a:pPr>
            <a:r>
              <a:rPr lang="en-US" sz="2200" b="1" dirty="0" smtClean="0">
                <a:latin typeface="Calibri" pitchFamily="34" charset="0"/>
              </a:rPr>
              <a:t>128 GFLOPs/Watt</a:t>
            </a:r>
            <a:endParaRPr lang="en-US" sz="2200" b="1" dirty="0">
              <a:latin typeface="Calibri" pitchFamily="34" charset="0"/>
            </a:endParaRPr>
          </a:p>
          <a:p>
            <a:pPr marL="285750" indent="-285750">
              <a:buFont typeface="Arial"/>
              <a:buChar char="•"/>
            </a:pPr>
            <a:r>
              <a:rPr lang="en-US" sz="2200" dirty="0" smtClean="0">
                <a:latin typeface="Calibri" pitchFamily="34" charset="0"/>
              </a:rPr>
              <a:t>32GB/s core to core bandwidth; 1 cycle per hop through static Network on Chip</a:t>
            </a:r>
          </a:p>
          <a:p>
            <a:pPr marL="285750" indent="-285750">
              <a:buFont typeface="Arial"/>
              <a:buChar char="•"/>
            </a:pPr>
            <a:r>
              <a:rPr lang="en-US" sz="2200" dirty="0" smtClean="0">
                <a:latin typeface="Calibri" pitchFamily="34" charset="0"/>
              </a:rPr>
              <a:t>Balanced off-chip bandwidth:</a:t>
            </a:r>
          </a:p>
          <a:p>
            <a:pPr marL="742950" lvl="1" indent="-285750">
              <a:buFont typeface="Arial"/>
              <a:buChar char="•"/>
            </a:pPr>
            <a:r>
              <a:rPr lang="en-US" sz="2200" dirty="0" smtClean="0">
                <a:latin typeface="Calibri" pitchFamily="34" charset="0"/>
              </a:rPr>
              <a:t>64GB/s per direction, per interface.</a:t>
            </a:r>
          </a:p>
          <a:p>
            <a:pPr marL="742950" lvl="1" indent="-285750">
              <a:buFont typeface="Arial"/>
              <a:buChar char="•"/>
            </a:pPr>
            <a:r>
              <a:rPr lang="en-US" sz="2200" dirty="0" smtClean="0">
                <a:latin typeface="Calibri" pitchFamily="34" charset="0"/>
              </a:rPr>
              <a:t>512 GB/s aggregate chip-to-chip bandwidth</a:t>
            </a:r>
          </a:p>
          <a:p>
            <a:pPr marL="285750" indent="-285750">
              <a:buFont typeface="Arial"/>
              <a:buChar char="•"/>
            </a:pPr>
            <a:r>
              <a:rPr lang="en-US" sz="2200" dirty="0" smtClean="0">
                <a:latin typeface="Calibri" pitchFamily="34" charset="0"/>
              </a:rPr>
              <a:t>Optional adapter (integrated in package or on PCB) allow for interfacing with other chips through the Neo custom </a:t>
            </a:r>
            <a:r>
              <a:rPr lang="en-US" sz="2200" dirty="0" err="1" smtClean="0">
                <a:latin typeface="Calibri" pitchFamily="34" charset="0"/>
              </a:rPr>
              <a:t>SerDes</a:t>
            </a:r>
            <a:r>
              <a:rPr lang="en-US" sz="2200" dirty="0" smtClean="0">
                <a:latin typeface="Calibri" pitchFamily="34" charset="0"/>
              </a:rPr>
              <a:t>.</a:t>
            </a:r>
          </a:p>
          <a:p>
            <a:pPr marL="742950" lvl="1" indent="-285750">
              <a:buFont typeface="Arial"/>
              <a:buChar char="•"/>
            </a:pPr>
            <a:r>
              <a:rPr lang="en-US" sz="2200" dirty="0" smtClean="0">
                <a:latin typeface="Calibri" pitchFamily="34" charset="0"/>
              </a:rPr>
              <a:t>Planned support for DDR4, HMC, HBM, </a:t>
            </a:r>
            <a:r>
              <a:rPr lang="en-US" sz="2200" dirty="0" err="1" smtClean="0">
                <a:latin typeface="Calibri" pitchFamily="34" charset="0"/>
              </a:rPr>
              <a:t>Infiniband</a:t>
            </a:r>
            <a:r>
              <a:rPr lang="en-US" sz="2200" dirty="0" smtClean="0">
                <a:latin typeface="Calibri" pitchFamily="34" charset="0"/>
              </a:rPr>
              <a:t>, Ethernet, and other memory and interconnect technologies </a:t>
            </a:r>
          </a:p>
        </p:txBody>
      </p:sp>
    </p:spTree>
    <p:extLst>
      <p:ext uri="{BB962C8B-B14F-4D97-AF65-F5344CB8AC3E}">
        <p14:creationId xmlns:p14="http://schemas.microsoft.com/office/powerpoint/2010/main" val="410048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25</a:t>
            </a:fld>
            <a:endParaRPr lang="en-US"/>
          </a:p>
        </p:txBody>
      </p:sp>
      <p:sp>
        <p:nvSpPr>
          <p:cNvPr id="33"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graphicFrame>
        <p:nvGraphicFramePr>
          <p:cNvPr id="2" name="Chart 1"/>
          <p:cNvGraphicFramePr/>
          <p:nvPr>
            <p:extLst>
              <p:ext uri="{D42A27DB-BD31-4B8C-83A1-F6EECF244321}">
                <p14:modId xmlns:p14="http://schemas.microsoft.com/office/powerpoint/2010/main" val="3859913192"/>
              </p:ext>
            </p:extLst>
          </p:nvPr>
        </p:nvGraphicFramePr>
        <p:xfrm>
          <a:off x="393700" y="685800"/>
          <a:ext cx="8255000" cy="5245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07333" y="3315893"/>
            <a:ext cx="1296986" cy="830997"/>
          </a:xfrm>
          <a:prstGeom prst="rect">
            <a:avLst/>
          </a:prstGeom>
          <a:noFill/>
        </p:spPr>
        <p:txBody>
          <a:bodyPr wrap="square" rtlCol="0">
            <a:spAutoFit/>
          </a:bodyPr>
          <a:lstStyle/>
          <a:p>
            <a:r>
              <a:rPr lang="en-US" sz="1600" b="1" dirty="0" smtClean="0"/>
              <a:t>16nm </a:t>
            </a:r>
          </a:p>
          <a:p>
            <a:r>
              <a:rPr lang="en-US" sz="1600" b="1" dirty="0" smtClean="0"/>
              <a:t>64 GFLOPs/watt</a:t>
            </a:r>
            <a:endParaRPr lang="en-US" sz="1600" b="1" dirty="0"/>
          </a:p>
        </p:txBody>
      </p:sp>
      <p:sp>
        <p:nvSpPr>
          <p:cNvPr id="12" name="TextBox 11"/>
          <p:cNvSpPr txBox="1"/>
          <p:nvPr/>
        </p:nvSpPr>
        <p:spPr>
          <a:xfrm>
            <a:off x="4619819" y="3681335"/>
            <a:ext cx="1452857" cy="830997"/>
          </a:xfrm>
          <a:prstGeom prst="rect">
            <a:avLst/>
          </a:prstGeom>
          <a:noFill/>
        </p:spPr>
        <p:txBody>
          <a:bodyPr wrap="square" rtlCol="0">
            <a:spAutoFit/>
          </a:bodyPr>
          <a:lstStyle/>
          <a:p>
            <a:r>
              <a:rPr lang="en-US" sz="1600" b="1" dirty="0" smtClean="0"/>
              <a:t>16nm </a:t>
            </a:r>
          </a:p>
          <a:p>
            <a:r>
              <a:rPr lang="en-US" sz="1600" b="1" dirty="0" smtClean="0"/>
              <a:t>85 GFLOPs/watt</a:t>
            </a:r>
            <a:endParaRPr lang="en-US" sz="1600" b="1" dirty="0"/>
          </a:p>
        </p:txBody>
      </p:sp>
      <p:sp>
        <p:nvSpPr>
          <p:cNvPr id="13" name="TextBox 12"/>
          <p:cNvSpPr txBox="1"/>
          <p:nvPr/>
        </p:nvSpPr>
        <p:spPr>
          <a:xfrm>
            <a:off x="5762838" y="2716462"/>
            <a:ext cx="1661533" cy="584776"/>
          </a:xfrm>
          <a:prstGeom prst="rect">
            <a:avLst/>
          </a:prstGeom>
          <a:noFill/>
        </p:spPr>
        <p:txBody>
          <a:bodyPr wrap="none" rtlCol="0">
            <a:spAutoFit/>
          </a:bodyPr>
          <a:lstStyle/>
          <a:p>
            <a:r>
              <a:rPr lang="en-US" sz="1600" b="1" dirty="0" smtClean="0"/>
              <a:t>10nm</a:t>
            </a:r>
          </a:p>
          <a:p>
            <a:r>
              <a:rPr lang="en-US" sz="1600" b="1" dirty="0" smtClean="0"/>
              <a:t>150 GFLOPs/watt</a:t>
            </a:r>
            <a:endParaRPr lang="en-US" sz="1600" b="1" dirty="0"/>
          </a:p>
        </p:txBody>
      </p:sp>
      <p:sp>
        <p:nvSpPr>
          <p:cNvPr id="14" name="TextBox 13"/>
          <p:cNvSpPr txBox="1"/>
          <p:nvPr/>
        </p:nvSpPr>
        <p:spPr>
          <a:xfrm>
            <a:off x="6979640" y="1839488"/>
            <a:ext cx="1661533" cy="584776"/>
          </a:xfrm>
          <a:prstGeom prst="rect">
            <a:avLst/>
          </a:prstGeom>
          <a:noFill/>
        </p:spPr>
        <p:txBody>
          <a:bodyPr wrap="none" rtlCol="0">
            <a:spAutoFit/>
          </a:bodyPr>
          <a:lstStyle/>
          <a:p>
            <a:r>
              <a:rPr lang="en-US" sz="1600" b="1" dirty="0"/>
              <a:t>7</a:t>
            </a:r>
            <a:r>
              <a:rPr lang="en-US" sz="1600" b="1" dirty="0" smtClean="0"/>
              <a:t>nm</a:t>
            </a:r>
          </a:p>
          <a:p>
            <a:r>
              <a:rPr lang="en-US" sz="1600" b="1" dirty="0" smtClean="0"/>
              <a:t>200 GFLOPs/watt</a:t>
            </a:r>
            <a:endParaRPr lang="en-US" sz="1600" b="1" dirty="0"/>
          </a:p>
        </p:txBody>
      </p:sp>
      <p:sp>
        <p:nvSpPr>
          <p:cNvPr id="4" name="TextBox 3"/>
          <p:cNvSpPr txBox="1"/>
          <p:nvPr/>
        </p:nvSpPr>
        <p:spPr>
          <a:xfrm>
            <a:off x="2891395" y="4630158"/>
            <a:ext cx="724327" cy="369332"/>
          </a:xfrm>
          <a:prstGeom prst="rect">
            <a:avLst/>
          </a:prstGeom>
          <a:noFill/>
        </p:spPr>
        <p:txBody>
          <a:bodyPr wrap="none" rtlCol="0">
            <a:spAutoFit/>
          </a:bodyPr>
          <a:lstStyle/>
          <a:p>
            <a:r>
              <a:rPr lang="en-US" dirty="0" smtClean="0"/>
              <a:t>14nm</a:t>
            </a:r>
            <a:endParaRPr lang="en-US" dirty="0"/>
          </a:p>
        </p:txBody>
      </p:sp>
      <p:sp>
        <p:nvSpPr>
          <p:cNvPr id="11" name="TextBox 10"/>
          <p:cNvSpPr txBox="1"/>
          <p:nvPr/>
        </p:nvSpPr>
        <p:spPr>
          <a:xfrm>
            <a:off x="3935596" y="4485596"/>
            <a:ext cx="724327" cy="369332"/>
          </a:xfrm>
          <a:prstGeom prst="rect">
            <a:avLst/>
          </a:prstGeom>
          <a:noFill/>
        </p:spPr>
        <p:txBody>
          <a:bodyPr wrap="none" rtlCol="0">
            <a:spAutoFit/>
          </a:bodyPr>
          <a:lstStyle/>
          <a:p>
            <a:r>
              <a:rPr lang="en-US" dirty="0" smtClean="0"/>
              <a:t>10nm</a:t>
            </a:r>
            <a:endParaRPr lang="en-US" dirty="0"/>
          </a:p>
        </p:txBody>
      </p:sp>
      <p:sp>
        <p:nvSpPr>
          <p:cNvPr id="15" name="TextBox 14"/>
          <p:cNvSpPr txBox="1"/>
          <p:nvPr/>
        </p:nvSpPr>
        <p:spPr>
          <a:xfrm>
            <a:off x="5257198" y="4777206"/>
            <a:ext cx="607333" cy="369332"/>
          </a:xfrm>
          <a:prstGeom prst="rect">
            <a:avLst/>
          </a:prstGeom>
          <a:noFill/>
        </p:spPr>
        <p:txBody>
          <a:bodyPr wrap="none" rtlCol="0">
            <a:spAutoFit/>
          </a:bodyPr>
          <a:lstStyle/>
          <a:p>
            <a:r>
              <a:rPr lang="en-US" dirty="0" smtClean="0"/>
              <a:t>7nm</a:t>
            </a:r>
            <a:endParaRPr lang="en-US" dirty="0"/>
          </a:p>
        </p:txBody>
      </p:sp>
      <p:sp>
        <p:nvSpPr>
          <p:cNvPr id="16" name="TextBox 15"/>
          <p:cNvSpPr txBox="1"/>
          <p:nvPr/>
        </p:nvSpPr>
        <p:spPr>
          <a:xfrm>
            <a:off x="1527569" y="3766561"/>
            <a:ext cx="1296986" cy="830997"/>
          </a:xfrm>
          <a:prstGeom prst="rect">
            <a:avLst/>
          </a:prstGeom>
          <a:noFill/>
        </p:spPr>
        <p:txBody>
          <a:bodyPr wrap="square" rtlCol="0">
            <a:spAutoFit/>
          </a:bodyPr>
          <a:lstStyle/>
          <a:p>
            <a:r>
              <a:rPr lang="en-US" sz="1600" b="1" dirty="0" smtClean="0"/>
              <a:t>28nm </a:t>
            </a:r>
          </a:p>
          <a:p>
            <a:r>
              <a:rPr lang="en-US" sz="1600" b="1" dirty="0" smtClean="0"/>
              <a:t>40 GFLOPs/watt</a:t>
            </a:r>
            <a:endParaRPr lang="en-US" sz="1600" b="1" dirty="0"/>
          </a:p>
        </p:txBody>
      </p:sp>
      <p:sp>
        <p:nvSpPr>
          <p:cNvPr id="17" name="TextBox 16"/>
          <p:cNvSpPr txBox="1"/>
          <p:nvPr/>
        </p:nvSpPr>
        <p:spPr>
          <a:xfrm>
            <a:off x="1746741" y="4696998"/>
            <a:ext cx="1047470" cy="369332"/>
          </a:xfrm>
          <a:prstGeom prst="rect">
            <a:avLst/>
          </a:prstGeom>
          <a:noFill/>
        </p:spPr>
        <p:txBody>
          <a:bodyPr wrap="none" rtlCol="0">
            <a:spAutoFit/>
          </a:bodyPr>
          <a:lstStyle/>
          <a:p>
            <a:r>
              <a:rPr lang="en-US" dirty="0" smtClean="0"/>
              <a:t>22/14nm</a:t>
            </a:r>
            <a:endParaRPr lang="en-US" dirty="0"/>
          </a:p>
        </p:txBody>
      </p:sp>
    </p:spTree>
    <p:extLst>
      <p:ext uri="{BB962C8B-B14F-4D97-AF65-F5344CB8AC3E}">
        <p14:creationId xmlns:p14="http://schemas.microsoft.com/office/powerpoint/2010/main" val="315976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3062288" y="1414463"/>
            <a:ext cx="3341687" cy="4095750"/>
          </a:xfrm>
          <a:prstGeom prst="rect">
            <a:avLst/>
          </a:prstGeom>
          <a:solidFill>
            <a:srgbClr val="0067BF">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22530" name="Title 3"/>
          <p:cNvSpPr>
            <a:spLocks noGrp="1"/>
          </p:cNvSpPr>
          <p:nvPr>
            <p:ph type="title"/>
          </p:nvPr>
        </p:nvSpPr>
        <p:spPr>
          <a:xfrm>
            <a:off x="457200" y="34925"/>
            <a:ext cx="8458200" cy="1143000"/>
          </a:xfrm>
        </p:spPr>
        <p:txBody>
          <a:bodyPr/>
          <a:lstStyle/>
          <a:p>
            <a:pPr algn="l"/>
            <a:r>
              <a:rPr lang="en-US" sz="2900" b="1" dirty="0" smtClean="0">
                <a:solidFill>
                  <a:srgbClr val="0067BF"/>
                </a:solidFill>
                <a:ea typeface="Khmer UI" pitchFamily="34" charset="0"/>
                <a:cs typeface="Khmer UI" pitchFamily="34" charset="0"/>
              </a:rPr>
              <a:t>(A very conservative) 1</a:t>
            </a:r>
            <a:r>
              <a:rPr lang="en-US" sz="2900" b="1" baseline="30000" dirty="0" smtClean="0">
                <a:solidFill>
                  <a:srgbClr val="0067BF"/>
                </a:solidFill>
                <a:ea typeface="Khmer UI" pitchFamily="34" charset="0"/>
                <a:cs typeface="Khmer UI" pitchFamily="34" charset="0"/>
              </a:rPr>
              <a:t>st</a:t>
            </a:r>
            <a:r>
              <a:rPr lang="en-US" sz="2900" b="1" dirty="0" smtClean="0">
                <a:solidFill>
                  <a:srgbClr val="0067BF"/>
                </a:solidFill>
                <a:ea typeface="Khmer UI" pitchFamily="34" charset="0"/>
                <a:cs typeface="Khmer UI" pitchFamily="34" charset="0"/>
              </a:rPr>
              <a:t> Generation Neo Rack</a:t>
            </a:r>
            <a:endParaRPr lang="en-US" sz="2900" dirty="0" smtClean="0"/>
          </a:p>
        </p:txBody>
      </p:sp>
      <p:sp>
        <p:nvSpPr>
          <p:cNvPr id="22531" name="TextBox 91"/>
          <p:cNvSpPr txBox="1">
            <a:spLocks noChangeArrowheads="1"/>
          </p:cNvSpPr>
          <p:nvPr/>
        </p:nvSpPr>
        <p:spPr bwMode="auto">
          <a:xfrm>
            <a:off x="3132138" y="1519238"/>
            <a:ext cx="1636712" cy="646112"/>
          </a:xfrm>
          <a:prstGeom prst="rect">
            <a:avLst/>
          </a:prstGeom>
          <a:noFill/>
          <a:ln w="9525">
            <a:noFill/>
            <a:miter lim="800000"/>
            <a:headEnd/>
            <a:tailEnd/>
          </a:ln>
        </p:spPr>
        <p:txBody>
          <a:bodyPr>
            <a:spAutoFit/>
          </a:bodyPr>
          <a:lstStyle/>
          <a:p>
            <a:r>
              <a:rPr lang="en-US" b="1">
                <a:latin typeface="Calibri" pitchFamily="34" charset="0"/>
              </a:rPr>
              <a:t>One Neo Node</a:t>
            </a:r>
            <a:endParaRPr lang="en-US" sz="1200" b="1">
              <a:solidFill>
                <a:schemeClr val="bg1"/>
              </a:solidFill>
              <a:latin typeface="Calibri" pitchFamily="34" charset="0"/>
            </a:endParaRPr>
          </a:p>
          <a:p>
            <a:pPr algn="r"/>
            <a:endParaRPr lang="en-US" b="1">
              <a:latin typeface="Calibri" pitchFamily="34" charset="0"/>
            </a:endParaRPr>
          </a:p>
        </p:txBody>
      </p:sp>
      <p:pic>
        <p:nvPicPr>
          <p:cNvPr id="22533" name="image16.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6508" y="1918395"/>
            <a:ext cx="1958975" cy="1101923"/>
          </a:xfrm>
          <a:prstGeom prst="rect">
            <a:avLst/>
          </a:prstGeom>
          <a:noFill/>
          <a:ln w="12700">
            <a:noFill/>
            <a:miter lim="400000"/>
            <a:headEnd/>
            <a:tailEnd/>
          </a:ln>
        </p:spPr>
      </p:pic>
      <p:cxnSp>
        <p:nvCxnSpPr>
          <p:cNvPr id="5" name="Straight Connector 4"/>
          <p:cNvCxnSpPr/>
          <p:nvPr/>
        </p:nvCxnSpPr>
        <p:spPr>
          <a:xfrm>
            <a:off x="1111250" y="3346450"/>
            <a:ext cx="5292725" cy="0"/>
          </a:xfrm>
          <a:prstGeom prst="line">
            <a:avLst/>
          </a:prstGeom>
        </p:spPr>
        <p:style>
          <a:lnRef idx="1">
            <a:schemeClr val="accent1"/>
          </a:lnRef>
          <a:fillRef idx="0">
            <a:schemeClr val="accent1"/>
          </a:fillRef>
          <a:effectRef idx="0">
            <a:schemeClr val="accent1"/>
          </a:effectRef>
          <a:fontRef idx="minor">
            <a:schemeClr val="tx1"/>
          </a:fontRef>
        </p:style>
      </p:cxnSp>
      <p:sp>
        <p:nvSpPr>
          <p:cNvPr id="22535" name="Rectangle 33"/>
          <p:cNvSpPr>
            <a:spLocks noChangeArrowheads="1"/>
          </p:cNvSpPr>
          <p:nvPr/>
        </p:nvSpPr>
        <p:spPr bwMode="auto">
          <a:xfrm>
            <a:off x="2899261" y="5715000"/>
            <a:ext cx="3640765" cy="801929"/>
          </a:xfrm>
          <a:prstGeom prst="rect">
            <a:avLst/>
          </a:prstGeom>
          <a:noFill/>
          <a:ln w="9525">
            <a:noFill/>
            <a:miter lim="800000"/>
            <a:headEnd/>
            <a:tailEnd/>
          </a:ln>
        </p:spPr>
        <p:txBody>
          <a:bodyPr wrap="none">
            <a:spAutoFit/>
          </a:bodyPr>
          <a:lstStyle/>
          <a:p>
            <a:pPr algn="ctr">
              <a:lnSpc>
                <a:spcPts val="2800"/>
              </a:lnSpc>
              <a:tabLst>
                <a:tab pos="285750" algn="l"/>
              </a:tabLst>
            </a:pPr>
            <a:r>
              <a:rPr lang="en-US" sz="2000" b="1" dirty="0" smtClean="0">
                <a:solidFill>
                  <a:srgbClr val="0067BF"/>
                </a:solidFill>
                <a:latin typeface="Calibri" pitchFamily="34" charset="0"/>
              </a:rPr>
              <a:t>53 GFLOPS/Watt (DP) Node level</a:t>
            </a:r>
          </a:p>
          <a:p>
            <a:pPr algn="ctr">
              <a:lnSpc>
                <a:spcPts val="2800"/>
              </a:lnSpc>
              <a:tabLst>
                <a:tab pos="285750" algn="l"/>
              </a:tabLst>
            </a:pPr>
            <a:r>
              <a:rPr lang="en-US" sz="2000" b="1" dirty="0" smtClean="0">
                <a:solidFill>
                  <a:srgbClr val="0067BF"/>
                </a:solidFill>
                <a:latin typeface="Calibri" pitchFamily="34" charset="0"/>
              </a:rPr>
              <a:t>48 GFLOPs/Watt Rack level</a:t>
            </a:r>
            <a:endParaRPr lang="en-US" sz="2000" b="1" dirty="0">
              <a:solidFill>
                <a:srgbClr val="0067BF"/>
              </a:solidFill>
              <a:latin typeface="Calibri" pitchFamily="34" charset="0"/>
            </a:endParaRPr>
          </a:p>
        </p:txBody>
      </p:sp>
      <p:sp>
        <p:nvSpPr>
          <p:cNvPr id="8" name="Pentagon 7"/>
          <p:cNvSpPr/>
          <p:nvPr/>
        </p:nvSpPr>
        <p:spPr>
          <a:xfrm rot="5400000">
            <a:off x="2524126" y="1952625"/>
            <a:ext cx="4418012" cy="3341687"/>
          </a:xfrm>
          <a:prstGeom prst="homePlate">
            <a:avLst>
              <a:gd name="adj" fmla="val 10183"/>
            </a:avLst>
          </a:prstGeom>
          <a:solidFill>
            <a:srgbClr val="0067BF">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8" name="Rectangle 32"/>
          <p:cNvSpPr>
            <a:spLocks noChangeArrowheads="1"/>
          </p:cNvSpPr>
          <p:nvPr/>
        </p:nvSpPr>
        <p:spPr bwMode="auto">
          <a:xfrm>
            <a:off x="3203575" y="2009775"/>
            <a:ext cx="3048000" cy="1200329"/>
          </a:xfrm>
          <a:prstGeom prst="rect">
            <a:avLst/>
          </a:prstGeom>
          <a:noFill/>
          <a:ln w="9525">
            <a:noFill/>
            <a:miter lim="800000"/>
            <a:headEnd/>
            <a:tailEnd/>
          </a:ln>
        </p:spPr>
        <p:txBody>
          <a:bodyPr wrap="square">
            <a:spAutoFit/>
          </a:bodyPr>
          <a:lstStyle/>
          <a:p>
            <a:pPr marL="285750" indent="-285750">
              <a:buFont typeface="Arial" charset="0"/>
              <a:buChar char="•"/>
            </a:pPr>
            <a:r>
              <a:rPr lang="en-US" dirty="0" smtClean="0">
                <a:latin typeface="Calibri" pitchFamily="34" charset="0"/>
              </a:rPr>
              <a:t>Six nodes in 1U </a:t>
            </a:r>
          </a:p>
          <a:p>
            <a:pPr marL="285750" indent="-285750">
              <a:buFont typeface="Arial" charset="0"/>
              <a:buChar char="•"/>
            </a:pPr>
            <a:r>
              <a:rPr lang="en-US" dirty="0" smtClean="0">
                <a:latin typeface="Calibri" pitchFamily="34" charset="0"/>
              </a:rPr>
              <a:t>16 (256 core) Neo chips</a:t>
            </a:r>
          </a:p>
          <a:p>
            <a:pPr marL="285750" indent="-285750">
              <a:buFont typeface="Arial" charset="0"/>
              <a:buChar char="•"/>
            </a:pPr>
            <a:r>
              <a:rPr lang="en-US" dirty="0" smtClean="0">
                <a:latin typeface="Calibri" pitchFamily="34" charset="0"/>
              </a:rPr>
              <a:t>4096 cores total</a:t>
            </a:r>
            <a:endParaRPr lang="en-US" dirty="0">
              <a:latin typeface="Calibri" pitchFamily="34" charset="0"/>
            </a:endParaRPr>
          </a:p>
          <a:p>
            <a:pPr marL="285750" indent="-285750">
              <a:buFont typeface="Arial" charset="0"/>
              <a:buChar char="•"/>
            </a:pPr>
            <a:r>
              <a:rPr lang="en-US" dirty="0" smtClean="0">
                <a:latin typeface="Calibri" pitchFamily="34" charset="0"/>
              </a:rPr>
              <a:t>256 GB of DRAM memory</a:t>
            </a:r>
            <a:endParaRPr lang="en-US" dirty="0">
              <a:latin typeface="Calibri" pitchFamily="34" charset="0"/>
            </a:endParaRPr>
          </a:p>
        </p:txBody>
      </p:sp>
      <p:sp>
        <p:nvSpPr>
          <p:cNvPr id="22539" name="TextBox 34"/>
          <p:cNvSpPr txBox="1">
            <a:spLocks noChangeArrowheads="1"/>
          </p:cNvSpPr>
          <p:nvPr/>
        </p:nvSpPr>
        <p:spPr bwMode="auto">
          <a:xfrm>
            <a:off x="3132138" y="3540125"/>
            <a:ext cx="3271837" cy="369332"/>
          </a:xfrm>
          <a:prstGeom prst="rect">
            <a:avLst/>
          </a:prstGeom>
          <a:noFill/>
          <a:ln w="9525">
            <a:noFill/>
            <a:miter lim="800000"/>
            <a:headEnd/>
            <a:tailEnd/>
          </a:ln>
        </p:spPr>
        <p:txBody>
          <a:bodyPr>
            <a:spAutoFit/>
          </a:bodyPr>
          <a:lstStyle/>
          <a:p>
            <a:r>
              <a:rPr lang="en-US" b="1" dirty="0">
                <a:latin typeface="Calibri" pitchFamily="34" charset="0"/>
              </a:rPr>
              <a:t>One Neo </a:t>
            </a:r>
            <a:r>
              <a:rPr lang="en-US" b="1" dirty="0" smtClean="0">
                <a:latin typeface="Calibri" pitchFamily="34" charset="0"/>
              </a:rPr>
              <a:t>Rack</a:t>
            </a:r>
            <a:endParaRPr lang="en-US" b="1" dirty="0">
              <a:latin typeface="Calibri" pitchFamily="34" charset="0"/>
            </a:endParaRPr>
          </a:p>
        </p:txBody>
      </p:sp>
      <p:sp>
        <p:nvSpPr>
          <p:cNvPr id="22540" name="Rectangle 35"/>
          <p:cNvSpPr>
            <a:spLocks noChangeArrowheads="1"/>
          </p:cNvSpPr>
          <p:nvPr/>
        </p:nvSpPr>
        <p:spPr bwMode="auto">
          <a:xfrm>
            <a:off x="3124200" y="4010025"/>
            <a:ext cx="3279775" cy="1477328"/>
          </a:xfrm>
          <a:prstGeom prst="rect">
            <a:avLst/>
          </a:prstGeom>
          <a:noFill/>
          <a:ln w="9525">
            <a:noFill/>
            <a:miter lim="800000"/>
            <a:headEnd/>
            <a:tailEnd/>
          </a:ln>
        </p:spPr>
        <p:txBody>
          <a:bodyPr wrap="square">
            <a:spAutoFit/>
          </a:bodyPr>
          <a:lstStyle/>
          <a:p>
            <a:pPr marL="285750" indent="-285750">
              <a:buFont typeface="Arial" charset="0"/>
              <a:buChar char="•"/>
            </a:pPr>
            <a:r>
              <a:rPr lang="en-US" dirty="0">
                <a:latin typeface="Calibri" pitchFamily="34" charset="0"/>
              </a:rPr>
              <a:t>90 Neo </a:t>
            </a:r>
            <a:r>
              <a:rPr lang="en-US" dirty="0" smtClean="0">
                <a:latin typeface="Calibri" pitchFamily="34" charset="0"/>
              </a:rPr>
              <a:t>nodes (Six nodes per U)</a:t>
            </a:r>
            <a:endParaRPr lang="en-US" dirty="0">
              <a:latin typeface="Calibri" pitchFamily="34" charset="0"/>
            </a:endParaRPr>
          </a:p>
          <a:p>
            <a:pPr marL="285750" indent="-285750">
              <a:buFont typeface="Arial" charset="0"/>
              <a:buChar char="•"/>
            </a:pPr>
            <a:r>
              <a:rPr lang="en-US" dirty="0">
                <a:latin typeface="Calibri" pitchFamily="34" charset="0"/>
              </a:rPr>
              <a:t>1,440 Neo processors</a:t>
            </a:r>
          </a:p>
          <a:p>
            <a:pPr marL="285750" indent="-285750">
              <a:buFont typeface="Arial" charset="0"/>
              <a:buChar char="•"/>
            </a:pPr>
            <a:r>
              <a:rPr lang="en-US" dirty="0" smtClean="0">
                <a:latin typeface="Calibri" pitchFamily="34" charset="0"/>
              </a:rPr>
              <a:t>368,640 cores</a:t>
            </a:r>
            <a:endParaRPr lang="en-US" dirty="0">
              <a:latin typeface="Calibri" pitchFamily="34" charset="0"/>
            </a:endParaRPr>
          </a:p>
          <a:p>
            <a:pPr marL="285750" indent="-285750">
              <a:buFont typeface="Arial" charset="0"/>
              <a:buChar char="•"/>
            </a:pPr>
            <a:r>
              <a:rPr lang="en-US" dirty="0" smtClean="0">
                <a:latin typeface="Calibri" pitchFamily="34" charset="0"/>
              </a:rPr>
              <a:t>23 TB of DRAM </a:t>
            </a:r>
            <a:r>
              <a:rPr lang="en-US" dirty="0">
                <a:latin typeface="Calibri" pitchFamily="34" charset="0"/>
              </a:rPr>
              <a:t>memory</a:t>
            </a:r>
          </a:p>
        </p:txBody>
      </p:sp>
      <p:sp>
        <p:nvSpPr>
          <p:cNvPr id="9" name="Right Bracket 8"/>
          <p:cNvSpPr/>
          <p:nvPr/>
        </p:nvSpPr>
        <p:spPr>
          <a:xfrm>
            <a:off x="6683375" y="1978025"/>
            <a:ext cx="46038" cy="1311275"/>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542" name="Rectangle 41"/>
          <p:cNvSpPr>
            <a:spLocks noChangeArrowheads="1"/>
          </p:cNvSpPr>
          <p:nvPr/>
        </p:nvSpPr>
        <p:spPr bwMode="auto">
          <a:xfrm>
            <a:off x="6883400" y="2135188"/>
            <a:ext cx="1380306" cy="1008396"/>
          </a:xfrm>
          <a:prstGeom prst="rect">
            <a:avLst/>
          </a:prstGeom>
          <a:noFill/>
          <a:ln w="9525">
            <a:noFill/>
            <a:miter lim="800000"/>
            <a:headEnd/>
            <a:tailEnd/>
          </a:ln>
        </p:spPr>
        <p:txBody>
          <a:bodyPr wrap="none">
            <a:spAutoFit/>
          </a:bodyPr>
          <a:lstStyle/>
          <a:p>
            <a:pPr>
              <a:lnSpc>
                <a:spcPts val="3700"/>
              </a:lnSpc>
              <a:tabLst>
                <a:tab pos="285750" algn="l"/>
              </a:tabLst>
            </a:pPr>
            <a:r>
              <a:rPr lang="en-US" b="1" dirty="0">
                <a:solidFill>
                  <a:srgbClr val="0067BF"/>
                </a:solidFill>
                <a:latin typeface="Calibri" pitchFamily="34" charset="0"/>
              </a:rPr>
              <a:t>8</a:t>
            </a:r>
            <a:r>
              <a:rPr lang="en-US" b="1" dirty="0" smtClean="0">
                <a:solidFill>
                  <a:srgbClr val="0067BF"/>
                </a:solidFill>
                <a:latin typeface="Calibri" pitchFamily="34" charset="0"/>
              </a:rPr>
              <a:t> </a:t>
            </a:r>
            <a:r>
              <a:rPr lang="en-US" b="1" dirty="0">
                <a:solidFill>
                  <a:srgbClr val="0067BF"/>
                </a:solidFill>
                <a:latin typeface="Calibri" pitchFamily="34" charset="0"/>
              </a:rPr>
              <a:t>DP </a:t>
            </a:r>
            <a:r>
              <a:rPr lang="en-US" b="1" dirty="0" smtClean="0">
                <a:solidFill>
                  <a:srgbClr val="0067BF"/>
                </a:solidFill>
                <a:latin typeface="Calibri" pitchFamily="34" charset="0"/>
              </a:rPr>
              <a:t>TFLOPS</a:t>
            </a:r>
            <a:endParaRPr lang="en-US" b="1" dirty="0">
              <a:solidFill>
                <a:srgbClr val="0067BF"/>
              </a:solidFill>
              <a:latin typeface="Calibri" pitchFamily="34" charset="0"/>
            </a:endParaRPr>
          </a:p>
          <a:p>
            <a:pPr>
              <a:lnSpc>
                <a:spcPts val="3700"/>
              </a:lnSpc>
              <a:tabLst>
                <a:tab pos="285750" algn="l"/>
              </a:tabLst>
            </a:pPr>
            <a:r>
              <a:rPr lang="en-US" b="1" dirty="0" smtClean="0">
                <a:solidFill>
                  <a:srgbClr val="0067BF"/>
                </a:solidFill>
                <a:latin typeface="Calibri" pitchFamily="34" charset="0"/>
              </a:rPr>
              <a:t>150 </a:t>
            </a:r>
            <a:r>
              <a:rPr lang="en-US" b="1" dirty="0">
                <a:solidFill>
                  <a:srgbClr val="0067BF"/>
                </a:solidFill>
                <a:latin typeface="Calibri" pitchFamily="34" charset="0"/>
              </a:rPr>
              <a:t>Watts</a:t>
            </a:r>
          </a:p>
        </p:txBody>
      </p:sp>
      <p:sp>
        <p:nvSpPr>
          <p:cNvPr id="43" name="Right Bracket 42"/>
          <p:cNvSpPr/>
          <p:nvPr/>
        </p:nvSpPr>
        <p:spPr>
          <a:xfrm>
            <a:off x="6683375" y="3962400"/>
            <a:ext cx="46038" cy="1309688"/>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544" name="Rectangle 43"/>
          <p:cNvSpPr>
            <a:spLocks noChangeArrowheads="1"/>
          </p:cNvSpPr>
          <p:nvPr/>
        </p:nvSpPr>
        <p:spPr bwMode="auto">
          <a:xfrm>
            <a:off x="6883400" y="4119563"/>
            <a:ext cx="1614294" cy="1008396"/>
          </a:xfrm>
          <a:prstGeom prst="rect">
            <a:avLst/>
          </a:prstGeom>
          <a:noFill/>
          <a:ln w="9525">
            <a:noFill/>
            <a:miter lim="800000"/>
            <a:headEnd/>
            <a:tailEnd/>
          </a:ln>
        </p:spPr>
        <p:txBody>
          <a:bodyPr wrap="none">
            <a:spAutoFit/>
          </a:bodyPr>
          <a:lstStyle/>
          <a:p>
            <a:pPr>
              <a:lnSpc>
                <a:spcPts val="3700"/>
              </a:lnSpc>
              <a:tabLst>
                <a:tab pos="285750" algn="l"/>
              </a:tabLst>
            </a:pPr>
            <a:r>
              <a:rPr lang="en-US" b="1" dirty="0" smtClean="0">
                <a:solidFill>
                  <a:srgbClr val="0067BF"/>
                </a:solidFill>
                <a:latin typeface="Calibri" pitchFamily="34" charset="0"/>
              </a:rPr>
              <a:t>7</a:t>
            </a:r>
            <a:r>
              <a:rPr lang="en-US" b="1" dirty="0">
                <a:solidFill>
                  <a:srgbClr val="0067BF"/>
                </a:solidFill>
                <a:latin typeface="Calibri" pitchFamily="34" charset="0"/>
              </a:rPr>
              <a:t>2</a:t>
            </a:r>
            <a:r>
              <a:rPr lang="en-US" b="1" dirty="0" smtClean="0">
                <a:solidFill>
                  <a:srgbClr val="0067BF"/>
                </a:solidFill>
                <a:latin typeface="Calibri" pitchFamily="34" charset="0"/>
              </a:rPr>
              <a:t>0 </a:t>
            </a:r>
            <a:r>
              <a:rPr lang="en-US" b="1" dirty="0">
                <a:solidFill>
                  <a:srgbClr val="0067BF"/>
                </a:solidFill>
                <a:latin typeface="Calibri" pitchFamily="34" charset="0"/>
              </a:rPr>
              <a:t>DP </a:t>
            </a:r>
            <a:r>
              <a:rPr lang="en-US" b="1" dirty="0" smtClean="0">
                <a:solidFill>
                  <a:srgbClr val="0067BF"/>
                </a:solidFill>
                <a:latin typeface="Calibri" pitchFamily="34" charset="0"/>
              </a:rPr>
              <a:t>TFLOPS</a:t>
            </a:r>
            <a:endParaRPr lang="en-US" b="1" dirty="0">
              <a:solidFill>
                <a:srgbClr val="0067BF"/>
              </a:solidFill>
              <a:latin typeface="Calibri" pitchFamily="34" charset="0"/>
            </a:endParaRPr>
          </a:p>
          <a:p>
            <a:pPr>
              <a:lnSpc>
                <a:spcPts val="3700"/>
              </a:lnSpc>
              <a:tabLst>
                <a:tab pos="285750" algn="l"/>
              </a:tabLst>
            </a:pPr>
            <a:r>
              <a:rPr lang="en-US" b="1" dirty="0" smtClean="0">
                <a:solidFill>
                  <a:srgbClr val="0067BF"/>
                </a:solidFill>
                <a:latin typeface="Calibri" pitchFamily="34" charset="0"/>
              </a:rPr>
              <a:t>15.0 </a:t>
            </a:r>
            <a:r>
              <a:rPr lang="en-US" b="1" dirty="0">
                <a:solidFill>
                  <a:srgbClr val="0067BF"/>
                </a:solidFill>
                <a:latin typeface="Calibri" pitchFamily="34" charset="0"/>
              </a:rPr>
              <a:t>Kilowatts</a:t>
            </a: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26</a:t>
            </a:fld>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5143" y="3450837"/>
            <a:ext cx="938450" cy="2059376"/>
          </a:xfrm>
          <a:prstGeom prst="rect">
            <a:avLst/>
          </a:prstGeom>
        </p:spPr>
      </p:pic>
      <p:sp>
        <p:nvSpPr>
          <p:cNvPr id="20"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Tree>
    <p:extLst>
      <p:ext uri="{BB962C8B-B14F-4D97-AF65-F5344CB8AC3E}">
        <p14:creationId xmlns:p14="http://schemas.microsoft.com/office/powerpoint/2010/main" val="38054564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rc 67"/>
          <p:cNvSpPr/>
          <p:nvPr/>
        </p:nvSpPr>
        <p:spPr>
          <a:xfrm rot="16200000" flipV="1">
            <a:off x="6549626" y="2477689"/>
            <a:ext cx="2832099" cy="2045495"/>
          </a:xfrm>
          <a:prstGeom prst="arc">
            <a:avLst>
              <a:gd name="adj1" fmla="val 10921746"/>
              <a:gd name="adj2" fmla="val 20918905"/>
            </a:avLst>
          </a:prstGeom>
          <a:noFill/>
          <a:ln w="793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4060209" y="1373188"/>
            <a:ext cx="4114799" cy="4354512"/>
          </a:xfrm>
          <a:prstGeom prst="rect">
            <a:avLst/>
          </a:prstGeom>
          <a:solidFill>
            <a:srgbClr val="0067BF">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22" name="Rectangle 21"/>
          <p:cNvSpPr/>
          <p:nvPr/>
        </p:nvSpPr>
        <p:spPr>
          <a:xfrm>
            <a:off x="1878013" y="2084388"/>
            <a:ext cx="6296995" cy="2030412"/>
          </a:xfrm>
          <a:prstGeom prst="rect">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5" name="Title 3"/>
          <p:cNvSpPr>
            <a:spLocks noGrp="1"/>
          </p:cNvSpPr>
          <p:nvPr>
            <p:ph type="title"/>
          </p:nvPr>
        </p:nvSpPr>
        <p:spPr>
          <a:xfrm>
            <a:off x="457200" y="34925"/>
            <a:ext cx="8531225" cy="1143000"/>
          </a:xfrm>
        </p:spPr>
        <p:txBody>
          <a:bodyPr/>
          <a:lstStyle/>
          <a:p>
            <a:pPr algn="l"/>
            <a:r>
              <a:rPr lang="en-US" sz="2900" b="1" dirty="0" smtClean="0">
                <a:solidFill>
                  <a:srgbClr val="0067BF"/>
                </a:solidFill>
                <a:ea typeface="Khmer UI" pitchFamily="34" charset="0"/>
                <a:cs typeface="Khmer UI" pitchFamily="34" charset="0"/>
              </a:rPr>
              <a:t>REX Neo: Evolving to exascale in early 2020s.</a:t>
            </a:r>
            <a:endParaRPr lang="en-US" sz="2900" dirty="0" smtClean="0"/>
          </a:p>
        </p:txBody>
      </p:sp>
      <p:graphicFrame>
        <p:nvGraphicFramePr>
          <p:cNvPr id="15" name="Table 14"/>
          <p:cNvGraphicFramePr>
            <a:graphicFrameLocks noGrp="1"/>
          </p:cNvGraphicFramePr>
          <p:nvPr>
            <p:extLst>
              <p:ext uri="{D42A27DB-BD31-4B8C-83A1-F6EECF244321}">
                <p14:modId xmlns:p14="http://schemas.microsoft.com/office/powerpoint/2010/main" val="257846147"/>
              </p:ext>
            </p:extLst>
          </p:nvPr>
        </p:nvGraphicFramePr>
        <p:xfrm>
          <a:off x="1524000" y="1508760"/>
          <a:ext cx="7200898" cy="2834640"/>
        </p:xfrm>
        <a:graphic>
          <a:graphicData uri="http://schemas.openxmlformats.org/drawingml/2006/table">
            <a:tbl>
              <a:tblPr firstRow="1" bandRow="1">
                <a:tableStyleId>{9D7B26C5-4107-4FEC-AEDC-1716B250A1EF}</a:tableStyleId>
              </a:tblPr>
              <a:tblGrid>
                <a:gridCol w="236412"/>
                <a:gridCol w="1214698"/>
                <a:gridCol w="378704"/>
                <a:gridCol w="665538"/>
                <a:gridCol w="882757"/>
                <a:gridCol w="1003389"/>
                <a:gridCol w="1143000"/>
                <a:gridCol w="1295400"/>
                <a:gridCol w="381000"/>
              </a:tblGrid>
              <a:tr h="490237">
                <a:tc>
                  <a:txBody>
                    <a:bodyPr/>
                    <a:lstStyle/>
                    <a:p>
                      <a:pPr algn="ctr"/>
                      <a:endParaRPr lang="en-US" sz="1400" dirty="0">
                        <a:solidFill>
                          <a:srgbClr val="F98914"/>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F98914"/>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98914"/>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F98914"/>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F98914"/>
                          </a:solidFill>
                          <a:latin typeface="+mn-lt"/>
                          <a:ea typeface="+mn-ea"/>
                          <a:cs typeface="+mn-cs"/>
                        </a:rPr>
                        <a:t>Racks</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F98914"/>
                          </a:solidFill>
                        </a:rPr>
                        <a:t>PFLOPS</a:t>
                      </a:r>
                      <a:endParaRPr lang="en-US" sz="1400" dirty="0">
                        <a:solidFill>
                          <a:srgbClr val="F98914"/>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F98914"/>
                          </a:solidFill>
                        </a:rPr>
                        <a:t>Power (MW)</a:t>
                      </a:r>
                      <a:endParaRPr lang="en-US" sz="1400" dirty="0">
                        <a:solidFill>
                          <a:srgbClr val="F98914"/>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F98914"/>
                          </a:solidFill>
                        </a:rPr>
                        <a:t>GFLOPS/W (System Level)</a:t>
                      </a:r>
                      <a:endParaRPr lang="en-US" sz="1400" dirty="0">
                        <a:solidFill>
                          <a:srgbClr val="F98914"/>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F98914"/>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40">
                <a:tc>
                  <a:txBody>
                    <a:bodyPr/>
                    <a:lstStyle/>
                    <a:p>
                      <a:pPr algn="r"/>
                      <a:endParaRPr lang="en-US" sz="1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A3B8A7"/>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REX Neo (3</a:t>
                      </a:r>
                      <a:r>
                        <a:rPr lang="en-US" sz="1600" b="1" baseline="30000" dirty="0" smtClean="0">
                          <a:solidFill>
                            <a:schemeClr val="bg1"/>
                          </a:solidFill>
                        </a:rPr>
                        <a:t>rd</a:t>
                      </a:r>
                      <a:r>
                        <a:rPr lang="en-US" sz="1600" b="1" dirty="0" smtClean="0">
                          <a:solidFill>
                            <a:schemeClr val="bg1"/>
                          </a:solidFill>
                        </a:rPr>
                        <a:t> Gen) (circa 2020)</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A3B8A7"/>
                    </a:solidFill>
                  </a:tcPr>
                </a:tc>
                <a:tc hMerge="1">
                  <a:txBody>
                    <a:bodyPr/>
                    <a:lstStyle/>
                    <a:p>
                      <a:endParaRPr lang="en-US"/>
                    </a:p>
                  </a:txBody>
                  <a:tcPr/>
                </a:tc>
                <a:tc hMerge="1">
                  <a:txBody>
                    <a:bodyPr/>
                    <a:lstStyle/>
                    <a:p>
                      <a:endParaRPr lang="en-US"/>
                    </a:p>
                  </a:txBody>
                  <a:tcPr/>
                </a:tc>
                <a:tc>
                  <a:txBody>
                    <a:bodyPr/>
                    <a:lstStyle/>
                    <a:p>
                      <a:pPr algn="r"/>
                      <a:r>
                        <a:rPr lang="en-US" sz="1600" b="1" dirty="0" smtClean="0">
                          <a:solidFill>
                            <a:schemeClr val="bg1"/>
                          </a:solidFill>
                        </a:rPr>
                        <a:t>250</a:t>
                      </a:r>
                    </a:p>
                  </a:txBody>
                  <a:tcPr marR="228600" anchor="ctr">
                    <a:lnT w="12700" cap="flat" cmpd="sng" algn="ctr">
                      <a:solidFill>
                        <a:schemeClr val="tx1"/>
                      </a:solidFill>
                      <a:prstDash val="solid"/>
                      <a:round/>
                      <a:headEnd type="none" w="med" len="med"/>
                      <a:tailEnd type="none" w="med" len="med"/>
                    </a:lnT>
                    <a:solidFill>
                      <a:srgbClr val="A3B8A7"/>
                    </a:solidFill>
                  </a:tcPr>
                </a:tc>
                <a:tc>
                  <a:txBody>
                    <a:bodyPr/>
                    <a:lstStyle/>
                    <a:p>
                      <a:pPr algn="r"/>
                      <a:r>
                        <a:rPr lang="en-US" sz="1500" b="1" dirty="0" smtClean="0">
                          <a:solidFill>
                            <a:schemeClr val="bg1"/>
                          </a:solidFill>
                        </a:rPr>
                        <a:t>1000</a:t>
                      </a:r>
                      <a:endParaRPr lang="en-US" sz="1500" b="1" dirty="0">
                        <a:solidFill>
                          <a:schemeClr val="bg1"/>
                        </a:solidFill>
                      </a:endParaRPr>
                    </a:p>
                  </a:txBody>
                  <a:tcPr marR="365760" anchor="ctr">
                    <a:lnT w="12700" cap="flat" cmpd="sng" algn="ctr">
                      <a:solidFill>
                        <a:schemeClr val="tx1"/>
                      </a:solidFill>
                      <a:prstDash val="solid"/>
                      <a:round/>
                      <a:headEnd type="none" w="med" len="med"/>
                      <a:tailEnd type="none" w="med" len="med"/>
                    </a:lnT>
                    <a:solidFill>
                      <a:srgbClr val="A3B8A7"/>
                    </a:solidFill>
                  </a:tcPr>
                </a:tc>
                <a:tc>
                  <a:txBody>
                    <a:bodyPr/>
                    <a:lstStyle/>
                    <a:p>
                      <a:pPr algn="r"/>
                      <a:r>
                        <a:rPr lang="en-US" sz="1500" b="1" dirty="0" smtClean="0">
                          <a:solidFill>
                            <a:schemeClr val="bg1"/>
                          </a:solidFill>
                        </a:rPr>
                        <a:t>10</a:t>
                      </a:r>
                      <a:endParaRPr lang="en-US" sz="1500" b="1" dirty="0">
                        <a:solidFill>
                          <a:schemeClr val="bg1"/>
                        </a:solidFill>
                      </a:endParaRPr>
                    </a:p>
                  </a:txBody>
                  <a:tcPr marR="393192" anchor="ctr">
                    <a:lnT w="12700" cap="flat" cmpd="sng" algn="ctr">
                      <a:solidFill>
                        <a:schemeClr val="tx1"/>
                      </a:solidFill>
                      <a:prstDash val="solid"/>
                      <a:round/>
                      <a:headEnd type="none" w="med" len="med"/>
                      <a:tailEnd type="none" w="med" len="med"/>
                    </a:lnT>
                    <a:solidFill>
                      <a:srgbClr val="A3B8A7"/>
                    </a:solidFill>
                  </a:tcPr>
                </a:tc>
                <a:tc>
                  <a:txBody>
                    <a:bodyPr/>
                    <a:lstStyle/>
                    <a:p>
                      <a:pPr algn="r"/>
                      <a:r>
                        <a:rPr lang="en-US" sz="1500" b="1" dirty="0" smtClean="0">
                          <a:solidFill>
                            <a:schemeClr val="bg1"/>
                          </a:solidFill>
                        </a:rPr>
                        <a:t>80</a:t>
                      </a:r>
                      <a:endParaRPr lang="en-US" sz="1500" b="1" dirty="0">
                        <a:solidFill>
                          <a:schemeClr val="bg1"/>
                        </a:solidFill>
                      </a:endParaRPr>
                    </a:p>
                  </a:txBody>
                  <a:tcPr marR="320040" anchor="ctr">
                    <a:lnT w="12700" cap="flat" cmpd="sng" algn="ctr">
                      <a:solidFill>
                        <a:schemeClr val="tx1"/>
                      </a:solidFill>
                      <a:prstDash val="solid"/>
                      <a:round/>
                      <a:headEnd type="none" w="med" len="med"/>
                      <a:tailEnd type="none" w="med" len="med"/>
                    </a:lnT>
                    <a:solidFill>
                      <a:srgbClr val="A3B8A7"/>
                    </a:solidFill>
                  </a:tcPr>
                </a:tc>
                <a:tc>
                  <a:txBody>
                    <a:bodyPr/>
                    <a:lstStyle/>
                    <a:p>
                      <a:pPr algn="r"/>
                      <a:endParaRPr lang="en-US" sz="1500" b="1" dirty="0">
                        <a:solidFill>
                          <a:schemeClr val="bg1"/>
                        </a:solidFill>
                      </a:endParaRPr>
                    </a:p>
                  </a:txBody>
                  <a:tcPr marR="2286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A3B8A7"/>
                    </a:solidFill>
                  </a:tcPr>
                </a:tc>
              </a:tr>
              <a:tr h="320040">
                <a:tc>
                  <a:txBody>
                    <a:bodyPr/>
                    <a:lstStyle/>
                    <a:p>
                      <a:pPr algn="r"/>
                      <a:endParaRPr lang="en-US" sz="1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alpha val="65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0" dirty="0" smtClean="0">
                        <a:solidFill>
                          <a:schemeClr val="bg1"/>
                        </a:solidFill>
                      </a:endParaRPr>
                    </a:p>
                  </a:txBody>
                  <a:tcPr anchor="ctr">
                    <a:lnL w="12700" cap="flat" cmpd="sng" algn="ctr">
                      <a:noFill/>
                      <a:prstDash val="solid"/>
                      <a:round/>
                      <a:headEnd type="none" w="med" len="med"/>
                      <a:tailEnd type="none" w="med" len="med"/>
                    </a:lnL>
                    <a:solidFill>
                      <a:schemeClr val="bg1">
                        <a:alpha val="65000"/>
                      </a:schemeClr>
                    </a:solidFill>
                  </a:tcPr>
                </a:tc>
                <a:tc hMerge="1">
                  <a:txBody>
                    <a:bodyPr/>
                    <a:lstStyle/>
                    <a:p>
                      <a:endParaRPr lang="en-US"/>
                    </a:p>
                  </a:txBody>
                  <a:tcPr/>
                </a:tc>
                <a:tc hMerge="1">
                  <a:txBody>
                    <a:bodyPr/>
                    <a:lstStyle/>
                    <a:p>
                      <a:endParaRPr lang="en-US"/>
                    </a:p>
                  </a:txBody>
                  <a:tcPr/>
                </a:tc>
                <a:tc>
                  <a:txBody>
                    <a:bodyPr/>
                    <a:lstStyle/>
                    <a:p>
                      <a:pPr algn="r"/>
                      <a:endParaRPr lang="en-US" sz="1500" b="0" dirty="0">
                        <a:solidFill>
                          <a:schemeClr val="bg1"/>
                        </a:solidFill>
                      </a:endParaRPr>
                    </a:p>
                  </a:txBody>
                  <a:tcPr marR="228600" anchor="ctr">
                    <a:solidFill>
                      <a:schemeClr val="bg1">
                        <a:alpha val="65000"/>
                      </a:schemeClr>
                    </a:solidFill>
                  </a:tcPr>
                </a:tc>
                <a:tc>
                  <a:txBody>
                    <a:bodyPr/>
                    <a:lstStyle/>
                    <a:p>
                      <a:pPr algn="r"/>
                      <a:endParaRPr lang="en-US" sz="1500" b="0" dirty="0">
                        <a:solidFill>
                          <a:schemeClr val="bg1"/>
                        </a:solidFill>
                      </a:endParaRPr>
                    </a:p>
                  </a:txBody>
                  <a:tcPr marR="365760" anchor="ctr">
                    <a:solidFill>
                      <a:schemeClr val="bg1">
                        <a:alpha val="65000"/>
                      </a:schemeClr>
                    </a:solidFill>
                  </a:tcPr>
                </a:tc>
                <a:tc>
                  <a:txBody>
                    <a:bodyPr/>
                    <a:lstStyle/>
                    <a:p>
                      <a:pPr algn="r"/>
                      <a:endParaRPr lang="en-US" sz="1500" b="0" dirty="0">
                        <a:solidFill>
                          <a:schemeClr val="bg1"/>
                        </a:solidFill>
                      </a:endParaRPr>
                    </a:p>
                  </a:txBody>
                  <a:tcPr marR="393192" anchor="ctr">
                    <a:solidFill>
                      <a:schemeClr val="bg1">
                        <a:alpha val="65000"/>
                      </a:schemeClr>
                    </a:solidFill>
                  </a:tcPr>
                </a:tc>
                <a:tc>
                  <a:txBody>
                    <a:bodyPr/>
                    <a:lstStyle/>
                    <a:p>
                      <a:pPr algn="r"/>
                      <a:endParaRPr lang="en-US" sz="1500" b="0" dirty="0">
                        <a:solidFill>
                          <a:schemeClr val="bg1"/>
                        </a:solidFill>
                      </a:endParaRPr>
                    </a:p>
                  </a:txBody>
                  <a:tcPr marR="320040" anchor="ctr">
                    <a:noFill/>
                  </a:tcPr>
                </a:tc>
                <a:tc>
                  <a:txBody>
                    <a:bodyPr/>
                    <a:lstStyle/>
                    <a:p>
                      <a:pPr algn="r"/>
                      <a:endParaRPr lang="en-US" sz="1500" b="0" dirty="0">
                        <a:solidFill>
                          <a:schemeClr val="bg1"/>
                        </a:solidFill>
                      </a:endParaRPr>
                    </a:p>
                  </a:txBody>
                  <a:tcPr marR="228600" anchor="ctr">
                    <a:lnR w="12700" cap="flat" cmpd="sng" algn="ctr">
                      <a:solidFill>
                        <a:schemeClr val="tx1"/>
                      </a:solidFill>
                      <a:prstDash val="solid"/>
                      <a:round/>
                      <a:headEnd type="none" w="med" len="med"/>
                      <a:tailEnd type="none" w="med" len="med"/>
                    </a:lnR>
                    <a:solidFill>
                      <a:schemeClr val="bg1">
                        <a:alpha val="65000"/>
                      </a:schemeClr>
                    </a:solidFill>
                  </a:tcPr>
                </a:tc>
              </a:tr>
              <a:tr h="548640">
                <a:tc>
                  <a:txBody>
                    <a:bodyPr/>
                    <a:lstStyle/>
                    <a:p>
                      <a:pPr algn="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C0CEC3"/>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tx1"/>
                          </a:solidFill>
                        </a:rPr>
                        <a:t>REX Neo</a:t>
                      </a:r>
                      <a:r>
                        <a:rPr lang="en-US" sz="1500" b="0" baseline="0" dirty="0" smtClean="0">
                          <a:solidFill>
                            <a:schemeClr val="tx1"/>
                          </a:solidFill>
                        </a:rPr>
                        <a:t> (2</a:t>
                      </a:r>
                      <a:r>
                        <a:rPr lang="en-US" sz="1500" b="0" baseline="30000" dirty="0" smtClean="0">
                          <a:solidFill>
                            <a:schemeClr val="tx1"/>
                          </a:solidFill>
                        </a:rPr>
                        <a:t>nd</a:t>
                      </a:r>
                      <a:r>
                        <a:rPr lang="en-US" sz="1500" b="0" baseline="0" dirty="0" smtClean="0">
                          <a:solidFill>
                            <a:schemeClr val="tx1"/>
                          </a:solidFill>
                        </a:rPr>
                        <a:t> Gen)</a:t>
                      </a:r>
                      <a:r>
                        <a:rPr lang="en-US" sz="1500" b="0" dirty="0" smtClean="0">
                          <a:solidFill>
                            <a:schemeClr val="tx1"/>
                          </a:solidFill>
                        </a:rPr>
                        <a:t> (2018)</a:t>
                      </a:r>
                    </a:p>
                  </a:txBody>
                  <a:tcPr anchor="ctr">
                    <a:lnL w="12700" cap="flat" cmpd="sng" algn="ctr">
                      <a:noFill/>
                      <a:prstDash val="solid"/>
                      <a:round/>
                      <a:headEnd type="none" w="med" len="med"/>
                      <a:tailEnd type="none" w="med" len="med"/>
                    </a:lnL>
                    <a:solidFill>
                      <a:srgbClr val="C0CEC3"/>
                    </a:solidFill>
                  </a:tcPr>
                </a:tc>
                <a:tc hMerge="1">
                  <a:txBody>
                    <a:bodyPr/>
                    <a:lstStyle/>
                    <a:p>
                      <a:pPr algn="r"/>
                      <a:endParaRPr lang="en-US" sz="1500" dirty="0">
                        <a:solidFill>
                          <a:schemeClr val="bg1"/>
                        </a:solidFill>
                      </a:endParaRPr>
                    </a:p>
                  </a:txBody>
                  <a:tcPr marR="228600" anchor="ctr">
                    <a:solidFill>
                      <a:srgbClr val="76967C">
                        <a:alpha val="65000"/>
                      </a:srgbClr>
                    </a:solidFill>
                  </a:tcPr>
                </a:tc>
                <a:tc hMerge="1">
                  <a:txBody>
                    <a:bodyPr/>
                    <a:lstStyle/>
                    <a:p>
                      <a:pPr algn="r"/>
                      <a:endParaRPr lang="en-US" sz="1500" dirty="0">
                        <a:solidFill>
                          <a:schemeClr val="bg1"/>
                        </a:solidFill>
                      </a:endParaRPr>
                    </a:p>
                  </a:txBody>
                  <a:tcPr marR="228600" anchor="ctr">
                    <a:solidFill>
                      <a:srgbClr val="76967C">
                        <a:alpha val="65000"/>
                      </a:srgbClr>
                    </a:solidFill>
                  </a:tcPr>
                </a:tc>
                <a:tc>
                  <a:txBody>
                    <a:bodyPr/>
                    <a:lstStyle/>
                    <a:p>
                      <a:pPr algn="r"/>
                      <a:r>
                        <a:rPr lang="en-US" sz="1500" b="0" dirty="0" smtClean="0">
                          <a:solidFill>
                            <a:schemeClr val="tx1"/>
                          </a:solidFill>
                        </a:rPr>
                        <a:t>350</a:t>
                      </a:r>
                      <a:endParaRPr lang="en-US" sz="1500" b="0" dirty="0">
                        <a:solidFill>
                          <a:schemeClr val="tx1"/>
                        </a:solidFill>
                      </a:endParaRPr>
                    </a:p>
                  </a:txBody>
                  <a:tcPr marR="228600" anchor="ctr">
                    <a:solidFill>
                      <a:srgbClr val="C0CEC3"/>
                    </a:solidFill>
                  </a:tcPr>
                </a:tc>
                <a:tc>
                  <a:txBody>
                    <a:bodyPr/>
                    <a:lstStyle/>
                    <a:p>
                      <a:pPr algn="r"/>
                      <a:r>
                        <a:rPr lang="en-US" sz="1500" b="0" dirty="0" smtClean="0">
                          <a:solidFill>
                            <a:schemeClr val="tx1"/>
                          </a:solidFill>
                        </a:rPr>
                        <a:t>500</a:t>
                      </a:r>
                      <a:endParaRPr lang="en-US" sz="1500" b="0" dirty="0">
                        <a:solidFill>
                          <a:schemeClr val="tx1"/>
                        </a:solidFill>
                      </a:endParaRPr>
                    </a:p>
                  </a:txBody>
                  <a:tcPr marR="365760" anchor="ctr">
                    <a:solidFill>
                      <a:srgbClr val="C0CEC3"/>
                    </a:solidFill>
                  </a:tcPr>
                </a:tc>
                <a:tc>
                  <a:txBody>
                    <a:bodyPr/>
                    <a:lstStyle/>
                    <a:p>
                      <a:pPr algn="r"/>
                      <a:r>
                        <a:rPr lang="en-US" sz="1500" b="0" dirty="0" smtClean="0">
                          <a:solidFill>
                            <a:schemeClr val="tx1"/>
                          </a:solidFill>
                        </a:rPr>
                        <a:t>10</a:t>
                      </a:r>
                      <a:endParaRPr lang="en-US" sz="1500" b="0" dirty="0">
                        <a:solidFill>
                          <a:schemeClr val="tx1"/>
                        </a:solidFill>
                      </a:endParaRPr>
                    </a:p>
                  </a:txBody>
                  <a:tcPr marR="393192" anchor="ctr">
                    <a:solidFill>
                      <a:srgbClr val="C0CEC3"/>
                    </a:solidFill>
                  </a:tcPr>
                </a:tc>
                <a:tc>
                  <a:txBody>
                    <a:bodyPr/>
                    <a:lstStyle/>
                    <a:p>
                      <a:pPr algn="r"/>
                      <a:r>
                        <a:rPr lang="en-US" sz="1500" b="0" dirty="0" smtClean="0">
                          <a:solidFill>
                            <a:schemeClr val="tx1"/>
                          </a:solidFill>
                        </a:rPr>
                        <a:t>50</a:t>
                      </a:r>
                      <a:endParaRPr lang="en-US" sz="1500" b="0" dirty="0">
                        <a:solidFill>
                          <a:schemeClr val="tx1"/>
                        </a:solidFill>
                      </a:endParaRPr>
                    </a:p>
                  </a:txBody>
                  <a:tcPr marR="320040" anchor="ctr">
                    <a:solidFill>
                      <a:srgbClr val="C0CEC3"/>
                    </a:solidFill>
                  </a:tcPr>
                </a:tc>
                <a:tc>
                  <a:txBody>
                    <a:bodyPr/>
                    <a:lstStyle/>
                    <a:p>
                      <a:pPr algn="r"/>
                      <a:endParaRPr lang="en-US" sz="1500" b="0" dirty="0">
                        <a:solidFill>
                          <a:schemeClr val="tx1"/>
                        </a:solidFill>
                      </a:endParaRPr>
                    </a:p>
                  </a:txBody>
                  <a:tcPr marR="228600" anchor="ctr">
                    <a:lnR w="12700" cap="flat" cmpd="sng" algn="ctr">
                      <a:solidFill>
                        <a:schemeClr val="tx1"/>
                      </a:solidFill>
                      <a:prstDash val="solid"/>
                      <a:round/>
                      <a:headEnd type="none" w="med" len="med"/>
                      <a:tailEnd type="none" w="med" len="med"/>
                    </a:lnR>
                    <a:solidFill>
                      <a:srgbClr val="C0CEC3"/>
                    </a:solidFill>
                  </a:tcPr>
                </a:tc>
              </a:tr>
              <a:tr h="182880">
                <a:tc>
                  <a:txBody>
                    <a:bodyPr/>
                    <a:lstStyle/>
                    <a:p>
                      <a:pPr algn="r"/>
                      <a:endParaRPr lang="en-US" sz="1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l"/>
                      <a:endParaRPr lang="en-US" sz="1500" dirty="0">
                        <a:solidFill>
                          <a:schemeClr val="bg1"/>
                        </a:solidFill>
                      </a:endParaRPr>
                    </a:p>
                  </a:txBody>
                  <a:tcPr anchor="ctr">
                    <a:lnL w="12700" cap="flat" cmpd="sng" algn="ctr">
                      <a:noFill/>
                      <a:prstDash val="solid"/>
                      <a:round/>
                      <a:headEnd type="none" w="med" len="med"/>
                      <a:tailEnd type="none" w="med" len="med"/>
                    </a:lnL>
                    <a:solidFill>
                      <a:schemeClr val="bg1"/>
                    </a:solidFill>
                  </a:tcPr>
                </a:tc>
                <a:tc>
                  <a:txBody>
                    <a:bodyPr/>
                    <a:lstStyle/>
                    <a:p>
                      <a:pPr algn="r"/>
                      <a:endParaRPr lang="en-US" sz="1500" dirty="0">
                        <a:solidFill>
                          <a:schemeClr val="bg1"/>
                        </a:solidFill>
                      </a:endParaRPr>
                    </a:p>
                  </a:txBody>
                  <a:tcPr marR="228600" anchor="ctr">
                    <a:solidFill>
                      <a:schemeClr val="bg1"/>
                    </a:solidFill>
                  </a:tcPr>
                </a:tc>
                <a:tc>
                  <a:txBody>
                    <a:bodyPr/>
                    <a:lstStyle/>
                    <a:p>
                      <a:pPr algn="r"/>
                      <a:endParaRPr lang="en-US" sz="1500" dirty="0">
                        <a:solidFill>
                          <a:schemeClr val="bg1"/>
                        </a:solidFill>
                      </a:endParaRPr>
                    </a:p>
                  </a:txBody>
                  <a:tcPr marR="228600" anchor="ctr">
                    <a:solidFill>
                      <a:schemeClr val="bg1"/>
                    </a:solidFill>
                  </a:tcPr>
                </a:tc>
                <a:tc>
                  <a:txBody>
                    <a:bodyPr/>
                    <a:lstStyle/>
                    <a:p>
                      <a:pPr algn="r"/>
                      <a:endParaRPr lang="en-US" sz="1500" dirty="0">
                        <a:solidFill>
                          <a:schemeClr val="bg1"/>
                        </a:solidFill>
                      </a:endParaRPr>
                    </a:p>
                  </a:txBody>
                  <a:tcPr marR="228600" anchor="ctr">
                    <a:solidFill>
                      <a:schemeClr val="bg1"/>
                    </a:solidFill>
                  </a:tcPr>
                </a:tc>
                <a:tc>
                  <a:txBody>
                    <a:bodyPr/>
                    <a:lstStyle/>
                    <a:p>
                      <a:pPr algn="r"/>
                      <a:endParaRPr lang="en-US" sz="1500" dirty="0">
                        <a:solidFill>
                          <a:schemeClr val="bg1"/>
                        </a:solidFill>
                      </a:endParaRPr>
                    </a:p>
                  </a:txBody>
                  <a:tcPr marR="365760" anchor="ctr">
                    <a:solidFill>
                      <a:schemeClr val="bg1"/>
                    </a:solidFill>
                  </a:tcPr>
                </a:tc>
                <a:tc>
                  <a:txBody>
                    <a:bodyPr/>
                    <a:lstStyle/>
                    <a:p>
                      <a:pPr algn="r"/>
                      <a:endParaRPr lang="en-US" sz="1500" dirty="0">
                        <a:solidFill>
                          <a:schemeClr val="bg1"/>
                        </a:solidFill>
                      </a:endParaRPr>
                    </a:p>
                  </a:txBody>
                  <a:tcPr marR="393192" anchor="ctr">
                    <a:solidFill>
                      <a:schemeClr val="bg1"/>
                    </a:solidFill>
                  </a:tcPr>
                </a:tc>
                <a:tc>
                  <a:txBody>
                    <a:bodyPr/>
                    <a:lstStyle/>
                    <a:p>
                      <a:pPr algn="r"/>
                      <a:endParaRPr lang="en-US" sz="1500" dirty="0">
                        <a:solidFill>
                          <a:schemeClr val="bg1"/>
                        </a:solidFill>
                      </a:endParaRPr>
                    </a:p>
                  </a:txBody>
                  <a:tcPr marR="320040" anchor="ctr">
                    <a:solidFill>
                      <a:schemeClr val="bg1"/>
                    </a:solidFill>
                  </a:tcPr>
                </a:tc>
                <a:tc>
                  <a:txBody>
                    <a:bodyPr/>
                    <a:lstStyle/>
                    <a:p>
                      <a:pPr algn="r"/>
                      <a:endParaRPr lang="en-US" sz="1500" dirty="0">
                        <a:solidFill>
                          <a:schemeClr val="bg1"/>
                        </a:solidFill>
                      </a:endParaRPr>
                    </a:p>
                  </a:txBody>
                  <a:tcPr marR="228600" anchor="ctr">
                    <a:lnR w="12700" cap="flat" cmpd="sng" algn="ctr">
                      <a:solidFill>
                        <a:schemeClr val="tx1"/>
                      </a:solidFill>
                      <a:prstDash val="solid"/>
                      <a:round/>
                      <a:headEnd type="none" w="med" len="med"/>
                      <a:tailEnd type="none" w="med" len="med"/>
                    </a:lnR>
                    <a:solidFill>
                      <a:schemeClr val="bg1"/>
                    </a:solidFill>
                  </a:tcPr>
                </a:tc>
              </a:tr>
              <a:tr h="548640">
                <a:tc>
                  <a:txBody>
                    <a:bodyPr/>
                    <a:lstStyle/>
                    <a:p>
                      <a:pPr algn="r"/>
                      <a:endParaRPr lang="en-US" sz="1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FE5E0"/>
                    </a:solidFill>
                  </a:tcPr>
                </a:tc>
                <a:tc gridSpan="3">
                  <a:txBody>
                    <a:bodyPr/>
                    <a:lstStyle/>
                    <a:p>
                      <a:pPr algn="l"/>
                      <a:r>
                        <a:rPr lang="en-US" sz="1500" dirty="0" smtClean="0">
                          <a:solidFill>
                            <a:schemeClr val="tx1"/>
                          </a:solidFill>
                        </a:rPr>
                        <a:t>REX Neo (2017)</a:t>
                      </a:r>
                      <a:endParaRPr lang="en-US" sz="1500" dirty="0">
                        <a:solidFill>
                          <a:schemeClr val="tx1"/>
                        </a:solidFill>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FE5E0"/>
                    </a:solidFill>
                  </a:tcPr>
                </a:tc>
                <a:tc hMerge="1">
                  <a:txBody>
                    <a:bodyPr/>
                    <a:lstStyle/>
                    <a:p>
                      <a:pPr algn="r"/>
                      <a:endParaRPr lang="en-US" sz="1500" dirty="0">
                        <a:solidFill>
                          <a:schemeClr val="bg1"/>
                        </a:solidFill>
                      </a:endParaRPr>
                    </a:p>
                  </a:txBody>
                  <a:tcPr marR="228600" anchor="ctr">
                    <a:solidFill>
                      <a:srgbClr val="76967C">
                        <a:alpha val="65000"/>
                      </a:srgbClr>
                    </a:solidFill>
                  </a:tcPr>
                </a:tc>
                <a:tc hMerge="1">
                  <a:txBody>
                    <a:bodyPr/>
                    <a:lstStyle/>
                    <a:p>
                      <a:pPr algn="r"/>
                      <a:endParaRPr lang="en-US" sz="1500" dirty="0">
                        <a:solidFill>
                          <a:schemeClr val="bg1"/>
                        </a:solidFill>
                      </a:endParaRPr>
                    </a:p>
                  </a:txBody>
                  <a:tcPr marR="228600" anchor="ctr">
                    <a:solidFill>
                      <a:srgbClr val="76967C">
                        <a:alpha val="65000"/>
                      </a:srgbClr>
                    </a:solidFill>
                  </a:tcPr>
                </a:tc>
                <a:tc>
                  <a:txBody>
                    <a:bodyPr/>
                    <a:lstStyle/>
                    <a:p>
                      <a:pPr algn="r"/>
                      <a:r>
                        <a:rPr lang="en-US" sz="1500" dirty="0" smtClean="0">
                          <a:solidFill>
                            <a:schemeClr val="tx1"/>
                          </a:solidFill>
                        </a:rPr>
                        <a:t>10</a:t>
                      </a:r>
                      <a:endParaRPr lang="en-US" sz="1500" dirty="0">
                        <a:solidFill>
                          <a:schemeClr val="tx1"/>
                        </a:solidFill>
                      </a:endParaRPr>
                    </a:p>
                  </a:txBody>
                  <a:tcPr marR="228600" anchor="ctr">
                    <a:lnB w="12700" cap="flat" cmpd="sng" algn="ctr">
                      <a:solidFill>
                        <a:schemeClr val="tx1"/>
                      </a:solidFill>
                      <a:prstDash val="solid"/>
                      <a:round/>
                      <a:headEnd type="none" w="med" len="med"/>
                      <a:tailEnd type="none" w="med" len="med"/>
                    </a:lnB>
                    <a:solidFill>
                      <a:srgbClr val="DFE5E0"/>
                    </a:solidFill>
                  </a:tcPr>
                </a:tc>
                <a:tc>
                  <a:txBody>
                    <a:bodyPr/>
                    <a:lstStyle/>
                    <a:p>
                      <a:pPr algn="r"/>
                      <a:r>
                        <a:rPr lang="en-US" sz="1500" dirty="0" smtClean="0">
                          <a:solidFill>
                            <a:schemeClr val="tx1"/>
                          </a:solidFill>
                        </a:rPr>
                        <a:t>7.2</a:t>
                      </a:r>
                      <a:endParaRPr lang="en-US" sz="1500" dirty="0">
                        <a:solidFill>
                          <a:schemeClr val="tx1"/>
                        </a:solidFill>
                      </a:endParaRPr>
                    </a:p>
                  </a:txBody>
                  <a:tcPr marR="365760" anchor="ctr">
                    <a:lnB w="12700" cap="flat" cmpd="sng" algn="ctr">
                      <a:solidFill>
                        <a:schemeClr val="tx1"/>
                      </a:solidFill>
                      <a:prstDash val="solid"/>
                      <a:round/>
                      <a:headEnd type="none" w="med" len="med"/>
                      <a:tailEnd type="none" w="med" len="med"/>
                    </a:lnB>
                    <a:solidFill>
                      <a:srgbClr val="DFE5E0"/>
                    </a:solidFill>
                  </a:tcPr>
                </a:tc>
                <a:tc>
                  <a:txBody>
                    <a:bodyPr/>
                    <a:lstStyle/>
                    <a:p>
                      <a:pPr algn="r"/>
                      <a:r>
                        <a:rPr lang="en-US" sz="1500" dirty="0" smtClean="0">
                          <a:solidFill>
                            <a:schemeClr val="tx1"/>
                          </a:solidFill>
                        </a:rPr>
                        <a:t>0.175</a:t>
                      </a:r>
                      <a:endParaRPr lang="en-US" sz="1500" dirty="0">
                        <a:solidFill>
                          <a:schemeClr val="tx1"/>
                        </a:solidFill>
                      </a:endParaRPr>
                    </a:p>
                  </a:txBody>
                  <a:tcPr marR="393192" anchor="ctr">
                    <a:lnB w="12700" cap="flat" cmpd="sng" algn="ctr">
                      <a:solidFill>
                        <a:schemeClr val="tx1"/>
                      </a:solidFill>
                      <a:prstDash val="solid"/>
                      <a:round/>
                      <a:headEnd type="none" w="med" len="med"/>
                      <a:tailEnd type="none" w="med" len="med"/>
                    </a:lnB>
                    <a:solidFill>
                      <a:srgbClr val="DFE5E0"/>
                    </a:solidFill>
                  </a:tcPr>
                </a:tc>
                <a:tc>
                  <a:txBody>
                    <a:bodyPr/>
                    <a:lstStyle/>
                    <a:p>
                      <a:pPr algn="r"/>
                      <a:r>
                        <a:rPr lang="en-US" sz="1500" dirty="0" smtClean="0">
                          <a:solidFill>
                            <a:schemeClr val="tx1"/>
                          </a:solidFill>
                        </a:rPr>
                        <a:t>40</a:t>
                      </a:r>
                      <a:endParaRPr lang="en-US" sz="1500" dirty="0">
                        <a:solidFill>
                          <a:schemeClr val="tx1"/>
                        </a:solidFill>
                      </a:endParaRPr>
                    </a:p>
                  </a:txBody>
                  <a:tcPr marR="320040" anchor="ctr">
                    <a:lnB w="12700" cap="flat" cmpd="sng" algn="ctr">
                      <a:solidFill>
                        <a:schemeClr val="tx1"/>
                      </a:solidFill>
                      <a:prstDash val="solid"/>
                      <a:round/>
                      <a:headEnd type="none" w="med" len="med"/>
                      <a:tailEnd type="none" w="med" len="med"/>
                    </a:lnB>
                    <a:solidFill>
                      <a:srgbClr val="DFE5E0"/>
                    </a:solidFill>
                  </a:tcPr>
                </a:tc>
                <a:tc>
                  <a:txBody>
                    <a:bodyPr/>
                    <a:lstStyle/>
                    <a:p>
                      <a:pPr algn="r"/>
                      <a:endParaRPr lang="en-US" sz="1500" dirty="0">
                        <a:solidFill>
                          <a:schemeClr val="tx1"/>
                        </a:solidFill>
                      </a:endParaRPr>
                    </a:p>
                  </a:txBody>
                  <a:tcPr marR="2286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FE5E0"/>
                    </a:solidFill>
                  </a:tcPr>
                </a:tc>
              </a:tr>
            </a:tbl>
          </a:graphicData>
        </a:graphic>
      </p:graphicFrame>
      <p:cxnSp>
        <p:nvCxnSpPr>
          <p:cNvPr id="13" name="Straight Arrow Connector 12"/>
          <p:cNvCxnSpPr/>
          <p:nvPr/>
        </p:nvCxnSpPr>
        <p:spPr>
          <a:xfrm>
            <a:off x="5483985" y="2640013"/>
            <a:ext cx="0" cy="106362"/>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Arrow Connector 48"/>
          <p:cNvCxnSpPr/>
          <p:nvPr/>
        </p:nvCxnSpPr>
        <p:spPr>
          <a:xfrm>
            <a:off x="6554058" y="2640013"/>
            <a:ext cx="0" cy="106362"/>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7924800" y="2640013"/>
            <a:ext cx="0" cy="106362"/>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p:cNvCxnSpPr/>
          <p:nvPr/>
        </p:nvCxnSpPr>
        <p:spPr>
          <a:xfrm>
            <a:off x="5483985" y="3521075"/>
            <a:ext cx="0" cy="104775"/>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p:cNvCxnSpPr/>
          <p:nvPr/>
        </p:nvCxnSpPr>
        <p:spPr>
          <a:xfrm>
            <a:off x="6554058" y="3521075"/>
            <a:ext cx="0" cy="104775"/>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Arrow Connector 58"/>
          <p:cNvCxnSpPr/>
          <p:nvPr/>
        </p:nvCxnSpPr>
        <p:spPr>
          <a:xfrm>
            <a:off x="7924800" y="3521075"/>
            <a:ext cx="0" cy="104775"/>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sp>
        <p:nvSpPr>
          <p:cNvPr id="61" name="Rectangle 60"/>
          <p:cNvSpPr/>
          <p:nvPr/>
        </p:nvSpPr>
        <p:spPr>
          <a:xfrm>
            <a:off x="1411288" y="4711700"/>
            <a:ext cx="6472237" cy="1400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64"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26193" y="4716463"/>
            <a:ext cx="1075869" cy="1400175"/>
          </a:xfrm>
          <a:prstGeom prst="rect">
            <a:avLst/>
          </a:prstGeom>
          <a:noFill/>
          <a:ln w="9525">
            <a:noFill/>
            <a:miter lim="800000"/>
            <a:headEnd/>
            <a:tailEnd/>
          </a:ln>
        </p:spPr>
      </p:pic>
      <p:sp>
        <p:nvSpPr>
          <p:cNvPr id="63" name="Rectangle 62"/>
          <p:cNvSpPr/>
          <p:nvPr/>
        </p:nvSpPr>
        <p:spPr>
          <a:xfrm>
            <a:off x="2502063" y="4716463"/>
            <a:ext cx="4298788" cy="400050"/>
          </a:xfrm>
          <a:prstGeom prst="rect">
            <a:avLst/>
          </a:prstGeom>
          <a:solidFill>
            <a:srgbClr val="0067B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25666" name="TextBox 63"/>
          <p:cNvSpPr txBox="1">
            <a:spLocks noChangeArrowheads="1"/>
          </p:cNvSpPr>
          <p:nvPr/>
        </p:nvSpPr>
        <p:spPr bwMode="auto">
          <a:xfrm>
            <a:off x="2581275" y="4770438"/>
            <a:ext cx="3587750" cy="347662"/>
          </a:xfrm>
          <a:prstGeom prst="rect">
            <a:avLst/>
          </a:prstGeom>
          <a:noFill/>
          <a:ln w="9525">
            <a:noFill/>
            <a:miter lim="800000"/>
            <a:headEnd/>
            <a:tailEnd/>
          </a:ln>
        </p:spPr>
        <p:txBody>
          <a:bodyPr>
            <a:spAutoFit/>
          </a:bodyPr>
          <a:lstStyle/>
          <a:p>
            <a:pPr indent="1588" algn="ctr"/>
            <a:r>
              <a:rPr lang="en-US" sz="1600" b="1">
                <a:solidFill>
                  <a:schemeClr val="bg1"/>
                </a:solidFill>
                <a:latin typeface="Calibri" pitchFamily="34" charset="0"/>
              </a:rPr>
              <a:t>The first practical exascale solution.</a:t>
            </a:r>
          </a:p>
        </p:txBody>
      </p:sp>
      <p:pic>
        <p:nvPicPr>
          <p:cNvPr id="25667" name="Picture 18"/>
          <p:cNvPicPr>
            <a:picLocks noChangeAspect="1"/>
          </p:cNvPicPr>
          <p:nvPr/>
        </p:nvPicPr>
        <p:blipFill>
          <a:blip r:embed="rId3"/>
          <a:srcRect l="-41147" r="41147"/>
          <a:stretch>
            <a:fillRect/>
          </a:stretch>
        </p:blipFill>
        <p:spPr bwMode="auto">
          <a:xfrm>
            <a:off x="6008688" y="4716463"/>
            <a:ext cx="1868487" cy="1400175"/>
          </a:xfrm>
          <a:prstGeom prst="rect">
            <a:avLst/>
          </a:prstGeom>
          <a:noFill/>
          <a:ln w="9525">
            <a:noFill/>
            <a:miter lim="800000"/>
            <a:headEnd/>
            <a:tailEnd/>
          </a:ln>
        </p:spPr>
      </p:pic>
      <p:sp>
        <p:nvSpPr>
          <p:cNvPr id="25668" name="Rectangle 50"/>
          <p:cNvSpPr>
            <a:spLocks noChangeArrowheads="1"/>
          </p:cNvSpPr>
          <p:nvPr/>
        </p:nvSpPr>
        <p:spPr bwMode="auto">
          <a:xfrm>
            <a:off x="2789238" y="5141913"/>
            <a:ext cx="3854450" cy="969069"/>
          </a:xfrm>
          <a:prstGeom prst="rect">
            <a:avLst/>
          </a:prstGeom>
          <a:noFill/>
          <a:ln w="9525">
            <a:noFill/>
            <a:miter lim="800000"/>
            <a:headEnd/>
            <a:tailEnd/>
          </a:ln>
        </p:spPr>
        <p:txBody>
          <a:bodyPr>
            <a:spAutoFit/>
          </a:bodyPr>
          <a:lstStyle/>
          <a:p>
            <a:pPr marL="231775" indent="-231775">
              <a:lnSpc>
                <a:spcPts val="2300"/>
              </a:lnSpc>
              <a:buFont typeface="Arial" charset="0"/>
              <a:buChar char="•"/>
            </a:pPr>
            <a:r>
              <a:rPr lang="en-US" sz="1600" dirty="0">
                <a:latin typeface="Calibri" pitchFamily="34" charset="0"/>
              </a:rPr>
              <a:t>2</a:t>
            </a:r>
            <a:r>
              <a:rPr lang="en-US" sz="1600" dirty="0" smtClean="0">
                <a:latin typeface="Calibri" pitchFamily="34" charset="0"/>
              </a:rPr>
              <a:t>50 </a:t>
            </a:r>
            <a:r>
              <a:rPr lang="en-US" sz="1600" dirty="0">
                <a:latin typeface="Calibri" pitchFamily="34" charset="0"/>
              </a:rPr>
              <a:t>Neo </a:t>
            </a:r>
            <a:r>
              <a:rPr lang="en-US" sz="1600" dirty="0" smtClean="0">
                <a:latin typeface="Calibri" pitchFamily="34" charset="0"/>
              </a:rPr>
              <a:t>racks</a:t>
            </a:r>
          </a:p>
          <a:p>
            <a:pPr marL="231775" indent="-231775">
              <a:lnSpc>
                <a:spcPts val="2300"/>
              </a:lnSpc>
              <a:buFont typeface="Arial" charset="0"/>
              <a:buChar char="•"/>
            </a:pPr>
            <a:r>
              <a:rPr lang="en-US" sz="1600" dirty="0" smtClean="0">
                <a:latin typeface="Calibri" pitchFamily="34" charset="0"/>
              </a:rPr>
              <a:t>8+ Petabytes of RAM</a:t>
            </a:r>
            <a:endParaRPr lang="en-US" sz="1600" dirty="0">
              <a:latin typeface="Calibri" pitchFamily="34" charset="0"/>
            </a:endParaRPr>
          </a:p>
          <a:p>
            <a:pPr marL="231775" indent="-231775">
              <a:lnSpc>
                <a:spcPts val="2300"/>
              </a:lnSpc>
              <a:buFont typeface="Arial" charset="0"/>
              <a:buChar char="•"/>
            </a:pPr>
            <a:r>
              <a:rPr lang="en-US" sz="1600" dirty="0" smtClean="0">
                <a:latin typeface="Calibri" pitchFamily="34" charset="0"/>
              </a:rPr>
              <a:t>Power </a:t>
            </a:r>
            <a:r>
              <a:rPr lang="en-US" sz="1600" dirty="0">
                <a:latin typeface="Calibri" pitchFamily="34" charset="0"/>
              </a:rPr>
              <a:t>budget of </a:t>
            </a:r>
            <a:r>
              <a:rPr lang="en-US" sz="1600" dirty="0" smtClean="0">
                <a:latin typeface="Calibri" pitchFamily="34" charset="0"/>
              </a:rPr>
              <a:t>10-15MW</a:t>
            </a:r>
            <a:endParaRPr lang="en-US" sz="1600" b="1" dirty="0">
              <a:solidFill>
                <a:srgbClr val="0067BF"/>
              </a:solidFill>
              <a:latin typeface="Calibri" pitchFamily="34" charset="0"/>
            </a:endParaRPr>
          </a:p>
        </p:txBody>
      </p:sp>
      <p:sp>
        <p:nvSpPr>
          <p:cNvPr id="25669" name="TextBox 65"/>
          <p:cNvSpPr txBox="1">
            <a:spLocks noChangeArrowheads="1"/>
          </p:cNvSpPr>
          <p:nvPr/>
        </p:nvSpPr>
        <p:spPr bwMode="auto">
          <a:xfrm>
            <a:off x="569913" y="1393825"/>
            <a:ext cx="2792412" cy="368300"/>
          </a:xfrm>
          <a:prstGeom prst="rect">
            <a:avLst/>
          </a:prstGeom>
          <a:noFill/>
          <a:ln w="9525">
            <a:noFill/>
            <a:miter lim="800000"/>
            <a:headEnd/>
            <a:tailEnd/>
          </a:ln>
        </p:spPr>
        <p:txBody>
          <a:bodyPr>
            <a:spAutoFit/>
          </a:bodyPr>
          <a:lstStyle/>
          <a:p>
            <a:r>
              <a:rPr lang="en-US" b="1">
                <a:latin typeface="Calibri" pitchFamily="34" charset="0"/>
              </a:rPr>
              <a:t>Projected Neo evolution:</a:t>
            </a:r>
          </a:p>
        </p:txBody>
      </p:sp>
      <p:sp>
        <p:nvSpPr>
          <p:cNvPr id="2" name="Slide Number Placeholder 1"/>
          <p:cNvSpPr>
            <a:spLocks noGrp="1"/>
          </p:cNvSpPr>
          <p:nvPr>
            <p:ph type="sldNum" sz="quarter" idx="12"/>
          </p:nvPr>
        </p:nvSpPr>
        <p:spPr/>
        <p:txBody>
          <a:bodyPr/>
          <a:lstStyle/>
          <a:p>
            <a:pPr>
              <a:defRPr/>
            </a:pPr>
            <a:fld id="{1D6795A8-37A5-4F55-A3B3-C9AAB0399C1C}" type="slidenum">
              <a:rPr lang="en-US" smtClean="0"/>
              <a:pPr>
                <a:defRPr/>
              </a:pPr>
              <a:t>27</a:t>
            </a:fld>
            <a:endParaRPr lang="en-US"/>
          </a:p>
        </p:txBody>
      </p:sp>
      <p:cxnSp>
        <p:nvCxnSpPr>
          <p:cNvPr id="25" name="Straight Arrow Connector 24"/>
          <p:cNvCxnSpPr/>
          <p:nvPr/>
        </p:nvCxnSpPr>
        <p:spPr>
          <a:xfrm>
            <a:off x="4508170" y="2640013"/>
            <a:ext cx="0" cy="106362"/>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p:cNvCxnSpPr/>
          <p:nvPr/>
        </p:nvCxnSpPr>
        <p:spPr>
          <a:xfrm>
            <a:off x="4508170" y="3521075"/>
            <a:ext cx="0" cy="104775"/>
          </a:xfrm>
          <a:prstGeom prst="straightConnector1">
            <a:avLst/>
          </a:prstGeom>
          <a:noFill/>
          <a:ln w="53975">
            <a:solidFill>
              <a:srgbClr val="0067BF">
                <a:alpha val="65000"/>
              </a:srgb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sp>
        <p:nvSpPr>
          <p:cNvPr id="28"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Tree>
    <p:extLst>
      <p:ext uri="{BB962C8B-B14F-4D97-AF65-F5344CB8AC3E}">
        <p14:creationId xmlns:p14="http://schemas.microsoft.com/office/powerpoint/2010/main" val="34427440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X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9259" y="609600"/>
            <a:ext cx="4425483" cy="2467886"/>
          </a:xfrm>
          <a:prstGeom prst="rect">
            <a:avLst/>
          </a:prstGeom>
        </p:spPr>
      </p:pic>
      <p:sp>
        <p:nvSpPr>
          <p:cNvPr id="3" name="TextBox 2"/>
          <p:cNvSpPr txBox="1"/>
          <p:nvPr/>
        </p:nvSpPr>
        <p:spPr>
          <a:xfrm>
            <a:off x="657087" y="3200400"/>
            <a:ext cx="7829826" cy="1723549"/>
          </a:xfrm>
          <a:prstGeom prst="rect">
            <a:avLst/>
          </a:prstGeom>
          <a:noFill/>
        </p:spPr>
        <p:txBody>
          <a:bodyPr wrap="square" rtlCol="0">
            <a:spAutoFit/>
          </a:bodyPr>
          <a:lstStyle/>
          <a:p>
            <a:pPr algn="ctr"/>
            <a:r>
              <a:rPr lang="en-US" sz="4200" dirty="0" smtClean="0"/>
              <a:t>The REX Neo:</a:t>
            </a:r>
          </a:p>
          <a:p>
            <a:pPr algn="ctr"/>
            <a:r>
              <a:rPr lang="en-US" sz="3200" dirty="0" smtClean="0"/>
              <a:t>A New Processor Architecture for Exascale and Beyond</a:t>
            </a:r>
            <a:endParaRPr lang="en-US" sz="3200" dirty="0"/>
          </a:p>
        </p:txBody>
      </p:sp>
      <p:sp>
        <p:nvSpPr>
          <p:cNvPr id="4" name="TextBox 3"/>
          <p:cNvSpPr txBox="1"/>
          <p:nvPr/>
        </p:nvSpPr>
        <p:spPr>
          <a:xfrm>
            <a:off x="2365142" y="5105400"/>
            <a:ext cx="4419600" cy="923330"/>
          </a:xfrm>
          <a:prstGeom prst="rect">
            <a:avLst/>
          </a:prstGeom>
          <a:noFill/>
        </p:spPr>
        <p:txBody>
          <a:bodyPr wrap="square" rtlCol="0">
            <a:spAutoFit/>
          </a:bodyPr>
          <a:lstStyle/>
          <a:p>
            <a:pPr algn="ctr"/>
            <a:r>
              <a:rPr lang="en-US" dirty="0" smtClean="0"/>
              <a:t>Thomas Sohmers</a:t>
            </a:r>
          </a:p>
          <a:p>
            <a:pPr algn="ctr"/>
            <a:r>
              <a:rPr lang="en-US" dirty="0" smtClean="0"/>
              <a:t>March 24</a:t>
            </a:r>
            <a:r>
              <a:rPr lang="en-US" baseline="30000" dirty="0" smtClean="0"/>
              <a:t>th</a:t>
            </a:r>
            <a:r>
              <a:rPr lang="en-US" dirty="0" smtClean="0"/>
              <a:t> 2016</a:t>
            </a:r>
          </a:p>
          <a:p>
            <a:pPr algn="ctr"/>
            <a:r>
              <a:rPr lang="en-US" dirty="0" smtClean="0"/>
              <a:t>SOS20</a:t>
            </a:r>
            <a:endParaRPr lang="en-US" dirty="0"/>
          </a:p>
        </p:txBody>
      </p:sp>
    </p:spTree>
    <p:extLst>
      <p:ext uri="{BB962C8B-B14F-4D97-AF65-F5344CB8AC3E}">
        <p14:creationId xmlns:p14="http://schemas.microsoft.com/office/powerpoint/2010/main" val="40314869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0738" y="1374775"/>
            <a:ext cx="1241425" cy="17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Title 3"/>
          <p:cNvSpPr>
            <a:spLocks noGrp="1"/>
          </p:cNvSpPr>
          <p:nvPr>
            <p:ph type="title"/>
          </p:nvPr>
        </p:nvSpPr>
        <p:spPr>
          <a:xfrm>
            <a:off x="536575" y="36513"/>
            <a:ext cx="8572500" cy="1143000"/>
          </a:xfrm>
        </p:spPr>
        <p:txBody>
          <a:bodyPr/>
          <a:lstStyle/>
          <a:p>
            <a:pPr algn="l"/>
            <a:r>
              <a:rPr lang="en-US" sz="2900" b="1" dirty="0" smtClean="0">
                <a:solidFill>
                  <a:srgbClr val="0067BF"/>
                </a:solidFill>
                <a:ea typeface="Khmer UI" pitchFamily="34" charset="0"/>
                <a:cs typeface="Khmer UI" pitchFamily="34" charset="0"/>
              </a:rPr>
              <a:t>What’s so big about Exascale?</a:t>
            </a:r>
            <a:endParaRPr lang="en-US" sz="2900" dirty="0" smtClean="0"/>
          </a:p>
        </p:txBody>
      </p:sp>
      <p:sp>
        <p:nvSpPr>
          <p:cNvPr id="15366" name="TextBox 25"/>
          <p:cNvSpPr txBox="1">
            <a:spLocks noChangeArrowheads="1"/>
          </p:cNvSpPr>
          <p:nvPr/>
        </p:nvSpPr>
        <p:spPr bwMode="auto">
          <a:xfrm>
            <a:off x="847455" y="1179513"/>
            <a:ext cx="7449090" cy="3785652"/>
          </a:xfrm>
          <a:prstGeom prst="rect">
            <a:avLst/>
          </a:prstGeom>
          <a:noFill/>
          <a:ln w="9525">
            <a:noFill/>
            <a:miter lim="800000"/>
            <a:headEnd/>
            <a:tailEnd/>
          </a:ln>
        </p:spPr>
        <p:txBody>
          <a:bodyPr wrap="square">
            <a:spAutoFit/>
          </a:bodyPr>
          <a:lstStyle/>
          <a:p>
            <a:r>
              <a:rPr lang="en-US" sz="2000" dirty="0" smtClean="0">
                <a:latin typeface="Calibri" pitchFamily="34" charset="0"/>
              </a:rPr>
              <a:t>10</a:t>
            </a:r>
            <a:r>
              <a:rPr lang="en-US" sz="2000" baseline="30000" dirty="0" smtClean="0">
                <a:latin typeface="Calibri" pitchFamily="34" charset="0"/>
              </a:rPr>
              <a:t>18</a:t>
            </a:r>
            <a:r>
              <a:rPr lang="en-US" sz="2000" baseline="-25000" dirty="0" smtClean="0">
                <a:latin typeface="Calibri" pitchFamily="34" charset="0"/>
              </a:rPr>
              <a:t> </a:t>
            </a:r>
            <a:r>
              <a:rPr lang="en-US" sz="2000" dirty="0" smtClean="0">
                <a:latin typeface="Calibri" pitchFamily="34" charset="0"/>
              </a:rPr>
              <a:t>FLOPs</a:t>
            </a:r>
          </a:p>
          <a:p>
            <a:endParaRPr lang="en-US" sz="2000" dirty="0" smtClean="0">
              <a:latin typeface="Calibri" pitchFamily="34" charset="0"/>
            </a:endParaRPr>
          </a:p>
          <a:p>
            <a:r>
              <a:rPr lang="en-US" sz="2000" dirty="0" smtClean="0">
                <a:latin typeface="Calibri" pitchFamily="34" charset="0"/>
              </a:rPr>
              <a:t>How have we always picked HPC systems?</a:t>
            </a:r>
          </a:p>
          <a:p>
            <a:pPr marL="800100" lvl="1" indent="-342900">
              <a:buFont typeface="Arial"/>
              <a:buChar char="•"/>
            </a:pPr>
            <a:r>
              <a:rPr lang="en-US" sz="2000" dirty="0" smtClean="0">
                <a:latin typeface="Calibri" pitchFamily="34" charset="0"/>
              </a:rPr>
              <a:t>Applications are picked first, and hardware is designed to fit those.</a:t>
            </a:r>
          </a:p>
          <a:p>
            <a:pPr marL="800100" lvl="1" indent="-342900">
              <a:buFont typeface="Arial"/>
              <a:buChar char="•"/>
            </a:pPr>
            <a:r>
              <a:rPr lang="en-US" sz="2000" dirty="0" smtClean="0">
                <a:latin typeface="Calibri" pitchFamily="34" charset="0"/>
              </a:rPr>
              <a:t>Most cases you have a hard set power/area/cost budget, but will try to get the best bang for your buck.</a:t>
            </a:r>
          </a:p>
          <a:p>
            <a:pPr marL="800100" lvl="1" indent="-342900">
              <a:buFont typeface="Arial"/>
              <a:buChar char="•"/>
            </a:pPr>
            <a:r>
              <a:rPr lang="en-US" sz="2000" dirty="0" smtClean="0">
                <a:latin typeface="Calibri" pitchFamily="34" charset="0"/>
              </a:rPr>
              <a:t>For the majority of large problems, the goal is to fully utilize the entire system.</a:t>
            </a:r>
          </a:p>
          <a:p>
            <a:pPr marL="800100" lvl="1" indent="-342900">
              <a:buFont typeface="Arial"/>
              <a:buChar char="•"/>
            </a:pPr>
            <a:endParaRPr lang="en-US" sz="2000" dirty="0" smtClean="0">
              <a:latin typeface="Calibri" pitchFamily="34" charset="0"/>
            </a:endParaRPr>
          </a:p>
          <a:p>
            <a:endParaRPr lang="en-US" sz="2000" dirty="0" smtClean="0">
              <a:latin typeface="Calibri" pitchFamily="34" charset="0"/>
            </a:endParaRPr>
          </a:p>
          <a:p>
            <a:pPr marL="285750" indent="-285750">
              <a:buFont typeface="Arial" charset="0"/>
              <a:buChar char="•"/>
            </a:pPr>
            <a:endParaRPr lang="en-US" sz="2000"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3</a:t>
            </a:fld>
            <a:endParaRPr lang="en-US"/>
          </a:p>
        </p:txBody>
      </p:sp>
      <p:sp>
        <p:nvSpPr>
          <p:cNvPr id="17"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pic>
        <p:nvPicPr>
          <p:cNvPr id="4" name="Picture 3"/>
          <p:cNvPicPr>
            <a:picLocks noChangeAspect="1"/>
          </p:cNvPicPr>
          <p:nvPr/>
        </p:nvPicPr>
        <p:blipFill>
          <a:blip r:embed="rId3"/>
          <a:stretch>
            <a:fillRect/>
          </a:stretch>
        </p:blipFill>
        <p:spPr>
          <a:xfrm>
            <a:off x="635000" y="4322330"/>
            <a:ext cx="3632200" cy="2150028"/>
          </a:xfrm>
          <a:prstGeom prst="rect">
            <a:avLst/>
          </a:prstGeom>
        </p:spPr>
      </p:pic>
      <p:pic>
        <p:nvPicPr>
          <p:cNvPr id="5" name="Picture 4"/>
          <p:cNvPicPr>
            <a:picLocks noChangeAspect="1"/>
          </p:cNvPicPr>
          <p:nvPr/>
        </p:nvPicPr>
        <p:blipFill>
          <a:blip r:embed="rId4"/>
          <a:stretch>
            <a:fillRect/>
          </a:stretch>
        </p:blipFill>
        <p:spPr>
          <a:xfrm>
            <a:off x="5486400" y="4249579"/>
            <a:ext cx="3073400" cy="2132171"/>
          </a:xfrm>
          <a:prstGeom prst="rect">
            <a:avLst/>
          </a:prstGeom>
        </p:spPr>
      </p:pic>
    </p:spTree>
    <p:extLst>
      <p:ext uri="{BB962C8B-B14F-4D97-AF65-F5344CB8AC3E}">
        <p14:creationId xmlns:p14="http://schemas.microsoft.com/office/powerpoint/2010/main" val="3439968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0738" y="1374775"/>
            <a:ext cx="1241425" cy="17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037605450"/>
              </p:ext>
            </p:extLst>
          </p:nvPr>
        </p:nvGraphicFramePr>
        <p:xfrm>
          <a:off x="3514482" y="1355753"/>
          <a:ext cx="4572000" cy="1290320"/>
        </p:xfrm>
        <a:graphic>
          <a:graphicData uri="http://schemas.openxmlformats.org/drawingml/2006/table">
            <a:tbl>
              <a:tblPr firstRow="1" bandRow="1">
                <a:tableStyleId>{D7AC3CCA-C797-4891-BE02-D94E43425B78}</a:tableStyleId>
              </a:tblPr>
              <a:tblGrid>
                <a:gridCol w="1524000"/>
                <a:gridCol w="1524000"/>
                <a:gridCol w="1524000"/>
              </a:tblGrid>
              <a:tr h="370840">
                <a:tc>
                  <a:txBody>
                    <a:bodyPr/>
                    <a:lstStyle/>
                    <a:p>
                      <a:pPr algn="ctr"/>
                      <a:r>
                        <a:rPr lang="en-US" sz="1500" dirty="0" smtClean="0"/>
                        <a:t>Intel Xeon E5</a:t>
                      </a:r>
                    </a:p>
                  </a:txBody>
                  <a:tcPr anchor="ctr">
                    <a:solidFill>
                      <a:schemeClr val="bg1"/>
                    </a:solidFill>
                  </a:tcPr>
                </a:tc>
                <a:tc>
                  <a:txBody>
                    <a:bodyPr/>
                    <a:lstStyle/>
                    <a:p>
                      <a:pPr algn="ctr"/>
                      <a:r>
                        <a:rPr lang="en-US" sz="1500" dirty="0" smtClean="0"/>
                        <a:t>Intel Xeon</a:t>
                      </a:r>
                      <a:r>
                        <a:rPr lang="en-US" sz="1500" baseline="0" dirty="0" smtClean="0"/>
                        <a:t> Phi KNL</a:t>
                      </a:r>
                      <a:endParaRPr lang="en-US" sz="1500" dirty="0"/>
                    </a:p>
                  </a:txBody>
                  <a:tcPr anchor="ctr">
                    <a:solidFill>
                      <a:schemeClr val="bg1"/>
                    </a:solidFill>
                  </a:tcPr>
                </a:tc>
                <a:tc>
                  <a:txBody>
                    <a:bodyPr/>
                    <a:lstStyle/>
                    <a:p>
                      <a:pPr algn="ctr"/>
                      <a:r>
                        <a:rPr lang="en-US" sz="1500" dirty="0" smtClean="0"/>
                        <a:t>NVIDIA K80</a:t>
                      </a:r>
                      <a:endParaRPr lang="en-US" sz="1500" dirty="0"/>
                    </a:p>
                  </a:txBody>
                  <a:tcPr anchor="ctr">
                    <a:solidFill>
                      <a:schemeClr val="bg1"/>
                    </a:solidFill>
                  </a:tcPr>
                </a:tc>
              </a:tr>
              <a:tr h="370840">
                <a:tc>
                  <a:txBody>
                    <a:bodyPr/>
                    <a:lstStyle/>
                    <a:p>
                      <a:pPr algn="l">
                        <a:tabLst>
                          <a:tab pos="914400" algn="r"/>
                        </a:tabLst>
                      </a:pPr>
                      <a:r>
                        <a:rPr lang="en-US" sz="1500" dirty="0" smtClean="0"/>
                        <a:t>	1344</a:t>
                      </a:r>
                      <a:endParaRPr lang="en-US" sz="1500" dirty="0"/>
                    </a:p>
                  </a:txBody>
                  <a:tcPr anchor="ctr">
                    <a:solidFill>
                      <a:srgbClr val="E7E7E7"/>
                    </a:solidFill>
                  </a:tcPr>
                </a:tc>
                <a:tc>
                  <a:txBody>
                    <a:bodyPr/>
                    <a:lstStyle/>
                    <a:p>
                      <a:pPr marL="0" algn="l" rtl="0" eaLnBrk="1" fontAlgn="ctr" latinLnBrk="0" hangingPunct="1">
                        <a:spcBef>
                          <a:spcPts val="0"/>
                        </a:spcBef>
                        <a:spcAft>
                          <a:spcPts val="0"/>
                        </a:spcAft>
                        <a:tabLst>
                          <a:tab pos="914400" algn="r"/>
                        </a:tabLst>
                      </a:pPr>
                      <a:r>
                        <a:rPr lang="en-US" sz="1500" b="0" i="0" u="none" strike="noStrike" kern="1200" dirty="0">
                          <a:solidFill>
                            <a:srgbClr val="000000"/>
                          </a:solidFill>
                          <a:effectLst/>
                          <a:latin typeface="Calibri"/>
                        </a:rPr>
                        <a:t>	</a:t>
                      </a:r>
                      <a:r>
                        <a:rPr lang="en-US" sz="1500" b="0" i="0" u="none" strike="noStrike" kern="1200" dirty="0" smtClean="0">
                          <a:solidFill>
                            <a:srgbClr val="000000"/>
                          </a:solidFill>
                          <a:effectLst/>
                          <a:latin typeface="Calibri"/>
                        </a:rPr>
                        <a:t>~3000</a:t>
                      </a:r>
                      <a:endParaRPr lang="en-US" sz="1800" b="0" i="0" u="none" strike="noStrike" dirty="0">
                        <a:effectLst/>
                        <a:latin typeface="Arial"/>
                      </a:endParaRPr>
                    </a:p>
                  </a:txBody>
                  <a:tcPr anchor="ctr">
                    <a:solidFill>
                      <a:srgbClr val="E7E7E7"/>
                    </a:solidFill>
                  </a:tcPr>
                </a:tc>
                <a:tc>
                  <a:txBody>
                    <a:bodyPr/>
                    <a:lstStyle/>
                    <a:p>
                      <a:pPr marL="0" algn="l" rtl="0" eaLnBrk="1" fontAlgn="ctr" latinLnBrk="0" hangingPunct="1">
                        <a:spcBef>
                          <a:spcPts val="0"/>
                        </a:spcBef>
                        <a:spcAft>
                          <a:spcPts val="0"/>
                        </a:spcAft>
                        <a:tabLst>
                          <a:tab pos="914400" algn="r"/>
                        </a:tabLst>
                      </a:pPr>
                      <a:r>
                        <a:rPr lang="en-US" sz="1500" b="0" i="0" u="none" strike="noStrike" kern="1200" dirty="0">
                          <a:solidFill>
                            <a:srgbClr val="000000"/>
                          </a:solidFill>
                          <a:effectLst/>
                          <a:latin typeface="Calibri"/>
                        </a:rPr>
                        <a:t>	</a:t>
                      </a:r>
                      <a:r>
                        <a:rPr lang="en-US" sz="1500" b="0" i="0" u="none" strike="noStrike" kern="1200" dirty="0" smtClean="0">
                          <a:solidFill>
                            <a:srgbClr val="000000"/>
                          </a:solidFill>
                          <a:effectLst/>
                          <a:latin typeface="Calibri"/>
                        </a:rPr>
                        <a:t>2,910</a:t>
                      </a:r>
                      <a:endParaRPr lang="en-US" sz="1800" b="0" i="0" u="none" strike="noStrike" dirty="0">
                        <a:effectLst/>
                        <a:latin typeface="Arial"/>
                      </a:endParaRPr>
                    </a:p>
                  </a:txBody>
                  <a:tcPr anchor="ctr">
                    <a:solidFill>
                      <a:srgbClr val="E7E7E7"/>
                    </a:solidFill>
                  </a:tcPr>
                </a:tc>
              </a:tr>
              <a:tr h="370840">
                <a:tc>
                  <a:txBody>
                    <a:bodyPr/>
                    <a:lstStyle/>
                    <a:p>
                      <a:pPr algn="l">
                        <a:tabLst>
                          <a:tab pos="914400" algn="r"/>
                        </a:tabLst>
                      </a:pPr>
                      <a:r>
                        <a:rPr lang="en-US" sz="1500" b="1" dirty="0" smtClean="0">
                          <a:solidFill>
                            <a:schemeClr val="bg1"/>
                          </a:solidFill>
                        </a:rPr>
                        <a:t>	4.97</a:t>
                      </a:r>
                      <a:endParaRPr lang="en-US" sz="1500" b="1" dirty="0">
                        <a:solidFill>
                          <a:schemeClr val="bg1"/>
                        </a:solidFill>
                      </a:endParaRPr>
                    </a:p>
                  </a:txBody>
                  <a:tcPr anchor="ctr">
                    <a:solidFill>
                      <a:srgbClr val="5E5E5E"/>
                    </a:solidFill>
                  </a:tcPr>
                </a:tc>
                <a:tc>
                  <a:txBody>
                    <a:bodyPr/>
                    <a:lstStyle/>
                    <a:p>
                      <a:pPr marL="0" algn="l" rtl="0" eaLnBrk="1" fontAlgn="ctr" latinLnBrk="0" hangingPunct="1">
                        <a:spcBef>
                          <a:spcPts val="0"/>
                        </a:spcBef>
                        <a:spcAft>
                          <a:spcPts val="0"/>
                        </a:spcAft>
                        <a:tabLst>
                          <a:tab pos="914400" algn="r"/>
                        </a:tabLst>
                      </a:pPr>
                      <a:r>
                        <a:rPr lang="en-US" sz="1500" b="1" i="0" u="none" strike="noStrike" kern="1200" dirty="0">
                          <a:solidFill>
                            <a:srgbClr val="FFFFFF"/>
                          </a:solidFill>
                          <a:effectLst/>
                          <a:latin typeface="Calibri"/>
                        </a:rPr>
                        <a:t>	</a:t>
                      </a:r>
                      <a:r>
                        <a:rPr lang="en-US" sz="1500" b="1" i="0" u="none" strike="noStrike" kern="1200" dirty="0" smtClean="0">
                          <a:solidFill>
                            <a:srgbClr val="FFFFFF"/>
                          </a:solidFill>
                          <a:effectLst/>
                          <a:latin typeface="Calibri"/>
                        </a:rPr>
                        <a:t>~10</a:t>
                      </a:r>
                      <a:endParaRPr lang="en-US" sz="1800" b="0" i="0" u="none" strike="noStrike" dirty="0">
                        <a:effectLst/>
                        <a:latin typeface="Arial"/>
                      </a:endParaRPr>
                    </a:p>
                  </a:txBody>
                  <a:tcPr anchor="ctr">
                    <a:solidFill>
                      <a:srgbClr val="5E5E5E"/>
                    </a:solidFill>
                  </a:tcPr>
                </a:tc>
                <a:tc>
                  <a:txBody>
                    <a:bodyPr/>
                    <a:lstStyle/>
                    <a:p>
                      <a:pPr marL="0" algn="l" rtl="0" eaLnBrk="1" fontAlgn="ctr" latinLnBrk="0" hangingPunct="1">
                        <a:spcBef>
                          <a:spcPts val="0"/>
                        </a:spcBef>
                        <a:spcAft>
                          <a:spcPts val="0"/>
                        </a:spcAft>
                        <a:tabLst>
                          <a:tab pos="914400" algn="r"/>
                        </a:tabLst>
                      </a:pPr>
                      <a:r>
                        <a:rPr lang="en-US" sz="1500" b="1" i="0" u="none" strike="noStrike" kern="1200" dirty="0">
                          <a:solidFill>
                            <a:srgbClr val="FFFFFF"/>
                          </a:solidFill>
                          <a:effectLst/>
                          <a:latin typeface="Calibri"/>
                        </a:rPr>
                        <a:t>	</a:t>
                      </a:r>
                      <a:r>
                        <a:rPr lang="en-US" sz="1500" b="1" i="0" u="none" strike="noStrike" kern="1200" dirty="0" smtClean="0">
                          <a:solidFill>
                            <a:srgbClr val="FFFFFF"/>
                          </a:solidFill>
                          <a:effectLst/>
                          <a:latin typeface="Calibri"/>
                        </a:rPr>
                        <a:t>9.7</a:t>
                      </a:r>
                      <a:endParaRPr lang="en-US" sz="1800" b="0" i="0" u="none" strike="noStrike" dirty="0">
                        <a:effectLst/>
                        <a:latin typeface="Arial"/>
                      </a:endParaRPr>
                    </a:p>
                  </a:txBody>
                  <a:tcPr anchor="ctr">
                    <a:solidFill>
                      <a:srgbClr val="5E5E5E"/>
                    </a:solidFill>
                  </a:tcPr>
                </a:tc>
              </a:tr>
            </a:tbl>
          </a:graphicData>
        </a:graphic>
      </p:graphicFrame>
      <p:sp>
        <p:nvSpPr>
          <p:cNvPr id="15397" name="TextBox 2"/>
          <p:cNvSpPr txBox="1">
            <a:spLocks noChangeArrowheads="1"/>
          </p:cNvSpPr>
          <p:nvPr/>
        </p:nvSpPr>
        <p:spPr bwMode="auto">
          <a:xfrm>
            <a:off x="623716" y="1756693"/>
            <a:ext cx="2715878" cy="323165"/>
          </a:xfrm>
          <a:prstGeom prst="rect">
            <a:avLst/>
          </a:prstGeom>
          <a:noFill/>
          <a:ln w="9525">
            <a:noFill/>
            <a:miter lim="800000"/>
            <a:headEnd/>
            <a:tailEnd/>
          </a:ln>
        </p:spPr>
        <p:txBody>
          <a:bodyPr wrap="square">
            <a:spAutoFit/>
          </a:bodyPr>
          <a:lstStyle/>
          <a:p>
            <a:pPr algn="r"/>
            <a:r>
              <a:rPr lang="en-US" sz="1500" b="1" dirty="0" smtClean="0">
                <a:latin typeface="Calibri" pitchFamily="34" charset="0"/>
              </a:rPr>
              <a:t>Double-precision GFLOPS</a:t>
            </a:r>
            <a:endParaRPr lang="en-US" sz="1500" b="1" dirty="0">
              <a:latin typeface="Calibri" pitchFamily="34" charset="0"/>
            </a:endParaRPr>
          </a:p>
        </p:txBody>
      </p:sp>
      <p:sp>
        <p:nvSpPr>
          <p:cNvPr id="15399" name="TextBox 28"/>
          <p:cNvSpPr txBox="1">
            <a:spLocks noChangeArrowheads="1"/>
          </p:cNvSpPr>
          <p:nvPr/>
        </p:nvSpPr>
        <p:spPr bwMode="auto">
          <a:xfrm>
            <a:off x="493115" y="2114121"/>
            <a:ext cx="2859180" cy="323165"/>
          </a:xfrm>
          <a:prstGeom prst="rect">
            <a:avLst/>
          </a:prstGeom>
          <a:noFill/>
          <a:ln w="9525">
            <a:noFill/>
            <a:miter lim="800000"/>
            <a:headEnd/>
            <a:tailEnd/>
          </a:ln>
        </p:spPr>
        <p:txBody>
          <a:bodyPr wrap="square">
            <a:spAutoFit/>
          </a:bodyPr>
          <a:lstStyle/>
          <a:p>
            <a:pPr algn="r"/>
            <a:r>
              <a:rPr lang="en-US" sz="1500" b="1" dirty="0" smtClean="0">
                <a:latin typeface="Calibri" pitchFamily="34" charset="0"/>
              </a:rPr>
              <a:t>Double-precision GFLOPS/W</a:t>
            </a:r>
            <a:endParaRPr lang="en-US" sz="1500" b="1"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4</a:t>
            </a:fld>
            <a:endParaRPr lang="en-US"/>
          </a:p>
        </p:txBody>
      </p:sp>
      <p:sp>
        <p:nvSpPr>
          <p:cNvPr id="17"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
        <p:nvSpPr>
          <p:cNvPr id="14" name="Title 3"/>
          <p:cNvSpPr>
            <a:spLocks noGrp="1"/>
          </p:cNvSpPr>
          <p:nvPr>
            <p:ph type="title"/>
          </p:nvPr>
        </p:nvSpPr>
        <p:spPr>
          <a:xfrm>
            <a:off x="536575" y="36513"/>
            <a:ext cx="8572500" cy="1143000"/>
          </a:xfrm>
        </p:spPr>
        <p:txBody>
          <a:bodyPr/>
          <a:lstStyle/>
          <a:p>
            <a:pPr algn="l"/>
            <a:r>
              <a:rPr lang="en-US" sz="2900" b="1" dirty="0" smtClean="0">
                <a:solidFill>
                  <a:srgbClr val="0067BF"/>
                </a:solidFill>
                <a:ea typeface="Khmer UI" pitchFamily="34" charset="0"/>
                <a:cs typeface="Khmer UI" pitchFamily="34" charset="0"/>
              </a:rPr>
              <a:t>Current state of energy efficiency</a:t>
            </a:r>
            <a:endParaRPr lang="en-US" sz="2900" dirty="0" smtClean="0"/>
          </a:p>
        </p:txBody>
      </p:sp>
      <p:pic>
        <p:nvPicPr>
          <p:cNvPr id="5" name="Picture 4"/>
          <p:cNvPicPr>
            <a:picLocks noChangeAspect="1"/>
          </p:cNvPicPr>
          <p:nvPr/>
        </p:nvPicPr>
        <p:blipFill>
          <a:blip r:embed="rId3"/>
          <a:stretch>
            <a:fillRect/>
          </a:stretch>
        </p:blipFill>
        <p:spPr>
          <a:xfrm>
            <a:off x="2362200" y="2692414"/>
            <a:ext cx="4672096" cy="4138142"/>
          </a:xfrm>
          <a:prstGeom prst="rect">
            <a:avLst/>
          </a:prstGeom>
        </p:spPr>
      </p:pic>
      <p:sp>
        <p:nvSpPr>
          <p:cNvPr id="9" name="TextBox 8"/>
          <p:cNvSpPr txBox="1"/>
          <p:nvPr/>
        </p:nvSpPr>
        <p:spPr>
          <a:xfrm>
            <a:off x="3339594" y="989263"/>
            <a:ext cx="4996417" cy="369332"/>
          </a:xfrm>
          <a:prstGeom prst="rect">
            <a:avLst/>
          </a:prstGeom>
          <a:noFill/>
        </p:spPr>
        <p:txBody>
          <a:bodyPr wrap="none" rtlCol="0">
            <a:spAutoFit/>
          </a:bodyPr>
          <a:lstStyle/>
          <a:p>
            <a:r>
              <a:rPr lang="en-US" dirty="0" smtClean="0"/>
              <a:t>At single chip level (not including system overhead)</a:t>
            </a:r>
            <a:endParaRPr lang="en-US" dirty="0"/>
          </a:p>
        </p:txBody>
      </p:sp>
    </p:spTree>
    <p:extLst>
      <p:ext uri="{BB962C8B-B14F-4D97-AF65-F5344CB8AC3E}">
        <p14:creationId xmlns:p14="http://schemas.microsoft.com/office/powerpoint/2010/main" val="17247235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0738" y="1374775"/>
            <a:ext cx="1241425" cy="17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257424214"/>
              </p:ext>
            </p:extLst>
          </p:nvPr>
        </p:nvGraphicFramePr>
        <p:xfrm>
          <a:off x="3514482" y="1355753"/>
          <a:ext cx="4572000" cy="1290320"/>
        </p:xfrm>
        <a:graphic>
          <a:graphicData uri="http://schemas.openxmlformats.org/drawingml/2006/table">
            <a:tbl>
              <a:tblPr firstRow="1" bandRow="1">
                <a:tableStyleId>{D7AC3CCA-C797-4891-BE02-D94E43425B78}</a:tableStyleId>
              </a:tblPr>
              <a:tblGrid>
                <a:gridCol w="1524000"/>
                <a:gridCol w="1524000"/>
                <a:gridCol w="1524000"/>
              </a:tblGrid>
              <a:tr h="370840">
                <a:tc>
                  <a:txBody>
                    <a:bodyPr/>
                    <a:lstStyle/>
                    <a:p>
                      <a:pPr algn="ctr"/>
                      <a:r>
                        <a:rPr lang="en-US" sz="1500" dirty="0" smtClean="0"/>
                        <a:t>Intel Xeon E5</a:t>
                      </a:r>
                    </a:p>
                  </a:txBody>
                  <a:tcPr anchor="ctr">
                    <a:solidFill>
                      <a:schemeClr val="bg1"/>
                    </a:solidFill>
                  </a:tcPr>
                </a:tc>
                <a:tc>
                  <a:txBody>
                    <a:bodyPr/>
                    <a:lstStyle/>
                    <a:p>
                      <a:pPr algn="ctr"/>
                      <a:r>
                        <a:rPr lang="en-US" sz="1500" dirty="0" smtClean="0"/>
                        <a:t>Intel Xeon</a:t>
                      </a:r>
                      <a:r>
                        <a:rPr lang="en-US" sz="1500" baseline="0" dirty="0" smtClean="0"/>
                        <a:t> Phi KNL</a:t>
                      </a:r>
                      <a:endParaRPr lang="en-US" sz="1500" dirty="0"/>
                    </a:p>
                  </a:txBody>
                  <a:tcPr anchor="ctr">
                    <a:solidFill>
                      <a:schemeClr val="bg1"/>
                    </a:solidFill>
                  </a:tcPr>
                </a:tc>
                <a:tc>
                  <a:txBody>
                    <a:bodyPr/>
                    <a:lstStyle/>
                    <a:p>
                      <a:pPr algn="ctr"/>
                      <a:r>
                        <a:rPr lang="en-US" sz="1500" dirty="0" smtClean="0"/>
                        <a:t>NVIDIA K80</a:t>
                      </a:r>
                      <a:endParaRPr lang="en-US" sz="1500" dirty="0"/>
                    </a:p>
                  </a:txBody>
                  <a:tcPr anchor="ctr">
                    <a:solidFill>
                      <a:schemeClr val="bg1"/>
                    </a:solidFill>
                  </a:tcPr>
                </a:tc>
              </a:tr>
              <a:tr h="370840">
                <a:tc>
                  <a:txBody>
                    <a:bodyPr/>
                    <a:lstStyle/>
                    <a:p>
                      <a:pPr algn="l">
                        <a:tabLst>
                          <a:tab pos="914400" algn="r"/>
                        </a:tabLst>
                      </a:pPr>
                      <a:r>
                        <a:rPr lang="en-US" sz="1500" dirty="0" smtClean="0"/>
                        <a:t>	1344</a:t>
                      </a:r>
                      <a:endParaRPr lang="en-US" sz="1500" dirty="0"/>
                    </a:p>
                  </a:txBody>
                  <a:tcPr anchor="ctr">
                    <a:solidFill>
                      <a:srgbClr val="E7E7E7"/>
                    </a:solidFill>
                  </a:tcPr>
                </a:tc>
                <a:tc>
                  <a:txBody>
                    <a:bodyPr/>
                    <a:lstStyle/>
                    <a:p>
                      <a:pPr marL="0" algn="l" rtl="0" eaLnBrk="1" fontAlgn="ctr" latinLnBrk="0" hangingPunct="1">
                        <a:spcBef>
                          <a:spcPts val="0"/>
                        </a:spcBef>
                        <a:spcAft>
                          <a:spcPts val="0"/>
                        </a:spcAft>
                        <a:tabLst>
                          <a:tab pos="914400" algn="r"/>
                        </a:tabLst>
                      </a:pPr>
                      <a:r>
                        <a:rPr lang="en-US" sz="1500" b="0" i="0" u="none" strike="noStrike" kern="1200" dirty="0">
                          <a:solidFill>
                            <a:srgbClr val="000000"/>
                          </a:solidFill>
                          <a:effectLst/>
                          <a:latin typeface="Calibri"/>
                        </a:rPr>
                        <a:t>	</a:t>
                      </a:r>
                      <a:r>
                        <a:rPr lang="en-US" sz="1500" b="0" i="0" u="none" strike="noStrike" kern="1200" dirty="0" smtClean="0">
                          <a:solidFill>
                            <a:srgbClr val="000000"/>
                          </a:solidFill>
                          <a:effectLst/>
                          <a:latin typeface="Calibri"/>
                        </a:rPr>
                        <a:t>~3000</a:t>
                      </a:r>
                      <a:endParaRPr lang="en-US" sz="1800" b="0" i="0" u="none" strike="noStrike" dirty="0">
                        <a:effectLst/>
                        <a:latin typeface="Arial"/>
                      </a:endParaRPr>
                    </a:p>
                  </a:txBody>
                  <a:tcPr anchor="ctr">
                    <a:solidFill>
                      <a:srgbClr val="E7E7E7"/>
                    </a:solidFill>
                  </a:tcPr>
                </a:tc>
                <a:tc>
                  <a:txBody>
                    <a:bodyPr/>
                    <a:lstStyle/>
                    <a:p>
                      <a:pPr marL="0" algn="l" rtl="0" eaLnBrk="1" fontAlgn="ctr" latinLnBrk="0" hangingPunct="1">
                        <a:spcBef>
                          <a:spcPts val="0"/>
                        </a:spcBef>
                        <a:spcAft>
                          <a:spcPts val="0"/>
                        </a:spcAft>
                        <a:tabLst>
                          <a:tab pos="914400" algn="r"/>
                        </a:tabLst>
                      </a:pPr>
                      <a:r>
                        <a:rPr lang="en-US" sz="1500" b="0" i="0" u="none" strike="noStrike" kern="1200" dirty="0">
                          <a:solidFill>
                            <a:srgbClr val="000000"/>
                          </a:solidFill>
                          <a:effectLst/>
                          <a:latin typeface="Calibri"/>
                        </a:rPr>
                        <a:t>	</a:t>
                      </a:r>
                      <a:r>
                        <a:rPr lang="en-US" sz="1500" b="0" i="0" u="none" strike="noStrike" kern="1200" dirty="0" smtClean="0">
                          <a:solidFill>
                            <a:srgbClr val="000000"/>
                          </a:solidFill>
                          <a:effectLst/>
                          <a:latin typeface="Calibri"/>
                        </a:rPr>
                        <a:t>2,910</a:t>
                      </a:r>
                      <a:endParaRPr lang="en-US" sz="1800" b="0" i="0" u="none" strike="noStrike" dirty="0">
                        <a:effectLst/>
                        <a:latin typeface="Arial"/>
                      </a:endParaRPr>
                    </a:p>
                  </a:txBody>
                  <a:tcPr anchor="ctr">
                    <a:solidFill>
                      <a:srgbClr val="E7E7E7"/>
                    </a:solidFill>
                  </a:tcPr>
                </a:tc>
              </a:tr>
              <a:tr h="370840">
                <a:tc>
                  <a:txBody>
                    <a:bodyPr/>
                    <a:lstStyle/>
                    <a:p>
                      <a:pPr algn="l">
                        <a:tabLst>
                          <a:tab pos="914400" algn="r"/>
                        </a:tabLst>
                      </a:pPr>
                      <a:r>
                        <a:rPr lang="en-US" sz="1500" b="1" dirty="0" smtClean="0">
                          <a:solidFill>
                            <a:schemeClr val="bg1"/>
                          </a:solidFill>
                        </a:rPr>
                        <a:t>	4.97</a:t>
                      </a:r>
                      <a:endParaRPr lang="en-US" sz="1500" b="1" dirty="0">
                        <a:solidFill>
                          <a:schemeClr val="bg1"/>
                        </a:solidFill>
                      </a:endParaRPr>
                    </a:p>
                  </a:txBody>
                  <a:tcPr anchor="ctr">
                    <a:solidFill>
                      <a:srgbClr val="5E5E5E"/>
                    </a:solidFill>
                  </a:tcPr>
                </a:tc>
                <a:tc>
                  <a:txBody>
                    <a:bodyPr/>
                    <a:lstStyle/>
                    <a:p>
                      <a:pPr marL="0" algn="l" rtl="0" eaLnBrk="1" fontAlgn="ctr" latinLnBrk="0" hangingPunct="1">
                        <a:spcBef>
                          <a:spcPts val="0"/>
                        </a:spcBef>
                        <a:spcAft>
                          <a:spcPts val="0"/>
                        </a:spcAft>
                        <a:tabLst>
                          <a:tab pos="914400" algn="r"/>
                        </a:tabLst>
                      </a:pPr>
                      <a:r>
                        <a:rPr lang="en-US" sz="1500" b="1" i="0" u="none" strike="noStrike" kern="1200" dirty="0">
                          <a:solidFill>
                            <a:srgbClr val="FFFFFF"/>
                          </a:solidFill>
                          <a:effectLst/>
                          <a:latin typeface="Calibri"/>
                        </a:rPr>
                        <a:t>	</a:t>
                      </a:r>
                      <a:r>
                        <a:rPr lang="en-US" sz="1500" b="1" i="0" u="none" strike="noStrike" kern="1200" dirty="0" smtClean="0">
                          <a:solidFill>
                            <a:srgbClr val="FFFFFF"/>
                          </a:solidFill>
                          <a:effectLst/>
                          <a:latin typeface="Calibri"/>
                        </a:rPr>
                        <a:t>~10</a:t>
                      </a:r>
                      <a:endParaRPr lang="en-US" sz="1800" b="0" i="0" u="none" strike="noStrike" dirty="0">
                        <a:effectLst/>
                        <a:latin typeface="Arial"/>
                      </a:endParaRPr>
                    </a:p>
                  </a:txBody>
                  <a:tcPr anchor="ctr">
                    <a:solidFill>
                      <a:srgbClr val="5E5E5E"/>
                    </a:solidFill>
                  </a:tcPr>
                </a:tc>
                <a:tc>
                  <a:txBody>
                    <a:bodyPr/>
                    <a:lstStyle/>
                    <a:p>
                      <a:pPr marL="0" algn="l" rtl="0" eaLnBrk="1" fontAlgn="ctr" latinLnBrk="0" hangingPunct="1">
                        <a:spcBef>
                          <a:spcPts val="0"/>
                        </a:spcBef>
                        <a:spcAft>
                          <a:spcPts val="0"/>
                        </a:spcAft>
                        <a:tabLst>
                          <a:tab pos="914400" algn="r"/>
                        </a:tabLst>
                      </a:pPr>
                      <a:r>
                        <a:rPr lang="en-US" sz="1500" b="1" i="0" u="none" strike="noStrike" kern="1200" dirty="0">
                          <a:solidFill>
                            <a:srgbClr val="FFFFFF"/>
                          </a:solidFill>
                          <a:effectLst/>
                          <a:latin typeface="Calibri"/>
                        </a:rPr>
                        <a:t>	</a:t>
                      </a:r>
                      <a:r>
                        <a:rPr lang="en-US" sz="1500" b="1" i="0" u="none" strike="noStrike" kern="1200" dirty="0" smtClean="0">
                          <a:solidFill>
                            <a:srgbClr val="FFFFFF"/>
                          </a:solidFill>
                          <a:effectLst/>
                          <a:latin typeface="Calibri"/>
                        </a:rPr>
                        <a:t>9.7</a:t>
                      </a:r>
                      <a:endParaRPr lang="en-US" sz="1800" b="0" i="0" u="none" strike="noStrike" dirty="0">
                        <a:effectLst/>
                        <a:latin typeface="Arial"/>
                      </a:endParaRPr>
                    </a:p>
                  </a:txBody>
                  <a:tcPr anchor="ctr">
                    <a:solidFill>
                      <a:srgbClr val="5E5E5E"/>
                    </a:solidFill>
                  </a:tcPr>
                </a:tc>
              </a:tr>
            </a:tbl>
          </a:graphicData>
        </a:graphic>
      </p:graphicFrame>
      <p:sp>
        <p:nvSpPr>
          <p:cNvPr id="15397" name="TextBox 2"/>
          <p:cNvSpPr txBox="1">
            <a:spLocks noChangeArrowheads="1"/>
          </p:cNvSpPr>
          <p:nvPr/>
        </p:nvSpPr>
        <p:spPr bwMode="auto">
          <a:xfrm>
            <a:off x="623716" y="1756693"/>
            <a:ext cx="2715878" cy="323165"/>
          </a:xfrm>
          <a:prstGeom prst="rect">
            <a:avLst/>
          </a:prstGeom>
          <a:noFill/>
          <a:ln w="9525">
            <a:noFill/>
            <a:miter lim="800000"/>
            <a:headEnd/>
            <a:tailEnd/>
          </a:ln>
        </p:spPr>
        <p:txBody>
          <a:bodyPr wrap="square">
            <a:spAutoFit/>
          </a:bodyPr>
          <a:lstStyle/>
          <a:p>
            <a:pPr algn="r"/>
            <a:r>
              <a:rPr lang="en-US" sz="1500" b="1" dirty="0" smtClean="0">
                <a:latin typeface="Calibri" pitchFamily="34" charset="0"/>
              </a:rPr>
              <a:t>Double-precision GFLOPS</a:t>
            </a:r>
            <a:endParaRPr lang="en-US" sz="1500" b="1" dirty="0">
              <a:latin typeface="Calibri" pitchFamily="34" charset="0"/>
            </a:endParaRPr>
          </a:p>
        </p:txBody>
      </p:sp>
      <p:sp>
        <p:nvSpPr>
          <p:cNvPr id="15399" name="TextBox 28"/>
          <p:cNvSpPr txBox="1">
            <a:spLocks noChangeArrowheads="1"/>
          </p:cNvSpPr>
          <p:nvPr/>
        </p:nvSpPr>
        <p:spPr bwMode="auto">
          <a:xfrm>
            <a:off x="493115" y="2114121"/>
            <a:ext cx="2859180" cy="323165"/>
          </a:xfrm>
          <a:prstGeom prst="rect">
            <a:avLst/>
          </a:prstGeom>
          <a:noFill/>
          <a:ln w="9525">
            <a:noFill/>
            <a:miter lim="800000"/>
            <a:headEnd/>
            <a:tailEnd/>
          </a:ln>
        </p:spPr>
        <p:txBody>
          <a:bodyPr wrap="square">
            <a:spAutoFit/>
          </a:bodyPr>
          <a:lstStyle/>
          <a:p>
            <a:pPr algn="r"/>
            <a:r>
              <a:rPr lang="en-US" sz="1500" b="1" dirty="0" smtClean="0">
                <a:latin typeface="Calibri" pitchFamily="34" charset="0"/>
              </a:rPr>
              <a:t>Double-precision GFLOPS/W</a:t>
            </a:r>
            <a:endParaRPr lang="en-US" sz="1500" b="1"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5</a:t>
            </a:fld>
            <a:endParaRPr lang="en-US"/>
          </a:p>
        </p:txBody>
      </p:sp>
      <p:sp>
        <p:nvSpPr>
          <p:cNvPr id="17"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
        <p:nvSpPr>
          <p:cNvPr id="14" name="Title 3"/>
          <p:cNvSpPr>
            <a:spLocks noGrp="1"/>
          </p:cNvSpPr>
          <p:nvPr>
            <p:ph type="title"/>
          </p:nvPr>
        </p:nvSpPr>
        <p:spPr>
          <a:xfrm>
            <a:off x="536575" y="36513"/>
            <a:ext cx="8572500" cy="1143000"/>
          </a:xfrm>
        </p:spPr>
        <p:txBody>
          <a:bodyPr/>
          <a:lstStyle/>
          <a:p>
            <a:pPr algn="l"/>
            <a:r>
              <a:rPr lang="en-US" sz="2900" b="1" dirty="0" smtClean="0">
                <a:solidFill>
                  <a:srgbClr val="0067BF"/>
                </a:solidFill>
                <a:ea typeface="Khmer UI" pitchFamily="34" charset="0"/>
                <a:cs typeface="Khmer UI" pitchFamily="34" charset="0"/>
              </a:rPr>
              <a:t>Current state of energy efficiency</a:t>
            </a:r>
            <a:endParaRPr lang="en-US" sz="29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99503"/>
            <a:ext cx="8564880" cy="3056847"/>
          </a:xfrm>
          <a:prstGeom prst="rect">
            <a:avLst/>
          </a:prstGeom>
        </p:spPr>
      </p:pic>
      <p:sp>
        <p:nvSpPr>
          <p:cNvPr id="9" name="TextBox 8"/>
          <p:cNvSpPr txBox="1"/>
          <p:nvPr/>
        </p:nvSpPr>
        <p:spPr>
          <a:xfrm>
            <a:off x="3339594" y="989263"/>
            <a:ext cx="4996417" cy="369332"/>
          </a:xfrm>
          <a:prstGeom prst="rect">
            <a:avLst/>
          </a:prstGeom>
          <a:noFill/>
        </p:spPr>
        <p:txBody>
          <a:bodyPr wrap="none" rtlCol="0">
            <a:spAutoFit/>
          </a:bodyPr>
          <a:lstStyle/>
          <a:p>
            <a:r>
              <a:rPr lang="en-US" dirty="0" smtClean="0"/>
              <a:t>At single chip level (not including system overhead)</a:t>
            </a:r>
            <a:endParaRPr lang="en-US" dirty="0"/>
          </a:p>
        </p:txBody>
      </p:sp>
      <p:sp>
        <p:nvSpPr>
          <p:cNvPr id="11" name="TextBox 10"/>
          <p:cNvSpPr txBox="1"/>
          <p:nvPr/>
        </p:nvSpPr>
        <p:spPr>
          <a:xfrm>
            <a:off x="3875507" y="2726068"/>
            <a:ext cx="1249060" cy="369332"/>
          </a:xfrm>
          <a:prstGeom prst="rect">
            <a:avLst/>
          </a:prstGeom>
          <a:noFill/>
        </p:spPr>
        <p:txBody>
          <a:bodyPr wrap="none" rtlCol="0">
            <a:spAutoFit/>
          </a:bodyPr>
          <a:lstStyle/>
          <a:p>
            <a:r>
              <a:rPr lang="en-US" dirty="0" smtClean="0"/>
              <a:t>TOP500 list</a:t>
            </a:r>
            <a:endParaRPr lang="en-US" dirty="0"/>
          </a:p>
        </p:txBody>
      </p:sp>
      <p:sp>
        <p:nvSpPr>
          <p:cNvPr id="12" name="Rectangle 11"/>
          <p:cNvSpPr/>
          <p:nvPr/>
        </p:nvSpPr>
        <p:spPr>
          <a:xfrm>
            <a:off x="8336011" y="4340423"/>
            <a:ext cx="1143000" cy="307777"/>
          </a:xfrm>
          <a:prstGeom prst="rect">
            <a:avLst/>
          </a:prstGeom>
        </p:spPr>
        <p:txBody>
          <a:bodyPr wrap="square">
            <a:spAutoFit/>
          </a:bodyPr>
          <a:lstStyle/>
          <a:p>
            <a:r>
              <a:rPr lang="en-US" sz="1400" dirty="0"/>
              <a:t>GFLOPs/</a:t>
            </a:r>
            <a:r>
              <a:rPr lang="en-US" sz="1400" dirty="0" smtClean="0"/>
              <a:t>w</a:t>
            </a:r>
            <a:endParaRPr lang="en-US" sz="1400" dirty="0"/>
          </a:p>
        </p:txBody>
      </p:sp>
      <p:sp>
        <p:nvSpPr>
          <p:cNvPr id="6" name="TextBox 5"/>
          <p:cNvSpPr txBox="1"/>
          <p:nvPr/>
        </p:nvSpPr>
        <p:spPr>
          <a:xfrm>
            <a:off x="8547147" y="4843046"/>
            <a:ext cx="444453" cy="338554"/>
          </a:xfrm>
          <a:prstGeom prst="rect">
            <a:avLst/>
          </a:prstGeom>
          <a:noFill/>
        </p:spPr>
        <p:txBody>
          <a:bodyPr wrap="none" rtlCol="0">
            <a:spAutoFit/>
          </a:bodyPr>
          <a:lstStyle/>
          <a:p>
            <a:r>
              <a:rPr lang="en-US" sz="1600" dirty="0" smtClean="0"/>
              <a:t>1.9</a:t>
            </a:r>
            <a:endParaRPr lang="en-US" sz="1600" dirty="0"/>
          </a:p>
        </p:txBody>
      </p:sp>
      <p:sp>
        <p:nvSpPr>
          <p:cNvPr id="32" name="TextBox 31"/>
          <p:cNvSpPr txBox="1"/>
          <p:nvPr/>
        </p:nvSpPr>
        <p:spPr>
          <a:xfrm>
            <a:off x="8547147" y="5105400"/>
            <a:ext cx="444453" cy="338554"/>
          </a:xfrm>
          <a:prstGeom prst="rect">
            <a:avLst/>
          </a:prstGeom>
          <a:noFill/>
        </p:spPr>
        <p:txBody>
          <a:bodyPr wrap="none" rtlCol="0">
            <a:spAutoFit/>
          </a:bodyPr>
          <a:lstStyle/>
          <a:p>
            <a:r>
              <a:rPr lang="en-US" sz="1600" dirty="0" smtClean="0"/>
              <a:t>2.1</a:t>
            </a:r>
            <a:endParaRPr lang="en-US" sz="1600" dirty="0"/>
          </a:p>
        </p:txBody>
      </p:sp>
      <p:sp>
        <p:nvSpPr>
          <p:cNvPr id="33" name="TextBox 32"/>
          <p:cNvSpPr txBox="1"/>
          <p:nvPr/>
        </p:nvSpPr>
        <p:spPr>
          <a:xfrm>
            <a:off x="8547147" y="5410200"/>
            <a:ext cx="444453" cy="338554"/>
          </a:xfrm>
          <a:prstGeom prst="rect">
            <a:avLst/>
          </a:prstGeom>
          <a:noFill/>
        </p:spPr>
        <p:txBody>
          <a:bodyPr wrap="none" rtlCol="0">
            <a:spAutoFit/>
          </a:bodyPr>
          <a:lstStyle/>
          <a:p>
            <a:r>
              <a:rPr lang="en-US" sz="1600" dirty="0" smtClean="0"/>
              <a:t>2.1</a:t>
            </a:r>
            <a:endParaRPr lang="en-US" sz="1600" dirty="0"/>
          </a:p>
        </p:txBody>
      </p:sp>
      <p:sp>
        <p:nvSpPr>
          <p:cNvPr id="34" name="TextBox 33"/>
          <p:cNvSpPr txBox="1"/>
          <p:nvPr/>
        </p:nvSpPr>
        <p:spPr>
          <a:xfrm>
            <a:off x="8547147" y="5672554"/>
            <a:ext cx="444453" cy="338554"/>
          </a:xfrm>
          <a:prstGeom prst="rect">
            <a:avLst/>
          </a:prstGeom>
          <a:noFill/>
        </p:spPr>
        <p:txBody>
          <a:bodyPr wrap="none" rtlCol="0">
            <a:spAutoFit/>
          </a:bodyPr>
          <a:lstStyle/>
          <a:p>
            <a:r>
              <a:rPr lang="en-US" sz="1600" dirty="0" smtClean="0"/>
              <a:t>0.8</a:t>
            </a:r>
            <a:endParaRPr lang="en-US" sz="1600" dirty="0"/>
          </a:p>
        </p:txBody>
      </p:sp>
      <p:sp>
        <p:nvSpPr>
          <p:cNvPr id="35" name="TextBox 34"/>
          <p:cNvSpPr txBox="1"/>
          <p:nvPr/>
        </p:nvSpPr>
        <p:spPr>
          <a:xfrm>
            <a:off x="8547147" y="5943600"/>
            <a:ext cx="444453" cy="338554"/>
          </a:xfrm>
          <a:prstGeom prst="rect">
            <a:avLst/>
          </a:prstGeom>
          <a:noFill/>
        </p:spPr>
        <p:txBody>
          <a:bodyPr wrap="none" rtlCol="0">
            <a:spAutoFit/>
          </a:bodyPr>
          <a:lstStyle/>
          <a:p>
            <a:r>
              <a:rPr lang="en-US" sz="1600" dirty="0" smtClean="0"/>
              <a:t>2.1</a:t>
            </a:r>
            <a:endParaRPr lang="en-US" sz="1600" dirty="0"/>
          </a:p>
        </p:txBody>
      </p:sp>
    </p:spTree>
    <p:extLst>
      <p:ext uri="{BB962C8B-B14F-4D97-AF65-F5344CB8AC3E}">
        <p14:creationId xmlns:p14="http://schemas.microsoft.com/office/powerpoint/2010/main" val="4695707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23455" y="1824182"/>
            <a:ext cx="415636" cy="39254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62" name="Title 3"/>
          <p:cNvSpPr>
            <a:spLocks noGrp="1"/>
          </p:cNvSpPr>
          <p:nvPr>
            <p:ph type="title"/>
          </p:nvPr>
        </p:nvSpPr>
        <p:spPr>
          <a:xfrm>
            <a:off x="536575" y="36513"/>
            <a:ext cx="8572500" cy="1143000"/>
          </a:xfrm>
        </p:spPr>
        <p:txBody>
          <a:bodyPr/>
          <a:lstStyle/>
          <a:p>
            <a:pPr algn="l"/>
            <a:r>
              <a:rPr lang="en-US" sz="2900" b="1" dirty="0" smtClean="0">
                <a:solidFill>
                  <a:srgbClr val="0067BF"/>
                </a:solidFill>
                <a:ea typeface="Khmer UI" pitchFamily="34" charset="0"/>
                <a:cs typeface="Khmer UI" pitchFamily="34" charset="0"/>
              </a:rPr>
              <a:t>Existing roadmaps will not get us to Exascale</a:t>
            </a:r>
            <a:endParaRPr lang="en-US" sz="2900" dirty="0" smtClean="0"/>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6</a:t>
            </a:fld>
            <a:endParaRPr lang="en-US"/>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964262694"/>
              </p:ext>
            </p:extLst>
          </p:nvPr>
        </p:nvGraphicFramePr>
        <p:xfrm>
          <a:off x="311150" y="1188020"/>
          <a:ext cx="8521700" cy="48514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flipV="1">
            <a:off x="5345548" y="2008909"/>
            <a:ext cx="0" cy="334818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3" name="TextBox 2"/>
          <p:cNvSpPr txBox="1">
            <a:spLocks noChangeArrowheads="1"/>
          </p:cNvSpPr>
          <p:nvPr/>
        </p:nvSpPr>
        <p:spPr bwMode="auto">
          <a:xfrm>
            <a:off x="4342917" y="3644368"/>
            <a:ext cx="2005262"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dirty="0" smtClean="0">
                <a:latin typeface="Calibri" pitchFamily="34" charset="0"/>
              </a:rPr>
              <a:t>50 GFLOPs/watt Target</a:t>
            </a:r>
            <a:endParaRPr lang="en-US" sz="2000" b="1" dirty="0">
              <a:latin typeface="Calibri" pitchFamily="34" charset="0"/>
            </a:endParaRPr>
          </a:p>
        </p:txBody>
      </p:sp>
      <p:cxnSp>
        <p:nvCxnSpPr>
          <p:cNvPr id="14" name="Straight Connector 13"/>
          <p:cNvCxnSpPr/>
          <p:nvPr/>
        </p:nvCxnSpPr>
        <p:spPr>
          <a:xfrm>
            <a:off x="1039091" y="2008909"/>
            <a:ext cx="6280727"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8599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0738" y="1374775"/>
            <a:ext cx="1241425" cy="17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97" name="TextBox 2"/>
          <p:cNvSpPr txBox="1">
            <a:spLocks noChangeArrowheads="1"/>
          </p:cNvSpPr>
          <p:nvPr/>
        </p:nvSpPr>
        <p:spPr bwMode="auto">
          <a:xfrm>
            <a:off x="481842" y="496732"/>
            <a:ext cx="8180316" cy="1569660"/>
          </a:xfrm>
          <a:prstGeom prst="rect">
            <a:avLst/>
          </a:prstGeom>
          <a:noFill/>
          <a:ln w="9525">
            <a:noFill/>
            <a:miter lim="800000"/>
            <a:headEnd/>
            <a:tailEnd/>
          </a:ln>
        </p:spPr>
        <p:txBody>
          <a:bodyPr wrap="square">
            <a:spAutoFit/>
          </a:bodyPr>
          <a:lstStyle/>
          <a:p>
            <a:pPr algn="ctr"/>
            <a:r>
              <a:rPr lang="en-US" sz="3200" b="1" dirty="0" smtClean="0">
                <a:latin typeface="Calibri" pitchFamily="34" charset="0"/>
              </a:rPr>
              <a:t>REX Computing is a new approach to efficient computing, redefining </a:t>
            </a:r>
            <a:r>
              <a:rPr lang="en-US" sz="3200" b="1" i="1" dirty="0" smtClean="0">
                <a:latin typeface="Calibri" pitchFamily="34" charset="0"/>
              </a:rPr>
              <a:t>how</a:t>
            </a:r>
            <a:r>
              <a:rPr lang="en-US" sz="3200" b="1" dirty="0" smtClean="0">
                <a:latin typeface="Calibri" pitchFamily="34" charset="0"/>
              </a:rPr>
              <a:t> processors are designed and </a:t>
            </a:r>
            <a:r>
              <a:rPr lang="en-US" sz="3200" b="1" i="1" dirty="0" smtClean="0">
                <a:latin typeface="Calibri" pitchFamily="34" charset="0"/>
              </a:rPr>
              <a:t>where</a:t>
            </a:r>
            <a:r>
              <a:rPr lang="en-US" sz="3200" b="1" dirty="0" smtClean="0">
                <a:latin typeface="Calibri" pitchFamily="34" charset="0"/>
              </a:rPr>
              <a:t> computing occurs.</a:t>
            </a:r>
            <a:endParaRPr lang="en-US" sz="3200" b="1"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7</a:t>
            </a:fld>
            <a:endParaRPr lang="en-US" dirty="0"/>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sp>
        <p:nvSpPr>
          <p:cNvPr id="13" name="Rounded Rectangle 12"/>
          <p:cNvSpPr/>
          <p:nvPr/>
        </p:nvSpPr>
        <p:spPr>
          <a:xfrm>
            <a:off x="2503127" y="2329664"/>
            <a:ext cx="4137746" cy="3969828"/>
          </a:xfrm>
          <a:prstGeom prst="roundRect">
            <a:avLst/>
          </a:prstGeom>
          <a:blipFill rotWithShape="1">
            <a:blip r:embed="rId3"/>
            <a:stretch>
              <a:fillRect/>
            </a:stretch>
          </a:blipFill>
          <a:ln w="3175" cmpd="sng">
            <a:solidFill>
              <a:schemeClr val="bg1">
                <a:lumMod val="50000"/>
              </a:schemeClr>
            </a:solidFill>
          </a:ln>
          <a:effectLst>
            <a:outerShdw blurRad="40000" dist="23000" dir="5400000" rotWithShape="0">
              <a:srgbClr val="000000">
                <a:alpha val="35000"/>
              </a:srgbClr>
            </a:outerShdw>
            <a:reflection blurRad="6350" stA="50000" endA="300" endPos="55000" dir="5400000" sy="-100000" algn="bl" rotWithShape="0"/>
          </a:effectLst>
          <a:scene3d>
            <a:camera prst="isometricOffAxis2Left"/>
            <a:lightRig rig="threePt" dir="t"/>
          </a:scene3d>
          <a:sp3d>
            <a:bevelT w="177800" h="133350" prst="cross"/>
            <a:bevelB w="127000" h="1778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t>REX Computing</a:t>
            </a:r>
            <a:r>
              <a:rPr lang="en-US" sz="2400"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t/>
            </a:r>
            <a:br>
              <a:rPr lang="en-US" sz="2400"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br>
            <a:r>
              <a:rPr lang="en-US" sz="11500" b="1" spc="50" dirty="0" smtClean="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rPr>
              <a:t>Neo</a:t>
            </a:r>
            <a:endParaRPr lang="en-US" sz="11500" b="1" spc="50" dirty="0">
              <a:ln w="13500">
                <a:solidFill>
                  <a:schemeClr val="accent1">
                    <a:shade val="2500"/>
                    <a:alpha val="6500"/>
                  </a:schemeClr>
                </a:solidFill>
                <a:prstDash val="solid"/>
              </a:ln>
              <a:solidFill>
                <a:schemeClr val="tx1">
                  <a:alpha val="50000"/>
                </a:schemeClr>
              </a:solidFill>
              <a:effectLst>
                <a:innerShdw blurRad="50900" dist="38500" dir="13500000">
                  <a:srgbClr val="000000">
                    <a:alpha val="60000"/>
                  </a:srgbClr>
                </a:innerShdw>
              </a:effectLst>
              <a:latin typeface="Helvetica Neue Light"/>
              <a:cs typeface="Copperplate Gothic Bold"/>
            </a:endParaRPr>
          </a:p>
        </p:txBody>
      </p:sp>
    </p:spTree>
    <p:extLst>
      <p:ext uri="{BB962C8B-B14F-4D97-AF65-F5344CB8AC3E}">
        <p14:creationId xmlns:p14="http://schemas.microsoft.com/office/powerpoint/2010/main" val="15265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0738" y="1374775"/>
            <a:ext cx="1241425" cy="17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Title 3"/>
          <p:cNvSpPr>
            <a:spLocks noGrp="1"/>
          </p:cNvSpPr>
          <p:nvPr>
            <p:ph type="title"/>
          </p:nvPr>
        </p:nvSpPr>
        <p:spPr>
          <a:xfrm>
            <a:off x="0" y="36513"/>
            <a:ext cx="9143999" cy="1143000"/>
          </a:xfrm>
        </p:spPr>
        <p:txBody>
          <a:bodyPr/>
          <a:lstStyle/>
          <a:p>
            <a:r>
              <a:rPr lang="en-US" sz="2900" b="1" dirty="0" smtClean="0">
                <a:solidFill>
                  <a:srgbClr val="0067BF"/>
                </a:solidFill>
                <a:ea typeface="Khmer UI" pitchFamily="34" charset="0"/>
                <a:cs typeface="Khmer UI" pitchFamily="34" charset="0"/>
              </a:rPr>
              <a:t>Current processors were designed for an old paradigm</a:t>
            </a:r>
            <a:endParaRPr lang="en-US" sz="2900" dirty="0" smtClean="0"/>
          </a:p>
        </p:txBody>
      </p:sp>
      <p:sp>
        <p:nvSpPr>
          <p:cNvPr id="15397" name="TextBox 2"/>
          <p:cNvSpPr txBox="1">
            <a:spLocks noChangeArrowheads="1"/>
          </p:cNvSpPr>
          <p:nvPr/>
        </p:nvSpPr>
        <p:spPr bwMode="auto">
          <a:xfrm>
            <a:off x="270705" y="5447803"/>
            <a:ext cx="8602591" cy="400110"/>
          </a:xfrm>
          <a:prstGeom prst="rect">
            <a:avLst/>
          </a:prstGeom>
          <a:noFill/>
          <a:ln w="9525">
            <a:noFill/>
            <a:miter lim="800000"/>
            <a:headEnd/>
            <a:tailEnd/>
          </a:ln>
        </p:spPr>
        <p:txBody>
          <a:bodyPr wrap="square">
            <a:spAutoFit/>
          </a:bodyPr>
          <a:lstStyle/>
          <a:p>
            <a:pPr algn="ctr"/>
            <a:r>
              <a:rPr lang="en-US" sz="2000" b="1" dirty="0" smtClean="0">
                <a:latin typeface="Calibri" pitchFamily="34" charset="0"/>
              </a:rPr>
              <a:t>Data movement now requires over 40x more energy than an actual calculation.</a:t>
            </a:r>
            <a:endParaRPr lang="en-US" sz="2000" b="1"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8</a:t>
            </a:fld>
            <a:endParaRPr lang="en-US"/>
          </a:p>
        </p:txBody>
      </p:sp>
      <p:sp>
        <p:nvSpPr>
          <p:cNvPr id="17" name="Footer Placeholder 3"/>
          <p:cNvSpPr>
            <a:spLocks noGrp="1"/>
          </p:cNvSpPr>
          <p:nvPr>
            <p:ph type="ftr" sz="quarter" idx="11"/>
          </p:nvPr>
        </p:nvSpPr>
        <p:spPr>
          <a:xfrm>
            <a:off x="196806" y="6356350"/>
            <a:ext cx="2895600" cy="365125"/>
          </a:xfrm>
        </p:spPr>
        <p:txBody>
          <a:bodyPr/>
          <a:lstStyle/>
          <a:p>
            <a:pPr algn="l">
              <a:defRPr/>
            </a:pPr>
            <a:r>
              <a:rPr lang="en-US" dirty="0" smtClean="0"/>
              <a:t>© 2016 REX Computing</a:t>
            </a:r>
            <a:endParaRPr lang="en-US" dirty="0"/>
          </a:p>
        </p:txBody>
      </p:sp>
      <p:graphicFrame>
        <p:nvGraphicFramePr>
          <p:cNvPr id="4" name="Chart 3"/>
          <p:cNvGraphicFramePr/>
          <p:nvPr>
            <p:extLst>
              <p:ext uri="{D42A27DB-BD31-4B8C-83A1-F6EECF244321}">
                <p14:modId xmlns:p14="http://schemas.microsoft.com/office/powerpoint/2010/main" val="2870833583"/>
              </p:ext>
            </p:extLst>
          </p:nvPr>
        </p:nvGraphicFramePr>
        <p:xfrm>
          <a:off x="536575" y="1374775"/>
          <a:ext cx="8150225" cy="427095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69660" y="3162156"/>
            <a:ext cx="762000" cy="369332"/>
          </a:xfrm>
          <a:prstGeom prst="rect">
            <a:avLst/>
          </a:prstGeom>
          <a:noFill/>
        </p:spPr>
        <p:txBody>
          <a:bodyPr wrap="square" rtlCol="0">
            <a:spAutoFit/>
          </a:bodyPr>
          <a:lstStyle/>
          <a:p>
            <a:r>
              <a:rPr lang="en-US" dirty="0" smtClean="0"/>
              <a:t>100pJ</a:t>
            </a:r>
            <a:endParaRPr lang="en-US" dirty="0"/>
          </a:p>
        </p:txBody>
      </p:sp>
      <p:sp>
        <p:nvSpPr>
          <p:cNvPr id="16" name="TextBox 15"/>
          <p:cNvSpPr txBox="1"/>
          <p:nvPr/>
        </p:nvSpPr>
        <p:spPr>
          <a:xfrm>
            <a:off x="4647632" y="1969222"/>
            <a:ext cx="1076551" cy="369332"/>
          </a:xfrm>
          <a:prstGeom prst="rect">
            <a:avLst/>
          </a:prstGeom>
          <a:noFill/>
        </p:spPr>
        <p:txBody>
          <a:bodyPr wrap="square" rtlCol="0">
            <a:spAutoFit/>
          </a:bodyPr>
          <a:lstStyle/>
          <a:p>
            <a:r>
              <a:rPr lang="en-US" dirty="0" smtClean="0"/>
              <a:t>4200pJ</a:t>
            </a:r>
            <a:endParaRPr lang="en-US" dirty="0"/>
          </a:p>
        </p:txBody>
      </p:sp>
      <p:cxnSp>
        <p:nvCxnSpPr>
          <p:cNvPr id="5" name="Straight Arrow Connector 4"/>
          <p:cNvCxnSpPr>
            <a:stCxn id="9" idx="3"/>
          </p:cNvCxnSpPr>
          <p:nvPr/>
        </p:nvCxnSpPr>
        <p:spPr>
          <a:xfrm>
            <a:off x="2531660" y="3346822"/>
            <a:ext cx="34316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893028" y="4935135"/>
            <a:ext cx="4250971" cy="307777"/>
          </a:xfrm>
          <a:prstGeom prst="rect">
            <a:avLst/>
          </a:prstGeom>
          <a:noFill/>
        </p:spPr>
        <p:txBody>
          <a:bodyPr wrap="none" rtlCol="0">
            <a:spAutoFit/>
          </a:bodyPr>
          <a:lstStyle/>
          <a:p>
            <a:r>
              <a:rPr lang="en-US" sz="1400" dirty="0" smtClean="0"/>
              <a:t>60% is used by the unnecessary on chip cache hierarchy</a:t>
            </a:r>
            <a:endParaRPr lang="en-US" sz="1400" dirty="0"/>
          </a:p>
        </p:txBody>
      </p:sp>
      <p:cxnSp>
        <p:nvCxnSpPr>
          <p:cNvPr id="8" name="Straight Arrow Connector 7"/>
          <p:cNvCxnSpPr/>
          <p:nvPr/>
        </p:nvCxnSpPr>
        <p:spPr>
          <a:xfrm flipH="1" flipV="1">
            <a:off x="5962316" y="4371474"/>
            <a:ext cx="590884" cy="56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582624" y="1024487"/>
            <a:ext cx="6183479" cy="430887"/>
          </a:xfrm>
          <a:prstGeom prst="rect">
            <a:avLst/>
          </a:prstGeom>
          <a:noFill/>
        </p:spPr>
        <p:txBody>
          <a:bodyPr wrap="none" rtlCol="0">
            <a:spAutoFit/>
          </a:bodyPr>
          <a:lstStyle/>
          <a:p>
            <a:r>
              <a:rPr lang="en-US" sz="2200" b="1" dirty="0" smtClean="0"/>
              <a:t>Cost of a Double Precision Floating Point Operation</a:t>
            </a:r>
            <a:endParaRPr lang="en-US" sz="2200" b="1" dirty="0"/>
          </a:p>
        </p:txBody>
      </p:sp>
      <p:sp>
        <p:nvSpPr>
          <p:cNvPr id="6" name="TextBox 5"/>
          <p:cNvSpPr txBox="1"/>
          <p:nvPr/>
        </p:nvSpPr>
        <p:spPr>
          <a:xfrm>
            <a:off x="7614165" y="1262390"/>
            <a:ext cx="1148835" cy="261610"/>
          </a:xfrm>
          <a:prstGeom prst="rect">
            <a:avLst/>
          </a:prstGeom>
          <a:noFill/>
        </p:spPr>
        <p:txBody>
          <a:bodyPr wrap="none" rtlCol="0">
            <a:spAutoFit/>
          </a:bodyPr>
          <a:lstStyle/>
          <a:p>
            <a:r>
              <a:rPr lang="en-US" sz="1100" dirty="0" smtClean="0"/>
              <a:t>Sandy Bridge era</a:t>
            </a:r>
            <a:endParaRPr lang="en-US" sz="1100" dirty="0"/>
          </a:p>
        </p:txBody>
      </p:sp>
    </p:spTree>
    <p:extLst>
      <p:ext uri="{BB962C8B-B14F-4D97-AF65-F5344CB8AC3E}">
        <p14:creationId xmlns:p14="http://schemas.microsoft.com/office/powerpoint/2010/main" val="25810789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0738" y="1374775"/>
            <a:ext cx="1241425" cy="17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Title 3"/>
          <p:cNvSpPr>
            <a:spLocks noGrp="1"/>
          </p:cNvSpPr>
          <p:nvPr>
            <p:ph type="title"/>
          </p:nvPr>
        </p:nvSpPr>
        <p:spPr>
          <a:xfrm>
            <a:off x="536575" y="36513"/>
            <a:ext cx="8572500" cy="1143000"/>
          </a:xfrm>
        </p:spPr>
        <p:txBody>
          <a:bodyPr/>
          <a:lstStyle/>
          <a:p>
            <a:pPr algn="l"/>
            <a:r>
              <a:rPr lang="en-US" sz="2900" b="1" dirty="0" smtClean="0">
                <a:solidFill>
                  <a:srgbClr val="0067BF"/>
                </a:solidFill>
                <a:ea typeface="Khmer UI" pitchFamily="34" charset="0"/>
                <a:cs typeface="Khmer UI" pitchFamily="34" charset="0"/>
              </a:rPr>
              <a:t>A short history of caches</a:t>
            </a:r>
            <a:endParaRPr lang="en-US" sz="2900" dirty="0" smtClean="0"/>
          </a:p>
        </p:txBody>
      </p:sp>
      <p:sp>
        <p:nvSpPr>
          <p:cNvPr id="15363" name="TextBox 5"/>
          <p:cNvSpPr txBox="1">
            <a:spLocks noChangeArrowheads="1"/>
          </p:cNvSpPr>
          <p:nvPr/>
        </p:nvSpPr>
        <p:spPr bwMode="auto">
          <a:xfrm>
            <a:off x="665163" y="974665"/>
            <a:ext cx="7405693" cy="400110"/>
          </a:xfrm>
          <a:prstGeom prst="rect">
            <a:avLst/>
          </a:prstGeom>
          <a:noFill/>
          <a:ln w="9525">
            <a:noFill/>
            <a:miter lim="800000"/>
            <a:headEnd/>
            <a:tailEnd/>
          </a:ln>
        </p:spPr>
        <p:txBody>
          <a:bodyPr wrap="none">
            <a:spAutoFit/>
          </a:bodyPr>
          <a:lstStyle/>
          <a:p>
            <a:r>
              <a:rPr lang="en-US" sz="2000" b="1" dirty="0" smtClean="0">
                <a:latin typeface="Calibri" pitchFamily="34" charset="0"/>
              </a:rPr>
              <a:t>“You can’t fake memory bandwidth that isn’t there” –Seymour Cray</a:t>
            </a:r>
            <a:endParaRPr lang="en-US" sz="2000" b="1" dirty="0">
              <a:latin typeface="Calibri" pitchFamily="34" charset="0"/>
            </a:endParaRPr>
          </a:p>
        </p:txBody>
      </p:sp>
      <p:sp>
        <p:nvSpPr>
          <p:cNvPr id="15366" name="TextBox 25"/>
          <p:cNvSpPr txBox="1">
            <a:spLocks noChangeArrowheads="1"/>
          </p:cNvSpPr>
          <p:nvPr/>
        </p:nvSpPr>
        <p:spPr bwMode="auto">
          <a:xfrm>
            <a:off x="820738" y="1295400"/>
            <a:ext cx="8018462" cy="6247864"/>
          </a:xfrm>
          <a:prstGeom prst="rect">
            <a:avLst/>
          </a:prstGeom>
          <a:noFill/>
          <a:ln w="9525">
            <a:noFill/>
            <a:miter lim="800000"/>
            <a:headEnd/>
            <a:tailEnd/>
          </a:ln>
        </p:spPr>
        <p:txBody>
          <a:bodyPr wrap="square">
            <a:spAutoFit/>
          </a:bodyPr>
          <a:lstStyle/>
          <a:p>
            <a:pPr marL="285750" indent="-285750">
              <a:buFont typeface="Arial" charset="0"/>
              <a:buChar char="•"/>
            </a:pPr>
            <a:r>
              <a:rPr lang="en-US" sz="2000" dirty="0" smtClean="0">
                <a:latin typeface="Calibri" pitchFamily="34" charset="0"/>
              </a:rPr>
              <a:t>Caches are great…</a:t>
            </a:r>
          </a:p>
          <a:p>
            <a:pPr marL="742950" lvl="1" indent="-285750">
              <a:buFont typeface="Arial" charset="0"/>
              <a:buChar char="•"/>
            </a:pPr>
            <a:r>
              <a:rPr lang="en-US" sz="2000" dirty="0" smtClean="0">
                <a:latin typeface="Calibri" pitchFamily="34" charset="0"/>
              </a:rPr>
              <a:t>Hide latency due to slow main memory</a:t>
            </a:r>
          </a:p>
          <a:p>
            <a:pPr marL="1200150" lvl="2" indent="-285750">
              <a:buFont typeface="Arial" charset="0"/>
              <a:buChar char="•"/>
            </a:pPr>
            <a:r>
              <a:rPr lang="en-US" sz="2000" dirty="0" smtClean="0">
                <a:latin typeface="Calibri" pitchFamily="34" charset="0"/>
              </a:rPr>
              <a:t>CDC 6600 (1964) with instruction stack through the initial Motorola 68k (1982) instruction caches. It only started to get bad when chip designers had a bunch of “free” transistors.</a:t>
            </a:r>
          </a:p>
          <a:p>
            <a:pPr lvl="2"/>
            <a:endParaRPr lang="en-US" sz="2000" dirty="0" smtClean="0">
              <a:latin typeface="Calibri" pitchFamily="34" charset="0"/>
            </a:endParaRPr>
          </a:p>
          <a:p>
            <a:pPr marL="285750" indent="-285750">
              <a:buFont typeface="Arial" charset="0"/>
              <a:buChar char="•"/>
            </a:pPr>
            <a:r>
              <a:rPr lang="en-US" sz="2000" dirty="0" smtClean="0">
                <a:latin typeface="Calibri" pitchFamily="34" charset="0"/>
              </a:rPr>
              <a:t>Except kills power efficiency when implementing virtual memory</a:t>
            </a:r>
          </a:p>
          <a:p>
            <a:pPr marL="742950" lvl="1" indent="-285750">
              <a:buFont typeface="Arial" charset="0"/>
              <a:buChar char="•"/>
            </a:pPr>
            <a:r>
              <a:rPr lang="en-US" sz="2000" dirty="0" smtClean="0">
                <a:latin typeface="Calibri" pitchFamily="34" charset="0"/>
              </a:rPr>
              <a:t>IBM System 360 Model 67 (1967) was the first to implement Virtual Memory with what we would now call a MMU (at that point a “Dynamic Translation Box”)</a:t>
            </a:r>
          </a:p>
          <a:p>
            <a:pPr marL="742950" lvl="1" indent="-285750">
              <a:buFont typeface="Arial" charset="0"/>
              <a:buChar char="•"/>
            </a:pPr>
            <a:r>
              <a:rPr lang="en-US" sz="2000" dirty="0" smtClean="0">
                <a:latin typeface="Calibri" pitchFamily="34" charset="0"/>
              </a:rPr>
              <a:t>Additional logic for TLBs and other logic on a modern chip uses 30%-50% of the die area.</a:t>
            </a:r>
          </a:p>
          <a:p>
            <a:pPr marL="742950" lvl="1" indent="-285750">
              <a:buFont typeface="Arial" charset="0"/>
              <a:buChar char="•"/>
            </a:pPr>
            <a:r>
              <a:rPr lang="en-US" sz="2000" b="1" dirty="0" smtClean="0">
                <a:latin typeface="Calibri" pitchFamily="34" charset="0"/>
              </a:rPr>
              <a:t>Virtual Memory translation and paging are two of the worst decisions in computing history</a:t>
            </a:r>
          </a:p>
          <a:p>
            <a:pPr marL="1200150" lvl="2" indent="-285750">
              <a:buFont typeface="Arial" charset="0"/>
              <a:buChar char="•"/>
            </a:pPr>
            <a:r>
              <a:rPr lang="en-US" sz="2000" dirty="0" smtClean="0">
                <a:latin typeface="Calibri" pitchFamily="34" charset="0"/>
              </a:rPr>
              <a:t>Makes things a bit easier for a programmer when you assume you have bad compilers, but at </a:t>
            </a:r>
            <a:r>
              <a:rPr lang="en-US" sz="2000" b="1" dirty="0" smtClean="0">
                <a:latin typeface="Calibri" pitchFamily="34" charset="0"/>
              </a:rPr>
              <a:t>significant</a:t>
            </a:r>
            <a:r>
              <a:rPr lang="en-US" sz="2000" dirty="0" smtClean="0">
                <a:latin typeface="Calibri" pitchFamily="34" charset="0"/>
              </a:rPr>
              <a:t> hardware (power, area, and latency) cost.</a:t>
            </a:r>
          </a:p>
          <a:p>
            <a:pPr marL="1200150" lvl="2" indent="-285750">
              <a:buFont typeface="Arial" charset="0"/>
              <a:buChar char="•"/>
            </a:pPr>
            <a:endParaRPr lang="en-US" sz="2000" dirty="0" smtClean="0">
              <a:latin typeface="Calibri" pitchFamily="34" charset="0"/>
            </a:endParaRPr>
          </a:p>
          <a:p>
            <a:pPr marL="742950" lvl="1" indent="-285750">
              <a:buFont typeface="Arial" charset="0"/>
              <a:buChar char="•"/>
            </a:pPr>
            <a:endParaRPr lang="en-US" sz="2000" dirty="0" smtClean="0">
              <a:latin typeface="Calibri" pitchFamily="34" charset="0"/>
            </a:endParaRPr>
          </a:p>
          <a:p>
            <a:pPr marL="742950" lvl="1" indent="-285750">
              <a:buFont typeface="Arial" charset="0"/>
              <a:buChar char="•"/>
            </a:pPr>
            <a:endParaRPr lang="en-US" sz="2000"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1D6795A8-37A5-4F55-A3B3-C9AAB0399C1C}" type="slidenum">
              <a:rPr lang="en-US" smtClean="0"/>
              <a:pPr>
                <a:defRPr/>
              </a:pPr>
              <a:t>9</a:t>
            </a:fld>
            <a:endParaRPr lang="en-US"/>
          </a:p>
        </p:txBody>
      </p:sp>
      <p:sp>
        <p:nvSpPr>
          <p:cNvPr id="17" name="Footer Placeholder 3"/>
          <p:cNvSpPr>
            <a:spLocks noGrp="1"/>
          </p:cNvSpPr>
          <p:nvPr>
            <p:ph type="ftr" sz="quarter" idx="11"/>
          </p:nvPr>
        </p:nvSpPr>
        <p:spPr>
          <a:xfrm>
            <a:off x="196806" y="6472358"/>
            <a:ext cx="2895600" cy="365125"/>
          </a:xfrm>
        </p:spPr>
        <p:txBody>
          <a:bodyPr/>
          <a:lstStyle/>
          <a:p>
            <a:pPr algn="l">
              <a:defRPr/>
            </a:pPr>
            <a:r>
              <a:rPr lang="en-US" dirty="0" smtClean="0"/>
              <a:t>© 2016 REX Computing</a:t>
            </a:r>
            <a:endParaRPr lang="en-US" dirty="0"/>
          </a:p>
        </p:txBody>
      </p:sp>
    </p:spTree>
    <p:extLst>
      <p:ext uri="{BB962C8B-B14F-4D97-AF65-F5344CB8AC3E}">
        <p14:creationId xmlns:p14="http://schemas.microsoft.com/office/powerpoint/2010/main" val="791289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19603</TotalTime>
  <Words>2649</Words>
  <Application>Microsoft Macintosh PowerPoint</Application>
  <PresentationFormat>On-screen Show (4:3)</PresentationFormat>
  <Paragraphs>575</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What’s so big about Exascale?</vt:lpstr>
      <vt:lpstr>Current state of energy efficiency</vt:lpstr>
      <vt:lpstr>Current state of energy efficiency</vt:lpstr>
      <vt:lpstr>Existing roadmaps will not get us to Exascale</vt:lpstr>
      <vt:lpstr>PowerPoint Presentation</vt:lpstr>
      <vt:lpstr>Current processors were designed for an old paradigm</vt:lpstr>
      <vt:lpstr>A short history of caches</vt:lpstr>
      <vt:lpstr>A short history of caches cont.</vt:lpstr>
      <vt:lpstr>Introducing the REX Neo Architecture</vt:lpstr>
      <vt:lpstr>The Neo core: Simple, low-power, and highly scalable.</vt:lpstr>
      <vt:lpstr>VLIW?! Scratchpad?! That’s madness!</vt:lpstr>
      <vt:lpstr>VLIW?! Scratchpad?! That’s madness!</vt:lpstr>
      <vt:lpstr>VLIW?! Scratchpad?! That’s madness!</vt:lpstr>
      <vt:lpstr>The Neo Compute Core</vt:lpstr>
      <vt:lpstr>The Neo Network on Chip Maximizes Scalability</vt:lpstr>
      <vt:lpstr>Simple latency guaranteed load/store architecture for all memory accesses</vt:lpstr>
      <vt:lpstr>The Neo Network on Chip seamlessly scales with the address space </vt:lpstr>
      <vt:lpstr>The Neo chip balances compute with memory and I/O.</vt:lpstr>
      <vt:lpstr>Familiar software tools and runtime environment.</vt:lpstr>
      <vt:lpstr>Neo significantly outperforms its competition.</vt:lpstr>
      <vt:lpstr>Neo Development Tools and Evaluation Kit</vt:lpstr>
      <vt:lpstr>The 256-core Neo Chip: Full production tapeout in     mid 2017</vt:lpstr>
      <vt:lpstr>PowerPoint Presentation</vt:lpstr>
      <vt:lpstr>(A very conservative) 1st Generation Neo Rack</vt:lpstr>
      <vt:lpstr>REX Neo: Evolving to exascale in early 2020s.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c:creator>
  <cp:lastModifiedBy>Thomas</cp:lastModifiedBy>
  <cp:revision>127</cp:revision>
  <dcterms:created xsi:type="dcterms:W3CDTF">2015-03-01T00:06:11Z</dcterms:created>
  <dcterms:modified xsi:type="dcterms:W3CDTF">2016-03-29T20:40:47Z</dcterms:modified>
</cp:coreProperties>
</file>