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5" r:id="rId4"/>
  </p:sldMasterIdLst>
  <p:notesMasterIdLst>
    <p:notesMasterId r:id="rId29"/>
  </p:notesMasterIdLst>
  <p:sldIdLst>
    <p:sldId id="256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8" r:id="rId18"/>
    <p:sldId id="273" r:id="rId19"/>
    <p:sldId id="257" r:id="rId20"/>
    <p:sldId id="262" r:id="rId21"/>
    <p:sldId id="279" r:id="rId22"/>
    <p:sldId id="280" r:id="rId23"/>
    <p:sldId id="275" r:id="rId24"/>
    <p:sldId id="276" r:id="rId25"/>
    <p:sldId id="281" r:id="rId26"/>
    <p:sldId id="282" r:id="rId27"/>
    <p:sldId id="283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872" y="-160"/>
      </p:cViewPr>
      <p:guideLst>
        <p:guide orient="horz" pos="144"/>
        <p:guide orient="horz" pos="4176"/>
        <p:guide pos="3120"/>
        <p:guide pos="56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EC2BB-200E-D340-B002-E0798C53D622}" type="datetimeFigureOut">
              <a:rPr lang="en-US" smtClean="0"/>
              <a:pPr/>
              <a:t>11/4/09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540D-A815-FE4D-B568-B61589905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5610225" y="0"/>
            <a:ext cx="26988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877163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424732"/>
          </a:xfr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New_DOE_Logo_Color_042808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38875"/>
            <a:ext cx="1743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ORNL_managed b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7038" y="6201688"/>
            <a:ext cx="3505200" cy="452426"/>
          </a:xfrm>
          <a:prstGeom prst="rect">
            <a:avLst/>
          </a:prstGeom>
        </p:spPr>
      </p:pic>
      <p:pic>
        <p:nvPicPr>
          <p:cNvPr id="11" name="Picture 10" descr="template graphic_090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34314" y="1233948"/>
            <a:ext cx="4292392" cy="4224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847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04" y="1344823"/>
            <a:ext cx="8229600" cy="202414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 flipH="1">
            <a:off x="228600" y="6402858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73038" eaLnBrk="1" hangingPunct="1">
              <a:lnSpc>
                <a:spcPct val="90000"/>
              </a:lnSpc>
              <a:tabLst>
                <a:tab pos="230188" algn="l"/>
              </a:tabLst>
              <a:defRPr/>
            </a:pPr>
            <a:fld id="{5090E27C-CA13-484A-97F4-0144A35C19E2}" type="slidenum">
              <a:rPr lang="en-US" sz="900" b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l" defTabSz="173038" eaLnBrk="1" hangingPunct="1">
                <a:lnSpc>
                  <a:spcPct val="90000"/>
                </a:lnSpc>
                <a:tabLst>
                  <a:tab pos="230188" algn="l"/>
                </a:tabLst>
                <a:defRPr/>
              </a:pPr>
              <a:t>‹#›</a:t>
            </a:fld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Managed by UT-Battelle</a:t>
            </a:r>
            <a:b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00" b="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for the U.S. Department of Energy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10" descr="ORNL emboss_2.pn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8077200" y="6216650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56"/>
          <p:cNvSpPr txBox="1">
            <a:spLocks noChangeArrowheads="1"/>
          </p:cNvSpPr>
          <p:nvPr userDrawn="1"/>
        </p:nvSpPr>
        <p:spPr>
          <a:xfrm>
            <a:off x="3124200" y="6476464"/>
            <a:ext cx="2895600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Presentation_name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9" r:id="rId3"/>
    <p:sldLayoutId id="2147483920" r:id="rId4"/>
    <p:sldLayoutId id="2147483921" r:id="rId5"/>
    <p:sldLayoutId id="2147483853" r:id="rId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rgbClr val="006C3A"/>
          </a:solidFill>
          <a:latin typeface="Arial Black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90000"/>
        </a:lnSpc>
        <a:spcBef>
          <a:spcPts val="1400"/>
        </a:spcBef>
        <a:buClr>
          <a:srgbClr val="006C3A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625475" indent="-279400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–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914400" indent="-230188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•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144588" indent="-173038" algn="l" defTabSz="914400" rtl="0" eaLnBrk="1" latinLnBrk="0" hangingPunct="1">
        <a:lnSpc>
          <a:spcPct val="90000"/>
        </a:lnSpc>
        <a:spcBef>
          <a:spcPts val="800"/>
        </a:spcBef>
        <a:buClr>
          <a:srgbClr val="006C3A"/>
        </a:buClr>
        <a:buFont typeface="Arial" pitchFamily="34" charset="0"/>
        <a:buChar char="–"/>
        <a:defRPr sz="1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482725" indent="-222250" algn="l" defTabSz="914400" rtl="0" eaLnBrk="1" latinLnBrk="0" hangingPunct="1">
        <a:lnSpc>
          <a:spcPct val="90000"/>
        </a:lnSpc>
        <a:spcBef>
          <a:spcPts val="600"/>
        </a:spcBef>
        <a:buClr>
          <a:srgbClr val="006C3A"/>
        </a:buClr>
        <a:buFont typeface="Arial" pitchFamily="34" charset="0"/>
        <a:buChar char="»"/>
        <a:defRPr sz="18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888705"/>
          </a:xfrm>
        </p:spPr>
        <p:txBody>
          <a:bodyPr/>
          <a:lstStyle/>
          <a:p>
            <a:r>
              <a:rPr lang="en-US" dirty="0" smtClean="0"/>
              <a:t>Introducing </a:t>
            </a:r>
            <a:br>
              <a:rPr lang="en-US" dirty="0" smtClean="0"/>
            </a:br>
            <a:r>
              <a:rPr lang="en-US" dirty="0" smtClean="0"/>
              <a:t>Tpetra and Kokkos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1966692"/>
          </a:xfrm>
        </p:spPr>
        <p:txBody>
          <a:bodyPr/>
          <a:lstStyle/>
          <a:p>
            <a:r>
              <a:rPr lang="en-US" dirty="0" smtClean="0"/>
              <a:t>Chris Baker/ORNL</a:t>
            </a:r>
          </a:p>
          <a:p>
            <a:endParaRPr lang="en-US" dirty="0" smtClean="0"/>
          </a:p>
          <a:p>
            <a:r>
              <a:rPr lang="en-US" dirty="0" smtClean="0"/>
              <a:t>TUG 2009</a:t>
            </a:r>
          </a:p>
          <a:p>
            <a:r>
              <a:rPr lang="en-US" dirty="0" smtClean="0"/>
              <a:t>November 3-5 @ CSRI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Kokkos Node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423196" cy="4811574"/>
          </a:xfrm>
        </p:spPr>
        <p:txBody>
          <a:bodyPr/>
          <a:lstStyle/>
          <a:p>
            <a:r>
              <a:rPr lang="en-US" dirty="0" smtClean="0"/>
              <a:t>Kokkos provides two components:</a:t>
            </a:r>
          </a:p>
          <a:p>
            <a:pPr lvl="1"/>
            <a:r>
              <a:rPr lang="en-US" dirty="0" smtClean="0">
                <a:solidFill>
                  <a:srgbClr val="006C3A"/>
                </a:solidFill>
              </a:rPr>
              <a:t>Kokkos memory model </a:t>
            </a:r>
            <a:r>
              <a:rPr lang="en-US" dirty="0" smtClean="0"/>
              <a:t>addresses Difficulty #1</a:t>
            </a:r>
          </a:p>
          <a:p>
            <a:pPr lvl="2"/>
            <a:r>
              <a:rPr lang="en-US" dirty="0" smtClean="0"/>
              <a:t>Allocation, </a:t>
            </a:r>
            <a:r>
              <a:rPr lang="en-US" dirty="0" err="1" smtClean="0"/>
              <a:t>deallocation</a:t>
            </a:r>
            <a:r>
              <a:rPr lang="en-US" dirty="0" smtClean="0"/>
              <a:t> and efficient access of memory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compute buffer</a:t>
            </a:r>
            <a:r>
              <a:rPr lang="en-US" dirty="0" smtClean="0"/>
              <a:t>: special memory allocation used exclusively for parallel computation</a:t>
            </a:r>
          </a:p>
          <a:p>
            <a:pPr lvl="1"/>
            <a:r>
              <a:rPr lang="en-US" dirty="0" smtClean="0">
                <a:solidFill>
                  <a:srgbClr val="006C3A"/>
                </a:solidFill>
              </a:rPr>
              <a:t>Kokkos compute model </a:t>
            </a:r>
            <a:r>
              <a:rPr lang="en-US" dirty="0" smtClean="0"/>
              <a:t>addresses Difficulty #2</a:t>
            </a:r>
          </a:p>
          <a:p>
            <a:pPr lvl="2"/>
            <a:r>
              <a:rPr lang="en-US" dirty="0" smtClean="0"/>
              <a:t>Description of kernels for parallel execution on a node</a:t>
            </a:r>
          </a:p>
          <a:p>
            <a:pPr lvl="2"/>
            <a:r>
              <a:rPr lang="en-US" dirty="0" smtClean="0"/>
              <a:t>Provides stubs for common parallel work constructs</a:t>
            </a:r>
          </a:p>
          <a:p>
            <a:pPr lvl="3"/>
            <a:r>
              <a:rPr lang="en-US" dirty="0" smtClean="0"/>
              <a:t>Parallel for loop</a:t>
            </a:r>
          </a:p>
          <a:p>
            <a:pPr lvl="3"/>
            <a:r>
              <a:rPr lang="en-US" dirty="0" smtClean="0"/>
              <a:t>Parallel reduction</a:t>
            </a:r>
          </a:p>
          <a:p>
            <a:r>
              <a:rPr lang="en-US" dirty="0" smtClean="0"/>
              <a:t>Supporting a new platform only a matter of implementing these models, i.e., implementing a new Node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Kokkos 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118325"/>
          </a:xfrm>
        </p:spPr>
        <p:txBody>
          <a:bodyPr/>
          <a:lstStyle/>
          <a:p>
            <a:r>
              <a:rPr lang="en-US" dirty="0" smtClean="0"/>
              <a:t>A generic node model must at least</a:t>
            </a:r>
          </a:p>
          <a:p>
            <a:pPr lvl="1"/>
            <a:r>
              <a:rPr lang="en-US" dirty="0" smtClean="0"/>
              <a:t>support the scenario involving distinct memory regions</a:t>
            </a:r>
          </a:p>
          <a:p>
            <a:pPr lvl="1"/>
            <a:r>
              <a:rPr lang="en-US" dirty="0" smtClean="0"/>
              <a:t>allow efficient memory access under traditional scenarios</a:t>
            </a:r>
          </a:p>
          <a:p>
            <a:r>
              <a:rPr lang="en-US" dirty="0" smtClean="0"/>
              <a:t>Node provides the following memory handling routines: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ArrayRCP&lt;T&gt; </a:t>
            </a:r>
            <a:r>
              <a:rPr lang="en-US" sz="1800" dirty="0" err="1" smtClean="0">
                <a:solidFill>
                  <a:srgbClr val="C0504D"/>
                </a:solidFill>
                <a:latin typeface="Courier New"/>
                <a:cs typeface="Courier New"/>
              </a:rPr>
              <a:t>Node</a:t>
            </a:r>
            <a:r>
              <a:rPr lang="en-US" sz="1800" dirty="0" err="1" smtClean="0">
                <a:latin typeface="Courier New"/>
                <a:cs typeface="Courier New"/>
              </a:rPr>
              <a:t>::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allocBuffer</a:t>
            </a:r>
            <a:r>
              <a:rPr lang="en-US" sz="1800" dirty="0" smtClean="0">
                <a:latin typeface="Courier New"/>
                <a:cs typeface="Courier New"/>
              </a:rPr>
              <a:t>&lt;T&gt;(size_t </a:t>
            </a:r>
            <a:r>
              <a:rPr lang="en-US" sz="1800" dirty="0" err="1" smtClean="0">
                <a:latin typeface="Courier New"/>
                <a:cs typeface="Courier New"/>
              </a:rPr>
              <a:t>sz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void        </a:t>
            </a:r>
            <a:r>
              <a:rPr lang="en-US" sz="1800" dirty="0" err="1" smtClean="0">
                <a:solidFill>
                  <a:srgbClr val="C0504D"/>
                </a:solidFill>
                <a:latin typeface="Courier New"/>
                <a:cs typeface="Courier New"/>
              </a:rPr>
              <a:t>Node</a:t>
            </a:r>
            <a:r>
              <a:rPr lang="en-US" sz="1800" dirty="0" err="1" smtClean="0">
                <a:latin typeface="Courier New"/>
                <a:cs typeface="Courier New"/>
              </a:rPr>
              <a:t>::</a:t>
            </a:r>
            <a:r>
              <a:rPr lang="en-US" sz="1800" dirty="0" err="1" smtClean="0">
                <a:solidFill>
                  <a:schemeClr val="tx2"/>
                </a:solidFill>
                <a:latin typeface="Courier New"/>
                <a:cs typeface="Courier New"/>
              </a:rPr>
              <a:t>copyToBuffer</a:t>
            </a:r>
            <a:r>
              <a:rPr lang="en-US" sz="1800" dirty="0" smtClean="0">
                <a:latin typeface="Courier New"/>
                <a:cs typeface="Courier New"/>
              </a:rPr>
              <a:t>&lt;T&gt;(</a:t>
            </a:r>
            <a:r>
              <a:rPr lang="en-US" sz="1800" dirty="0" err="1" smtClean="0">
                <a:latin typeface="Courier New"/>
                <a:cs typeface="Courier New"/>
              </a:rPr>
              <a:t>ArrayView</a:t>
            </a:r>
            <a:r>
              <a:rPr lang="en-US" sz="1800" dirty="0" smtClean="0">
                <a:latin typeface="Courier New"/>
                <a:cs typeface="Courier New"/>
              </a:rPr>
              <a:t>&lt;T&gt; </a:t>
            </a:r>
            <a:r>
              <a:rPr lang="en-US" sz="1800" dirty="0" err="1" smtClean="0">
                <a:latin typeface="Courier New"/>
                <a:cs typeface="Courier New"/>
              </a:rPr>
              <a:t>src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                       ArrayRCP&lt;T&gt;  </a:t>
            </a:r>
            <a:r>
              <a:rPr lang="en-US" sz="1800" dirty="0" err="1" smtClean="0">
                <a:latin typeface="Courier New"/>
                <a:cs typeface="Courier New"/>
              </a:rPr>
              <a:t>dest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void        </a:t>
            </a:r>
            <a:r>
              <a:rPr lang="en-US" sz="1800" dirty="0" err="1" smtClean="0">
                <a:solidFill>
                  <a:srgbClr val="C0504D"/>
                </a:solidFill>
                <a:latin typeface="Courier New"/>
                <a:cs typeface="Courier New"/>
              </a:rPr>
              <a:t>Node</a:t>
            </a:r>
            <a:r>
              <a:rPr lang="en-US" sz="1800" dirty="0" err="1" smtClean="0">
                <a:latin typeface="Courier New"/>
                <a:cs typeface="Courier New"/>
              </a:rPr>
              <a:t>::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copyFromBuffer</a:t>
            </a:r>
            <a:r>
              <a:rPr lang="en-US" sz="1800" dirty="0" smtClean="0">
                <a:latin typeface="Courier New"/>
                <a:cs typeface="Courier New"/>
              </a:rPr>
              <a:t>&lt;T&gt;(ArrayRCP&lt;T&gt; </a:t>
            </a:r>
            <a:r>
              <a:rPr lang="en-US" sz="1800" dirty="0" err="1" smtClean="0">
                <a:latin typeface="Courier New"/>
                <a:cs typeface="Courier New"/>
              </a:rPr>
              <a:t>src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                             </a:t>
            </a:r>
            <a:r>
              <a:rPr lang="en-US" sz="1800" dirty="0" err="1" smtClean="0">
                <a:latin typeface="Courier New"/>
                <a:cs typeface="Courier New"/>
              </a:rPr>
              <a:t>ArrayView</a:t>
            </a:r>
            <a:r>
              <a:rPr lang="en-US" sz="1800" dirty="0" smtClean="0">
                <a:latin typeface="Courier New"/>
                <a:cs typeface="Courier New"/>
              </a:rPr>
              <a:t>&lt;T&gt; </a:t>
            </a:r>
            <a:r>
              <a:rPr lang="en-US" sz="1800" dirty="0" err="1" smtClean="0">
                <a:latin typeface="Courier New"/>
                <a:cs typeface="Courier New"/>
              </a:rPr>
              <a:t>dest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ArrayRCP&lt;T&gt; </a:t>
            </a:r>
            <a:r>
              <a:rPr lang="en-US" sz="1800" dirty="0" err="1" smtClean="0">
                <a:solidFill>
                  <a:srgbClr val="C0504D"/>
                </a:solidFill>
                <a:latin typeface="Courier New"/>
                <a:cs typeface="Courier New"/>
              </a:rPr>
              <a:t>Node</a:t>
            </a:r>
            <a:r>
              <a:rPr lang="en-US" sz="1800" dirty="0" err="1" smtClean="0">
                <a:latin typeface="Courier New"/>
                <a:cs typeface="Courier New"/>
              </a:rPr>
              <a:t>::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viewBuffer</a:t>
            </a:r>
            <a:r>
              <a:rPr lang="en-US" sz="1800" dirty="0" smtClean="0">
                <a:latin typeface="Courier New"/>
                <a:cs typeface="Courier New"/>
              </a:rPr>
              <a:t>&lt;T&gt; (ArrayRCP&lt;T&gt; buff);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void        </a:t>
            </a:r>
            <a:r>
              <a:rPr lang="en-US" sz="1800" dirty="0" err="1" smtClean="0">
                <a:solidFill>
                  <a:srgbClr val="C0504D"/>
                </a:solidFill>
                <a:latin typeface="Courier New"/>
                <a:cs typeface="Courier New"/>
              </a:rPr>
              <a:t>Node</a:t>
            </a:r>
            <a:r>
              <a:rPr lang="en-US" sz="1800" dirty="0" err="1" smtClean="0">
                <a:latin typeface="Courier New"/>
                <a:cs typeface="Courier New"/>
              </a:rPr>
              <a:t>::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readyBuffer</a:t>
            </a:r>
            <a:r>
              <a:rPr lang="en-US" sz="1800" dirty="0" smtClean="0">
                <a:latin typeface="Courier New"/>
                <a:cs typeface="Courier New"/>
              </a:rPr>
              <a:t>&lt;T&gt;(ArrayRCP&lt;T&gt; buff);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Kokkos Compute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746940"/>
          </a:xfrm>
        </p:spPr>
        <p:txBody>
          <a:bodyPr/>
          <a:lstStyle/>
          <a:p>
            <a:r>
              <a:rPr lang="en-US" dirty="0" smtClean="0"/>
              <a:t>Have to find the correct level for programming the node:</a:t>
            </a:r>
          </a:p>
          <a:p>
            <a:pPr lvl="1"/>
            <a:r>
              <a:rPr lang="en-US" dirty="0" smtClean="0"/>
              <a:t>Too low: code </a:t>
            </a:r>
            <a:r>
              <a:rPr lang="en-US" sz="1600" dirty="0" err="1" smtClean="0">
                <a:latin typeface="Courier New"/>
                <a:cs typeface="Courier New"/>
              </a:rPr>
              <a:t>dot(x,y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for each node</a:t>
            </a:r>
          </a:p>
          <a:p>
            <a:pPr lvl="2"/>
            <a:r>
              <a:rPr lang="en-US" dirty="0" smtClean="0"/>
              <a:t>Too much work to move to a new platform.</a:t>
            </a:r>
          </a:p>
          <a:p>
            <a:pPr lvl="2"/>
            <a:r>
              <a:rPr lang="en-US" dirty="0" smtClean="0"/>
              <a:t>Effort of writing </a:t>
            </a:r>
            <a:r>
              <a:rPr lang="en-US" sz="1400" dirty="0" smtClean="0">
                <a:latin typeface="Courier New"/>
                <a:cs typeface="Courier New"/>
              </a:rPr>
              <a:t>dot()</a:t>
            </a:r>
            <a:r>
              <a:rPr lang="en-US" dirty="0" smtClean="0"/>
              <a:t> duplicates that of </a:t>
            </a:r>
            <a:r>
              <a:rPr lang="en-US" sz="1400" dirty="0" smtClean="0">
                <a:latin typeface="Courier New"/>
                <a:cs typeface="Courier New"/>
              </a:rPr>
              <a:t>norm1()</a:t>
            </a:r>
          </a:p>
          <a:p>
            <a:pPr lvl="1"/>
            <a:r>
              <a:rPr lang="en-US" dirty="0" smtClean="0"/>
              <a:t>Too high: code </a:t>
            </a:r>
            <a:r>
              <a:rPr lang="en-US" sz="1600" dirty="0" err="1" smtClean="0">
                <a:latin typeface="Courier New"/>
                <a:cs typeface="Courier New"/>
              </a:rPr>
              <a:t>dot(x,y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for all nodes. </a:t>
            </a:r>
          </a:p>
          <a:p>
            <a:pPr lvl="2"/>
            <a:r>
              <a:rPr lang="en-US" dirty="0" smtClean="0"/>
              <a:t>Can’t exploit hardware features.</a:t>
            </a:r>
          </a:p>
          <a:p>
            <a:pPr lvl="2"/>
            <a:r>
              <a:rPr lang="en-US" dirty="0" smtClean="0"/>
              <a:t>API becomes a programming language without a compiler.</a:t>
            </a:r>
          </a:p>
          <a:p>
            <a:r>
              <a:rPr lang="en-US" dirty="0" smtClean="0"/>
              <a:t>Somewhere in the middle:</a:t>
            </a:r>
          </a:p>
          <a:p>
            <a:pPr lvl="1"/>
            <a:r>
              <a:rPr lang="en-US" dirty="0" smtClean="0"/>
              <a:t>Parallel reduction is the intersection of </a:t>
            </a:r>
            <a:r>
              <a:rPr lang="en-US" sz="1600" dirty="0" smtClean="0">
                <a:latin typeface="Courier New"/>
                <a:cs typeface="Courier New"/>
              </a:rPr>
              <a:t>dot()</a:t>
            </a:r>
            <a:r>
              <a:rPr lang="en-US" dirty="0" smtClean="0"/>
              <a:t> and </a:t>
            </a:r>
            <a:r>
              <a:rPr lang="en-US" sz="1600" dirty="0" smtClean="0">
                <a:latin typeface="Courier New"/>
                <a:cs typeface="Courier New"/>
              </a:rPr>
              <a:t>norm1()</a:t>
            </a:r>
          </a:p>
          <a:p>
            <a:pPr lvl="1"/>
            <a:r>
              <a:rPr lang="en-US" dirty="0" smtClean="0"/>
              <a:t>Parallel for loop is the intersection of </a:t>
            </a:r>
            <a:r>
              <a:rPr lang="en-US" sz="1600" dirty="0" err="1" smtClean="0">
                <a:latin typeface="Courier New"/>
                <a:cs typeface="Courier New"/>
              </a:rPr>
              <a:t>axpy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and mat-</a:t>
            </a:r>
            <a:r>
              <a:rPr lang="en-US" dirty="0" err="1" smtClean="0"/>
              <a:t>vec</a:t>
            </a:r>
            <a:endParaRPr lang="en-US" dirty="0" smtClean="0"/>
          </a:p>
          <a:p>
            <a:pPr lvl="1"/>
            <a:r>
              <a:rPr lang="en-US" dirty="0" smtClean="0"/>
              <a:t>We need a way of fusing kernels with these basic constructs.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1110" y="2221468"/>
            <a:ext cx="242429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latin typeface="Arial Narrow"/>
                <a:cs typeface="Arial Narrow"/>
              </a:rPr>
              <a:t>m</a:t>
            </a:r>
            <a:r>
              <a:rPr lang="en-US" dirty="0" smtClean="0">
                <a:latin typeface="Arial Narrow"/>
                <a:cs typeface="Arial Narrow"/>
              </a:rPr>
              <a:t> kernels * </a:t>
            </a:r>
            <a:r>
              <a:rPr lang="en-US" dirty="0" err="1" smtClean="0">
                <a:latin typeface="Arial Narrow"/>
                <a:cs typeface="Arial Narrow"/>
              </a:rPr>
              <a:t>n</a:t>
            </a:r>
            <a:r>
              <a:rPr lang="en-US" dirty="0" smtClean="0">
                <a:latin typeface="Arial Narrow"/>
                <a:cs typeface="Arial Narrow"/>
              </a:rPr>
              <a:t> nodes = </a:t>
            </a:r>
            <a:r>
              <a:rPr lang="en-US" dirty="0" err="1" smtClean="0">
                <a:latin typeface="Arial Narrow"/>
                <a:cs typeface="Arial Narrow"/>
              </a:rPr>
              <a:t>m</a:t>
            </a:r>
            <a:r>
              <a:rPr lang="en-US" dirty="0" smtClean="0">
                <a:latin typeface="Arial Narrow"/>
                <a:cs typeface="Arial Narrow"/>
              </a:rPr>
              <a:t>*</a:t>
            </a:r>
            <a:r>
              <a:rPr lang="en-US" dirty="0" err="1" smtClean="0">
                <a:latin typeface="Arial Narrow"/>
                <a:cs typeface="Arial Narrow"/>
              </a:rPr>
              <a:t>n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343400"/>
            <a:ext cx="40386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latin typeface="Arial Narrow"/>
                <a:cs typeface="Arial Narrow"/>
              </a:rPr>
              <a:t>m</a:t>
            </a:r>
            <a:r>
              <a:rPr lang="en-US" dirty="0" smtClean="0">
                <a:latin typeface="Arial Narrow"/>
                <a:cs typeface="Arial Narrow"/>
              </a:rPr>
              <a:t> kernels + 2 constructs * </a:t>
            </a:r>
            <a:r>
              <a:rPr lang="en-US" dirty="0" err="1" smtClean="0">
                <a:latin typeface="Arial Narrow"/>
                <a:cs typeface="Arial Narrow"/>
              </a:rPr>
              <a:t>n</a:t>
            </a:r>
            <a:r>
              <a:rPr lang="en-US" dirty="0" smtClean="0">
                <a:latin typeface="Arial Narrow"/>
                <a:cs typeface="Arial Narrow"/>
              </a:rPr>
              <a:t> nodes = </a:t>
            </a:r>
            <a:r>
              <a:rPr lang="en-US" dirty="0" err="1" smtClean="0">
                <a:latin typeface="Arial Narrow"/>
                <a:cs typeface="Arial Narrow"/>
              </a:rPr>
              <a:t>m</a:t>
            </a:r>
            <a:r>
              <a:rPr lang="en-US" dirty="0" smtClean="0">
                <a:latin typeface="Arial Narrow"/>
                <a:cs typeface="Arial Narrow"/>
              </a:rPr>
              <a:t> + 2 * </a:t>
            </a:r>
            <a:r>
              <a:rPr lang="en-US" dirty="0" err="1" smtClean="0">
                <a:latin typeface="Arial Narrow"/>
                <a:cs typeface="Arial Narrow"/>
              </a:rPr>
              <a:t>n</a:t>
            </a:r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3352800"/>
          <a:ext cx="8763000" cy="3392424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4038600"/>
                <a:gridCol w="4724400"/>
              </a:tblGrid>
              <a:tr h="1295400">
                <a:tc>
                  <a:txBody>
                    <a:bodyPr/>
                    <a:lstStyle/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template &lt;class WDP&gt;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void 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Node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::</a:t>
                      </a:r>
                      <a:r>
                        <a:rPr lang="en-US" sz="1400" b="1" dirty="0" err="1" smtClean="0">
                          <a:solidFill>
                            <a:schemeClr val="tx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parallel_for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(int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beg, int end,  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                 WDP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workdata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  );</a:t>
                      </a:r>
                    </a:p>
                  </a:txBody>
                  <a:tcPr marL="182880" marR="18288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template &lt;class WDP&gt;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WDP::RedouctinType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err="1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Node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::</a:t>
                      </a:r>
                      <a:r>
                        <a:rPr lang="en-US" sz="1400" b="1" dirty="0" err="1" smtClean="0">
                          <a:solidFill>
                            <a:srgbClr val="006C3A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parallel_reduce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(int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beg, int end,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                    WDP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workdata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  );</a:t>
                      </a:r>
                    </a:p>
                  </a:txBody>
                  <a:tcPr marL="182880" marR="18288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85053">
                <a:tc>
                  <a:txBody>
                    <a:bodyPr/>
                    <a:lstStyle/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template &lt;class T, class NODE&gt; 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struct</a:t>
                      </a: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AxpyOp</a:t>
                      </a: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{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const T * </a:t>
                      </a:r>
                      <a:r>
                        <a:rPr lang="en-US" sz="1400" b="1" dirty="0" err="1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</a:t>
                      </a:r>
                      <a:r>
                        <a:rPr lang="en-US" sz="1400" b="1" dirty="0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T * </a:t>
                      </a:r>
                      <a:r>
                        <a:rPr lang="en-US" sz="1400" b="1" dirty="0" err="1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</a:t>
                      </a:r>
                      <a:r>
                        <a:rPr lang="en-US" sz="1400" b="1" dirty="0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4F81B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T alpha, beta;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void </a:t>
                      </a:r>
                      <a:r>
                        <a:rPr lang="en-US" sz="1400" b="1" dirty="0" err="1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execute(int</a:t>
                      </a: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</a:t>
                      </a: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) 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{  </a:t>
                      </a:r>
                      <a:r>
                        <a:rPr lang="en-US" sz="1400" b="1" dirty="0" err="1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y[i</a:t>
                      </a: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] = alpha*</a:t>
                      </a:r>
                      <a:r>
                        <a:rPr lang="en-US" sz="1400" b="1" dirty="0" err="1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x[i</a:t>
                      </a: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] + beta*</a:t>
                      </a:r>
                      <a:r>
                        <a:rPr lang="en-US" sz="1400" b="1" dirty="0" err="1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y[i</a:t>
                      </a:r>
                      <a:r>
                        <a:rPr lang="en-US" sz="1400" b="1" dirty="0" smtClean="0">
                          <a:solidFill>
                            <a:srgbClr val="C0504D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]; }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};</a:t>
                      </a:r>
                    </a:p>
                  </a:txBody>
                  <a:tcPr marL="182880"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template &lt;class T, class NODE&gt;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struct</a:t>
                      </a: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DotOp</a:t>
                      </a: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{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</a:t>
                      </a:r>
                      <a:r>
                        <a:rPr lang="en-US" sz="1400" b="1" dirty="0" err="1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typedef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T </a:t>
                      </a:r>
                      <a:r>
                        <a:rPr lang="en-US" sz="1400" b="1" dirty="0" err="1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ReductionType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const</a:t>
                      </a:r>
                      <a:r>
                        <a:rPr lang="en-US" sz="1400" b="1" baseline="0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T *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x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, * </a:t>
                      </a:r>
                      <a:r>
                        <a:rPr lang="en-US" sz="1400" b="1" dirty="0" err="1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</a:t>
                      </a: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;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endParaRPr lang="en-US" sz="1400" b="1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T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generate(int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i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)  { return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x[i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]*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y[i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]; }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 T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reduce(T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x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, T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) { return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x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 + </a:t>
                      </a:r>
                      <a:r>
                        <a:rPr lang="en-US" sz="1400" b="1" dirty="0" err="1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y</a:t>
                      </a:r>
                      <a:r>
                        <a:rPr lang="en-US" sz="1400" b="1" dirty="0" smtClean="0">
                          <a:solidFill>
                            <a:schemeClr val="accent2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;     }</a:t>
                      </a:r>
                    </a:p>
                    <a:p>
                      <a:pPr marL="342900" indent="-342900" algn="l" eaLnBrk="0" hangingPunct="0">
                        <a:spcBef>
                          <a:spcPct val="20000"/>
                        </a:spcBef>
                        <a:buFont typeface="Wingdings" charset="2"/>
                        <a:buNone/>
                      </a:pPr>
                      <a:r>
                        <a:rPr lang="en-US" sz="1400" b="1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};</a:t>
                      </a:r>
                    </a:p>
                  </a:txBody>
                  <a:tcPr marL="182880" marR="18288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Kokkos Compute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990600"/>
            <a:ext cx="8229600" cy="2270365"/>
          </a:xfrm>
        </p:spPr>
        <p:txBody>
          <a:bodyPr/>
          <a:lstStyle/>
          <a:p>
            <a:r>
              <a:rPr lang="en-US" sz="2400" dirty="0" smtClean="0"/>
              <a:t>Template meta-programming is the answer.</a:t>
            </a:r>
          </a:p>
          <a:p>
            <a:pPr lvl="1"/>
            <a:r>
              <a:rPr lang="en-US" sz="2000" dirty="0" smtClean="0"/>
              <a:t>This is the same approach that Intel TBB takes.</a:t>
            </a:r>
          </a:p>
          <a:p>
            <a:r>
              <a:rPr lang="en-US" sz="2400" dirty="0" smtClean="0"/>
              <a:t>Node provides generic parallel constructs</a:t>
            </a:r>
          </a:p>
          <a:p>
            <a:pPr lvl="1"/>
            <a:r>
              <a:rPr lang="en-US" sz="1800" dirty="0" err="1" smtClean="0">
                <a:latin typeface="Courier New"/>
                <a:cs typeface="Courier New"/>
              </a:rPr>
              <a:t>Node::parallel_for</a:t>
            </a:r>
            <a:r>
              <a:rPr lang="en-US" sz="2000" dirty="0" smtClean="0"/>
              <a:t>,  </a:t>
            </a:r>
            <a:r>
              <a:rPr lang="en-US" sz="1800" dirty="0" err="1" smtClean="0">
                <a:latin typeface="Courier New"/>
                <a:cs typeface="Courier New"/>
              </a:rPr>
              <a:t>Node::parallel_reduce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2400" dirty="0" smtClean="0"/>
              <a:t>User fills the holes in the generic construct.</a:t>
            </a:r>
            <a:endParaRPr lang="en-US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1066800" y="10668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Font typeface="Wingdings" charset="2"/>
              <a:buNone/>
            </a:pPr>
            <a:endParaRPr lang="en-US" sz="14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861774"/>
          </a:xfrm>
        </p:spPr>
        <p:txBody>
          <a:bodyPr/>
          <a:lstStyle/>
          <a:p>
            <a:r>
              <a:rPr lang="en-US" dirty="0" smtClean="0"/>
              <a:t>Nodes and Kernels:</a:t>
            </a:r>
            <a:br>
              <a:rPr lang="en-US" dirty="0" smtClean="0"/>
            </a:br>
            <a:r>
              <a:rPr lang="en-US" sz="2800" dirty="0" smtClean="0"/>
              <a:t>How it comes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628206"/>
          </a:xfrm>
        </p:spPr>
        <p:txBody>
          <a:bodyPr/>
          <a:lstStyle/>
          <a:p>
            <a:r>
              <a:rPr lang="en-US" dirty="0" smtClean="0"/>
              <a:t>Kokkos developer/Vendor/Hero develops nodes: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User develops kernels for parallel constructs.</a:t>
            </a:r>
          </a:p>
          <a:p>
            <a:r>
              <a:rPr lang="en-US" dirty="0" smtClean="0"/>
              <a:t>Template meta-programming does the rest:</a:t>
            </a:r>
          </a:p>
          <a:p>
            <a:pPr lvl="1"/>
            <a:r>
              <a:rPr lang="en-US" sz="1800" dirty="0" err="1" smtClean="0">
                <a:latin typeface="Courier New"/>
                <a:cs typeface="Courier New"/>
              </a:rPr>
              <a:t>TBBNode</a:t>
            </a:r>
            <a:r>
              <a:rPr lang="en-US" sz="1800" dirty="0" smtClean="0">
                <a:latin typeface="Courier New"/>
                <a:cs typeface="Courier New"/>
              </a:rPr>
              <a:t>&lt; </a:t>
            </a:r>
            <a:r>
              <a:rPr lang="en-US" sz="1800" dirty="0" err="1" smtClean="0">
                <a:latin typeface="Courier New"/>
                <a:cs typeface="Courier New"/>
              </a:rPr>
              <a:t>DotOp</a:t>
            </a:r>
            <a:r>
              <a:rPr lang="en-US" sz="1800" dirty="0" smtClean="0">
                <a:latin typeface="Courier New"/>
                <a:cs typeface="Courier New"/>
              </a:rPr>
              <a:t>&lt;double&gt; &gt;::</a:t>
            </a:r>
            <a:r>
              <a:rPr lang="en-US" sz="1800" dirty="0" err="1" smtClean="0">
                <a:latin typeface="Courier New"/>
                <a:cs typeface="Courier New"/>
              </a:rPr>
              <a:t>parallel_reduce</a:t>
            </a:r>
            <a:endParaRPr lang="en-US" sz="1800" dirty="0" smtClean="0">
              <a:latin typeface="Courier New"/>
              <a:cs typeface="Courier New"/>
            </a:endParaRPr>
          </a:p>
          <a:p>
            <a:pPr lvl="1"/>
            <a:r>
              <a:rPr lang="en-US" sz="1800" dirty="0" err="1" smtClean="0">
                <a:latin typeface="Courier New"/>
                <a:cs typeface="Courier New"/>
              </a:rPr>
              <a:t>CUDANode</a:t>
            </a:r>
            <a:r>
              <a:rPr lang="en-US" sz="1800" dirty="0" smtClean="0">
                <a:latin typeface="Courier New"/>
                <a:cs typeface="Courier New"/>
              </a:rPr>
              <a:t>&lt; </a:t>
            </a:r>
            <a:r>
              <a:rPr lang="en-US" sz="1800" dirty="0" err="1" smtClean="0">
                <a:latin typeface="Courier New"/>
                <a:cs typeface="Courier New"/>
              </a:rPr>
              <a:t>ComputePotentials</a:t>
            </a:r>
            <a:r>
              <a:rPr lang="en-US" sz="1800" dirty="0" smtClean="0">
                <a:latin typeface="Courier New"/>
                <a:cs typeface="Courier New"/>
              </a:rPr>
              <a:t>&lt;3D,LJ&gt; &gt;::</a:t>
            </a:r>
            <a:r>
              <a:rPr lang="en-US" sz="1800" dirty="0" err="1" smtClean="0">
                <a:latin typeface="Courier New"/>
                <a:cs typeface="Courier New"/>
              </a:rPr>
              <a:t>parallel_for</a:t>
            </a:r>
            <a:endParaRPr lang="en-US" sz="2800" dirty="0" smtClean="0">
              <a:latin typeface="Arial Narrow"/>
              <a:cs typeface="Arial Narrow"/>
            </a:endParaRPr>
          </a:p>
          <a:p>
            <a:r>
              <a:rPr lang="en-US" dirty="0" smtClean="0">
                <a:latin typeface="Arial Narrow"/>
                <a:cs typeface="Arial Narrow"/>
              </a:rPr>
              <a:t>Composition is compile-time</a:t>
            </a:r>
          </a:p>
          <a:p>
            <a:pPr lvl="1"/>
            <a:r>
              <a:rPr lang="en-US" sz="2200" dirty="0" err="1" smtClean="0">
                <a:latin typeface="Arial Narrow"/>
                <a:cs typeface="Arial Narrow"/>
              </a:rPr>
              <a:t>OpenMPNode</a:t>
            </a:r>
            <a:r>
              <a:rPr lang="en-US" sz="2200" dirty="0" smtClean="0">
                <a:latin typeface="Arial Narrow"/>
                <a:cs typeface="Arial Narrow"/>
              </a:rPr>
              <a:t> + </a:t>
            </a:r>
            <a:r>
              <a:rPr lang="en-US" sz="2200" dirty="0" err="1" smtClean="0">
                <a:latin typeface="Arial Narrow"/>
                <a:cs typeface="Arial Narrow"/>
              </a:rPr>
              <a:t>AxpyOp</a:t>
            </a:r>
            <a:r>
              <a:rPr lang="en-US" sz="2200" dirty="0" smtClean="0">
                <a:latin typeface="Arial Narrow"/>
                <a:cs typeface="Arial Narrow"/>
              </a:rPr>
              <a:t> equivalent to hand-coded </a:t>
            </a:r>
            <a:r>
              <a:rPr lang="en-US" sz="2200" dirty="0" err="1" smtClean="0">
                <a:latin typeface="Arial Narrow"/>
                <a:cs typeface="Arial Narrow"/>
              </a:rPr>
              <a:t>OpenMP</a:t>
            </a:r>
            <a:r>
              <a:rPr lang="en-US" sz="2200" dirty="0" smtClean="0">
                <a:latin typeface="Arial Narrow"/>
                <a:cs typeface="Arial Narrow"/>
              </a:rPr>
              <a:t> </a:t>
            </a:r>
            <a:r>
              <a:rPr lang="en-US" sz="2200" dirty="0" err="1" smtClean="0">
                <a:latin typeface="Arial Narrow"/>
                <a:cs typeface="Arial Narrow"/>
              </a:rPr>
              <a:t>Axpy</a:t>
            </a:r>
            <a:r>
              <a:rPr lang="en-US" sz="2200" dirty="0" smtClean="0">
                <a:latin typeface="Arial Narrow"/>
                <a:cs typeface="Arial Narrow"/>
              </a:rPr>
              <a:t>.</a:t>
            </a:r>
          </a:p>
          <a:p>
            <a:pPr lvl="1"/>
            <a:r>
              <a:rPr lang="en-US" sz="2200" dirty="0" smtClean="0">
                <a:latin typeface="Arial Narrow"/>
                <a:cs typeface="Arial Narrow"/>
              </a:rPr>
              <a:t>May not always be able to achieve this feat.</a:t>
            </a:r>
          </a:p>
          <a:p>
            <a:pPr lvl="1"/>
            <a:endParaRPr lang="en-US" sz="1800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81200"/>
          <a:ext cx="6629400" cy="79248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752600"/>
                <a:gridCol w="2057400"/>
                <a:gridCol w="281940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TBBNode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TPINode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RoadRunnerNode</a:t>
                      </a:r>
                      <a:endParaRPr lang="en-US" sz="20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CUDANode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SerialNode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i="1" dirty="0" err="1" smtClean="0">
                          <a:solidFill>
                            <a:srgbClr val="7F7F7F"/>
                          </a:solidFill>
                        </a:rPr>
                        <a:t>YourNode</a:t>
                      </a:r>
                      <a:r>
                        <a:rPr lang="en-US" sz="2000" i="1" baseline="0" dirty="0" err="1" smtClean="0">
                          <a:solidFill>
                            <a:srgbClr val="7F7F7F"/>
                          </a:solidFill>
                        </a:rPr>
                        <a:t>Here</a:t>
                      </a:r>
                      <a:endParaRPr lang="en-US" sz="2000" i="1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Kokkos Linear Algebra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011628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subpackage</a:t>
            </a:r>
            <a:r>
              <a:rPr lang="en-US" sz="2400" dirty="0" smtClean="0"/>
              <a:t> of Kokkos providing a set of data structures and kernels for local parallel linear algebra objects.</a:t>
            </a:r>
          </a:p>
          <a:p>
            <a:r>
              <a:rPr lang="en-US" sz="2400" dirty="0" smtClean="0"/>
              <a:t>Coded to the Kokkos Parallel Node API</a:t>
            </a:r>
          </a:p>
          <a:p>
            <a:r>
              <a:rPr lang="en-US" sz="2400" dirty="0" smtClean="0"/>
              <a:t>Tpetra (global) objects consist of a </a:t>
            </a:r>
            <a:r>
              <a:rPr lang="en-US" sz="2000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Comm</a:t>
            </a:r>
            <a:r>
              <a:rPr lang="en-US" sz="2400" dirty="0" smtClean="0"/>
              <a:t> and a corresponding (local) Kokkos object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Implementing a new Node ports Tpetra without any changes to Tpetra.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593592"/>
            <a:ext cx="7086600" cy="1664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b="1" dirty="0" err="1" smtClean="0">
                <a:latin typeface="Courier New"/>
                <a:cs typeface="Courier New"/>
              </a:rPr>
              <a:t>Tpetra::Vector</a:t>
            </a:r>
            <a:r>
              <a:rPr lang="en-US" sz="2000" b="1" dirty="0" smtClean="0">
                <a:latin typeface="Courier New"/>
                <a:cs typeface="Courier New"/>
              </a:rPr>
              <a:t>&lt;T&gt;::</a:t>
            </a:r>
            <a:r>
              <a:rPr lang="en-US" sz="2000" b="1" dirty="0" err="1" smtClean="0">
                <a:solidFill>
                  <a:srgbClr val="006C3A"/>
                </a:solidFill>
                <a:latin typeface="Courier New"/>
                <a:cs typeface="Courier New"/>
              </a:rPr>
              <a:t>dot</a:t>
            </a:r>
            <a:r>
              <a:rPr lang="en-US" sz="2000" b="1" dirty="0" err="1" smtClean="0">
                <a:latin typeface="Courier New"/>
                <a:cs typeface="Courier New"/>
              </a:rPr>
              <a:t>(Tpetra::Vector</a:t>
            </a:r>
            <a:r>
              <a:rPr lang="en-US" sz="2000" b="1" dirty="0" smtClean="0">
                <a:latin typeface="Courier New"/>
                <a:cs typeface="Courier New"/>
              </a:rPr>
              <a:t>&lt;T&gt; </a:t>
            </a:r>
            <a:r>
              <a:rPr lang="en-US" sz="2000" b="1" dirty="0" err="1" smtClean="0">
                <a:latin typeface="Courier New"/>
                <a:cs typeface="Courier New"/>
              </a:rPr>
              <a:t>v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T </a:t>
            </a:r>
            <a:r>
              <a:rPr lang="en-US" sz="2000" b="1" dirty="0" err="1" smtClean="0">
                <a:latin typeface="Courier New"/>
                <a:cs typeface="Courier New"/>
              </a:rPr>
              <a:t>lcl</a:t>
            </a:r>
            <a:r>
              <a:rPr lang="en-US" sz="2000" b="1" dirty="0" smtClean="0">
                <a:latin typeface="Courier New"/>
                <a:cs typeface="Courier New"/>
              </a:rPr>
              <a:t> = this-&gt;</a:t>
            </a:r>
            <a:r>
              <a:rPr lang="en-US" sz="2000" b="1" dirty="0" err="1" smtClean="0">
                <a:solidFill>
                  <a:srgbClr val="C0504D"/>
                </a:solidFill>
                <a:latin typeface="Courier New"/>
                <a:cs typeface="Courier New"/>
              </a:rPr>
              <a:t>lclVec</a:t>
            </a:r>
            <a:r>
              <a:rPr lang="en-US" sz="2000" b="1" dirty="0" smtClean="0">
                <a:solidFill>
                  <a:srgbClr val="C0504D"/>
                </a:solidFill>
                <a:latin typeface="Courier New"/>
                <a:cs typeface="Courier New"/>
              </a:rPr>
              <a:t>_</a:t>
            </a:r>
            <a:r>
              <a:rPr lang="en-US" sz="2000" b="1" dirty="0" smtClean="0">
                <a:latin typeface="Courier New"/>
                <a:cs typeface="Courier New"/>
              </a:rPr>
              <a:t>-&gt;</a:t>
            </a:r>
            <a:r>
              <a:rPr lang="en-US" sz="2000" b="1" dirty="0" smtClean="0">
                <a:solidFill>
                  <a:srgbClr val="006C3A"/>
                </a:solidFill>
                <a:latin typeface="Courier New"/>
                <a:cs typeface="Courier New"/>
              </a:rPr>
              <a:t>dot</a:t>
            </a:r>
            <a:r>
              <a:rPr lang="en-US" sz="2000" b="1" dirty="0" smtClean="0">
                <a:latin typeface="Courier New"/>
                <a:cs typeface="Courier New"/>
              </a:rPr>
              <a:t>( </a:t>
            </a:r>
            <a:r>
              <a:rPr lang="en-US" sz="2000" b="1" dirty="0" err="1" smtClean="0">
                <a:latin typeface="Courier New"/>
                <a:cs typeface="Courier New"/>
              </a:rPr>
              <a:t>v.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lclVec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_</a:t>
            </a:r>
            <a:r>
              <a:rPr lang="en-US" sz="2000" b="1" dirty="0" smtClean="0">
                <a:latin typeface="Courier New"/>
                <a:cs typeface="Courier New"/>
              </a:rPr>
              <a:t> 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return </a:t>
            </a:r>
            <a:r>
              <a:rPr lang="en-US" sz="2000" b="1" dirty="0" err="1" smtClean="0">
                <a:solidFill>
                  <a:srgbClr val="C0504D"/>
                </a:solidFill>
                <a:latin typeface="Courier New"/>
                <a:cs typeface="Courier New"/>
              </a:rPr>
              <a:t>comm</a:t>
            </a:r>
            <a:r>
              <a:rPr lang="en-US" sz="2000" b="1" dirty="0" smtClean="0">
                <a:solidFill>
                  <a:srgbClr val="C0504D"/>
                </a:solidFill>
                <a:latin typeface="Courier New"/>
                <a:cs typeface="Courier New"/>
              </a:rPr>
              <a:t>_</a:t>
            </a:r>
            <a:r>
              <a:rPr lang="en-US" sz="2000" b="1" dirty="0" smtClean="0">
                <a:latin typeface="Courier New"/>
                <a:cs typeface="Courier New"/>
              </a:rPr>
              <a:t>-&gt;</a:t>
            </a:r>
            <a:r>
              <a:rPr lang="en-US" sz="2000" b="1" dirty="0" err="1" smtClean="0">
                <a:latin typeface="Courier New"/>
                <a:cs typeface="Courier New"/>
              </a:rPr>
              <a:t>reduceAll</a:t>
            </a:r>
            <a:r>
              <a:rPr lang="en-US" sz="2000" b="1" dirty="0" smtClean="0">
                <a:latin typeface="Courier New"/>
                <a:cs typeface="Courier New"/>
              </a:rPr>
              <a:t>&lt;T&gt;(SUM, </a:t>
            </a:r>
            <a:r>
              <a:rPr lang="en-US" sz="2000" b="1" dirty="0" err="1" smtClean="0">
                <a:latin typeface="Courier New"/>
                <a:cs typeface="Courier New"/>
              </a:rPr>
              <a:t>lcl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8" y="1085334"/>
            <a:ext cx="4454622" cy="1317668"/>
          </a:xfrm>
        </p:spPr>
        <p:txBody>
          <a:bodyPr/>
          <a:lstStyle/>
          <a:p>
            <a:r>
              <a:rPr lang="en-US" dirty="0" err="1" smtClean="0"/>
              <a:t>Teuchos</a:t>
            </a:r>
            <a:r>
              <a:rPr lang="en-US" dirty="0" smtClean="0"/>
              <a:t> Memory</a:t>
            </a:r>
            <a:br>
              <a:rPr lang="en-US" dirty="0" smtClean="0"/>
            </a:br>
            <a:r>
              <a:rPr lang="en-US" dirty="0" smtClean="0"/>
              <a:t>Management Suite</a:t>
            </a:r>
            <a:br>
              <a:rPr lang="en-US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300" dirty="0" smtClean="0">
                <a:solidFill>
                  <a:schemeClr val="tx1"/>
                </a:solidFill>
              </a:rPr>
              <a:t>A User Perspective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8" y="2667000"/>
            <a:ext cx="4170536" cy="1966692"/>
          </a:xfrm>
        </p:spPr>
        <p:txBody>
          <a:bodyPr/>
          <a:lstStyle/>
          <a:p>
            <a:r>
              <a:rPr lang="en-US" dirty="0" smtClean="0"/>
              <a:t>Chris Baker/ORNL</a:t>
            </a:r>
          </a:p>
          <a:p>
            <a:endParaRPr lang="en-US" dirty="0" smtClean="0"/>
          </a:p>
          <a:p>
            <a:r>
              <a:rPr lang="en-US" dirty="0" smtClean="0"/>
              <a:t>TUG 2009</a:t>
            </a:r>
          </a:p>
          <a:p>
            <a:r>
              <a:rPr lang="en-US" dirty="0" smtClean="0"/>
              <a:t>November 3-5 @ CSRI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err="1" smtClean="0"/>
              <a:t>Teuchos</a:t>
            </a:r>
            <a:r>
              <a:rPr lang="en-US" dirty="0" smtClean="0"/>
              <a:t> Memory Management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4391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Teuchos</a:t>
            </a:r>
            <a:r>
              <a:rPr lang="en-US" dirty="0" smtClean="0"/>
              <a:t> utility package provides a number of memory management classes:</a:t>
            </a:r>
          </a:p>
          <a:p>
            <a:pPr lvl="1"/>
            <a:r>
              <a:rPr lang="en-US" dirty="0" smtClean="0"/>
              <a:t>RCP: reference counted pointer</a:t>
            </a:r>
          </a:p>
          <a:p>
            <a:pPr lvl="1"/>
            <a:r>
              <a:rPr lang="en-US" dirty="0" smtClean="0"/>
              <a:t>ArrayRCP: reference counted array</a:t>
            </a:r>
            <a:endParaRPr lang="en-US" dirty="0" smtClean="0"/>
          </a:p>
          <a:p>
            <a:pPr lvl="1"/>
            <a:r>
              <a:rPr lang="en-US" dirty="0" err="1" smtClean="0"/>
              <a:t>ArrayView</a:t>
            </a:r>
            <a:r>
              <a:rPr lang="en-US" dirty="0" smtClean="0"/>
              <a:t>: encapsulates the length of and pointer to an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Array: dynamically sized </a:t>
            </a:r>
            <a:r>
              <a:rPr lang="en-US" dirty="0" smtClean="0"/>
              <a:t>array</a:t>
            </a:r>
            <a:endParaRPr lang="en-US" dirty="0" smtClean="0"/>
          </a:p>
          <a:p>
            <a:r>
              <a:rPr lang="en-US" dirty="0" smtClean="0"/>
              <a:t>Tpetra/Kokkos utilize these classes in place of raw pointers for:</a:t>
            </a:r>
            <a:endParaRPr lang="en-US" dirty="0" smtClean="0"/>
          </a:p>
          <a:p>
            <a:pPr lvl="1"/>
            <a:r>
              <a:rPr lang="en-US" dirty="0" smtClean="0"/>
              <a:t>writing bug-free code</a:t>
            </a:r>
            <a:endParaRPr lang="en-US" dirty="0" smtClean="0"/>
          </a:p>
          <a:p>
            <a:pPr lvl="1"/>
            <a:r>
              <a:rPr lang="en-US" dirty="0" smtClean="0"/>
              <a:t>writing simple code with </a:t>
            </a:r>
            <a:r>
              <a:rPr lang="en-US" dirty="0" smtClean="0"/>
              <a:t>simple interfaces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err="1" smtClean="0"/>
              <a:t>Teuchos::RCP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746188"/>
          </a:xfrm>
        </p:spPr>
        <p:txBody>
          <a:bodyPr/>
          <a:lstStyle/>
          <a:p>
            <a:r>
              <a:rPr lang="en-US" dirty="0" smtClean="0"/>
              <a:t>RCP is a reference-counted smart pointer</a:t>
            </a:r>
          </a:p>
          <a:p>
            <a:pPr lvl="1"/>
            <a:r>
              <a:rPr lang="en-US" dirty="0" smtClean="0"/>
              <a:t>Provides runtime protection against null dereference</a:t>
            </a:r>
          </a:p>
          <a:p>
            <a:pPr lvl="1"/>
            <a:r>
              <a:rPr lang="en-US" dirty="0" smtClean="0"/>
              <a:t>Provides automatic garbage collection</a:t>
            </a:r>
          </a:p>
          <a:p>
            <a:pPr lvl="1"/>
            <a:r>
              <a:rPr lang="en-US" dirty="0" smtClean="0"/>
              <a:t>Necessary in the context of exceptions.</a:t>
            </a:r>
          </a:p>
          <a:p>
            <a:r>
              <a:rPr lang="en-US" dirty="0" smtClean="0"/>
              <a:t>Semantics are those of C pointer</a:t>
            </a:r>
          </a:p>
          <a:p>
            <a:r>
              <a:rPr lang="en-US" dirty="0" smtClean="0"/>
              <a:t>Tpetra use:</a:t>
            </a:r>
          </a:p>
          <a:p>
            <a:pPr lvl="1"/>
            <a:r>
              <a:rPr lang="en-US" dirty="0" smtClean="0"/>
              <a:t>Tracking the ownership of dynamically created objects</a:t>
            </a:r>
          </a:p>
          <a:p>
            <a:pPr lvl="1"/>
            <a:r>
              <a:rPr lang="en-US" dirty="0" err="1" smtClean="0"/>
              <a:t>Tpetra::Map</a:t>
            </a:r>
            <a:r>
              <a:rPr lang="en-US" dirty="0" smtClean="0"/>
              <a:t> objects always passed by RCP.</a:t>
            </a:r>
          </a:p>
          <a:p>
            <a:pPr lvl="1"/>
            <a:r>
              <a:rPr lang="en-US" dirty="0" smtClean="0"/>
              <a:t>Dynamically created objects always encapsulated in RCP:</a:t>
            </a:r>
          </a:p>
          <a:p>
            <a:pPr lvl="2"/>
            <a:r>
              <a:rPr lang="en-US" dirty="0" smtClean="0"/>
              <a:t>RCP&lt;Vector&gt; </a:t>
            </a:r>
            <a:r>
              <a:rPr lang="en-US" dirty="0" err="1" smtClean="0"/>
              <a:t>Vector::getSubView</a:t>
            </a:r>
            <a:r>
              <a:rPr lang="en-US" dirty="0" smtClean="0"/>
              <a:t>(...)</a:t>
            </a:r>
          </a:p>
          <a:p>
            <a:r>
              <a:rPr lang="en-US" dirty="0" smtClean="0"/>
              <a:t>Non-persisting situations allow efficient </a:t>
            </a:r>
            <a:r>
              <a:rPr lang="en-US" dirty="0" err="1" smtClean="0"/>
              <a:t>Teuchos::Ptr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err="1" smtClean="0"/>
              <a:t>Teuchos::ArrayRCP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100883"/>
          </a:xfrm>
        </p:spPr>
        <p:txBody>
          <a:bodyPr/>
          <a:lstStyle/>
          <a:p>
            <a:r>
              <a:rPr lang="en-US" dirty="0" smtClean="0"/>
              <a:t>ArrayRCP is a reference-counted smart array</a:t>
            </a:r>
          </a:p>
          <a:p>
            <a:pPr lvl="1"/>
            <a:r>
              <a:rPr lang="en-US" sz="2200" dirty="0" smtClean="0">
                <a:latin typeface="Courier New"/>
                <a:cs typeface="Courier New"/>
              </a:rPr>
              <a:t>T*</a:t>
            </a:r>
            <a:r>
              <a:rPr lang="en-US" dirty="0" smtClean="0"/>
              <a:t> holds double duty in C: pointer and pointer to array</a:t>
            </a:r>
          </a:p>
          <a:p>
            <a:pPr lvl="1"/>
            <a:r>
              <a:rPr lang="en-US" dirty="0" smtClean="0"/>
              <a:t>RCP is for the former; ARCP is for the latter</a:t>
            </a:r>
          </a:p>
          <a:p>
            <a:r>
              <a:rPr lang="en-US" dirty="0" smtClean="0"/>
              <a:t>Semantics are those of C array/pointer</a:t>
            </a:r>
          </a:p>
          <a:p>
            <a:pPr lvl="1"/>
            <a:r>
              <a:rPr lang="en-US" dirty="0" smtClean="0"/>
              <a:t>access operators: []  *  -&gt;</a:t>
            </a:r>
          </a:p>
          <a:p>
            <a:pPr lvl="1"/>
            <a:r>
              <a:rPr lang="en-US" dirty="0" smtClean="0"/>
              <a:t>arithmetic operators: +  -  ++ --  +=  -=  </a:t>
            </a:r>
          </a:p>
          <a:p>
            <a:pPr lvl="1"/>
            <a:r>
              <a:rPr lang="en-US" dirty="0" smtClean="0"/>
              <a:t>all operations are bounds-checked in debug mode</a:t>
            </a:r>
          </a:p>
          <a:p>
            <a:pPr lvl="1"/>
            <a:r>
              <a:rPr lang="en-US" dirty="0" err="1" smtClean="0"/>
              <a:t>iterators</a:t>
            </a:r>
            <a:r>
              <a:rPr lang="en-US" dirty="0" smtClean="0"/>
              <a:t> are available for optimal release performance</a:t>
            </a:r>
          </a:p>
          <a:p>
            <a:r>
              <a:rPr lang="en-US" dirty="0" smtClean="0"/>
              <a:t>Tpetra/Kokkos use:</a:t>
            </a:r>
          </a:p>
          <a:p>
            <a:pPr lvl="1"/>
            <a:r>
              <a:rPr lang="en-US" dirty="0" smtClean="0"/>
              <a:t>Allocated arrays always encapsulated in ARCP before return.</a:t>
            </a:r>
          </a:p>
          <a:p>
            <a:pPr lvl="1"/>
            <a:r>
              <a:rPr lang="en-US" dirty="0" smtClean="0"/>
              <a:t>Used heavily in Kokkos for compute buffers and their views.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Introducing Tpetra and Kokkos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801313"/>
          </a:xfrm>
        </p:spPr>
        <p:txBody>
          <a:bodyPr/>
          <a:lstStyle/>
          <a:p>
            <a:r>
              <a:rPr lang="en-US" dirty="0" smtClean="0">
                <a:solidFill>
                  <a:srgbClr val="006C3A"/>
                </a:solidFill>
              </a:rPr>
              <a:t>Tpetra </a:t>
            </a:r>
            <a:r>
              <a:rPr lang="en-US" dirty="0" smtClean="0"/>
              <a:t>provides a next generation implementation of the Petra Object Model.</a:t>
            </a:r>
          </a:p>
          <a:p>
            <a:pPr lvl="1"/>
            <a:r>
              <a:rPr lang="en-US" dirty="0" smtClean="0"/>
              <a:t>This is a framework for distributed linear algebra objects.</a:t>
            </a:r>
          </a:p>
          <a:p>
            <a:pPr lvl="1"/>
            <a:r>
              <a:rPr lang="en-US" dirty="0" smtClean="0"/>
              <a:t>Tpetra is a successor Epetra.</a:t>
            </a:r>
          </a:p>
          <a:p>
            <a:r>
              <a:rPr lang="en-US" dirty="0" smtClean="0">
                <a:solidFill>
                  <a:srgbClr val="006C3A"/>
                </a:solidFill>
              </a:rPr>
              <a:t>Kokkos </a:t>
            </a:r>
            <a:r>
              <a:rPr lang="en-US" dirty="0" smtClean="0"/>
              <a:t>is an API for programming to a generic parallel node.</a:t>
            </a:r>
          </a:p>
          <a:p>
            <a:pPr lvl="1"/>
            <a:r>
              <a:rPr lang="en-US" dirty="0" smtClean="0"/>
              <a:t>Kokkos </a:t>
            </a:r>
            <a:r>
              <a:rPr lang="en-US" dirty="0" smtClean="0">
                <a:solidFill>
                  <a:schemeClr val="tx2"/>
                </a:solidFill>
              </a:rPr>
              <a:t>memory model </a:t>
            </a:r>
            <a:r>
              <a:rPr lang="en-US" dirty="0" smtClean="0"/>
              <a:t>allows code to be targeted to traditional ( </a:t>
            </a:r>
            <a:r>
              <a:rPr lang="en-US" i="1" dirty="0" smtClean="0"/>
              <a:t>CPU</a:t>
            </a:r>
            <a:r>
              <a:rPr lang="en-US" dirty="0" smtClean="0"/>
              <a:t> ) and non-traditional ( </a:t>
            </a:r>
            <a:r>
              <a:rPr lang="en-US" i="1" dirty="0" smtClean="0"/>
              <a:t>accelerated</a:t>
            </a:r>
            <a:r>
              <a:rPr lang="en-US" dirty="0" smtClean="0"/>
              <a:t> ) nodes.</a:t>
            </a:r>
          </a:p>
          <a:p>
            <a:pPr lvl="1"/>
            <a:r>
              <a:rPr lang="en-US" dirty="0" smtClean="0"/>
              <a:t>Kokkos </a:t>
            </a:r>
            <a:r>
              <a:rPr lang="en-US" dirty="0" smtClean="0">
                <a:solidFill>
                  <a:srgbClr val="006C3A"/>
                </a:solidFill>
              </a:rPr>
              <a:t>computational model </a:t>
            </a:r>
            <a:r>
              <a:rPr lang="en-US" dirty="0" smtClean="0"/>
              <a:t>provides a set of constructs for parallel computing operations.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Example: ARCP and Kokkos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499396" cy="4961357"/>
          </a:xfrm>
        </p:spPr>
        <p:txBody>
          <a:bodyPr/>
          <a:lstStyle/>
          <a:p>
            <a:r>
              <a:rPr lang="en-US" dirty="0" smtClean="0"/>
              <a:t>The use of </a:t>
            </a:r>
            <a:r>
              <a:rPr lang="en-US" dirty="0" err="1" smtClean="0"/>
              <a:t>Teuchos::ArrayRCP</a:t>
            </a:r>
            <a:r>
              <a:rPr lang="en-US" dirty="0" smtClean="0"/>
              <a:t> greatly simplifies the management of compute buffers in the Kokkos memory model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600" dirty="0" smtClean="0">
                <a:latin typeface="Courier New"/>
                <a:cs typeface="Courier New"/>
              </a:rPr>
              <a:t> </a:t>
            </a:r>
          </a:p>
          <a:p>
            <a:r>
              <a:rPr lang="en-US" dirty="0" smtClean="0"/>
              <a:t>In the absence of a smart pointer, the Node would need to provide a </a:t>
            </a:r>
            <a:r>
              <a:rPr lang="en-US" sz="2200" dirty="0" err="1" smtClean="0">
                <a:latin typeface="Courier New"/>
                <a:cs typeface="Courier New"/>
              </a:rPr>
              <a:t>deleteBuffer</a:t>
            </a:r>
            <a:r>
              <a:rPr lang="en-US" sz="2200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method as well.</a:t>
            </a:r>
          </a:p>
          <a:p>
            <a:pPr lvl="1"/>
            <a:r>
              <a:rPr lang="en-US" dirty="0" smtClean="0"/>
              <a:t>Would need to be manually called by user.</a:t>
            </a:r>
          </a:p>
          <a:p>
            <a:pPr lvl="1"/>
            <a:r>
              <a:rPr lang="en-US" dirty="0" smtClean="0"/>
              <a:t>This requires the ability to identify when the buffer can be freed.</a:t>
            </a:r>
          </a:p>
          <a:p>
            <a:pPr lvl="1"/>
            <a:r>
              <a:rPr lang="en-US" dirty="0" smtClean="0"/>
              <a:t>ArrayRCP allows Node to register a custom, Node-appropriate </a:t>
            </a:r>
            <a:r>
              <a:rPr lang="en-US" dirty="0" smtClean="0"/>
              <a:t>deallocator and additional bookkeeping data.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685800" y="266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55203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ourier New"/>
                <a:cs typeface="Courier New"/>
              </a:rPr>
              <a:t>ArrayRCP</a:t>
            </a:r>
            <a:r>
              <a:rPr lang="en-US" sz="2400" b="1" dirty="0" smtClean="0">
                <a:latin typeface="Courier New"/>
                <a:cs typeface="Courier New"/>
              </a:rPr>
              <a:t>&lt;T&gt; </a:t>
            </a:r>
            <a:r>
              <a:rPr lang="en-US" sz="2400" b="1" dirty="0" err="1" smtClean="0">
                <a:latin typeface="Courier New"/>
                <a:cs typeface="Courier New"/>
              </a:rPr>
              <a:t>Node::allocBuffer</a:t>
            </a:r>
            <a:r>
              <a:rPr lang="en-US" sz="2400" b="1" dirty="0" smtClean="0">
                <a:latin typeface="Courier New"/>
                <a:cs typeface="Courier New"/>
              </a:rPr>
              <a:t>&lt;T&gt;</a:t>
            </a:r>
            <a:r>
              <a:rPr lang="en-US" sz="2400" b="1" dirty="0" smtClean="0">
                <a:latin typeface="Courier New"/>
                <a:cs typeface="Courier New"/>
              </a:rPr>
              <a:t>(size_t </a:t>
            </a:r>
            <a:r>
              <a:rPr lang="en-US" sz="2400" b="1" dirty="0" err="1" smtClean="0">
                <a:latin typeface="Courier New"/>
                <a:cs typeface="Courier New"/>
              </a:rPr>
              <a:t>sz</a:t>
            </a:r>
            <a:r>
              <a:rPr lang="en-US" sz="2400" b="1" dirty="0" smtClean="0">
                <a:latin typeface="Courier New"/>
                <a:cs typeface="Courier New"/>
              </a:rPr>
              <a:t>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Example: ARCP and Kokkos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941866"/>
          </a:xfrm>
        </p:spPr>
        <p:txBody>
          <a:bodyPr/>
          <a:lstStyle/>
          <a:p>
            <a:pPr marL="230188" lvl="1" indent="-230188">
              <a:spcBef>
                <a:spcPts val="1400"/>
              </a:spcBef>
              <a:buNone/>
            </a:pPr>
            <a:endParaRPr lang="en-US" dirty="0" smtClean="0"/>
          </a:p>
          <a:p>
            <a:pPr marL="230188" lvl="1" indent="-230188">
              <a:spcBef>
                <a:spcPts val="1400"/>
              </a:spcBef>
            </a:pPr>
            <a:r>
              <a:rPr lang="en-US" sz="2800" dirty="0" smtClean="0"/>
              <a:t> In </a:t>
            </a:r>
            <a:r>
              <a:rPr lang="en-US" sz="2800" dirty="0" smtClean="0"/>
              <a:t>the absence of ArrayRCP, this method requires that the user “release” the view to enable any necessary write-back to device memory.</a:t>
            </a:r>
            <a:endParaRPr lang="en-US" sz="2800" dirty="0" smtClean="0"/>
          </a:p>
          <a:p>
            <a:pPr marL="519113" lvl="2">
              <a:spcBef>
                <a:spcPts val="1400"/>
              </a:spcBef>
            </a:pPr>
            <a:r>
              <a:rPr lang="en-US" dirty="0" smtClean="0"/>
              <a:t>This </a:t>
            </a:r>
            <a:r>
              <a:rPr lang="en-US" dirty="0" smtClean="0"/>
              <a:t>requires manually tracking when the view has expired.</a:t>
            </a:r>
            <a:endParaRPr lang="en-US" dirty="0" smtClean="0"/>
          </a:p>
          <a:p>
            <a:pPr marL="519113" lvl="2">
              <a:spcBef>
                <a:spcPts val="1400"/>
              </a:spcBef>
            </a:pPr>
            <a:r>
              <a:rPr lang="en-US" dirty="0" smtClean="0"/>
              <a:t>Instead, </a:t>
            </a:r>
            <a:r>
              <a:rPr lang="en-US" dirty="0" smtClean="0"/>
              <a:t>Node </a:t>
            </a:r>
            <a:r>
              <a:rPr lang="en-US" dirty="0" smtClean="0"/>
              <a:t>can register a custom deallocator for the ArrayRCP that will perform the write-back or other necessary bookkeeping.</a:t>
            </a:r>
          </a:p>
          <a:p>
            <a:pPr marL="230188" lvl="1">
              <a:spcBef>
                <a:spcPts val="1400"/>
              </a:spcBef>
            </a:pPr>
            <a:r>
              <a:rPr lang="en-US" dirty="0" smtClean="0"/>
              <a:t>This is especially helpful in the context of Tpetra.</a:t>
            </a:r>
          </a:p>
          <a:p>
            <a:pPr marL="519113" lvl="2">
              <a:spcBef>
                <a:spcPts val="1400"/>
              </a:spcBef>
            </a:pPr>
            <a:r>
              <a:rPr lang="en-US" dirty="0" smtClean="0"/>
              <a:t>Tpetra::MultiVector::get1dVew() returns a host view of class data encapsulated in an ArrayRCP</a:t>
            </a:r>
            <a:r>
              <a:rPr lang="en-US" dirty="0" smtClean="0"/>
              <a:t> with appropriate </a:t>
            </a:r>
            <a:r>
              <a:rPr lang="en-US" dirty="0" smtClean="0"/>
              <a:t>deallocator.</a:t>
            </a:r>
          </a:p>
          <a:p>
            <a:pPr marL="519113" lvl="2">
              <a:spcBef>
                <a:spcPts val="1400"/>
              </a:spcBef>
            </a:pPr>
            <a:r>
              <a:rPr lang="en-US" dirty="0" smtClean="0"/>
              <a:t>As a result,</a:t>
            </a:r>
            <a:r>
              <a:rPr lang="en-US" dirty="0" smtClean="0"/>
              <a:t> Tpetra user </a:t>
            </a:r>
            <a:r>
              <a:rPr lang="en-US" dirty="0" smtClean="0"/>
              <a:t>isn’t exposed to</a:t>
            </a:r>
            <a:r>
              <a:rPr lang="en-US" dirty="0" smtClean="0"/>
              <a:t> Kokkos Node </a:t>
            </a:r>
            <a:r>
              <a:rPr lang="en-US" dirty="0" smtClean="0"/>
              <a:t>and doesn’t have to manually release the view.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ourier New"/>
                <a:cs typeface="Courier New"/>
              </a:rPr>
              <a:t>ArrayRCP</a:t>
            </a:r>
            <a:r>
              <a:rPr lang="en-US" sz="2400" b="1" dirty="0" smtClean="0">
                <a:latin typeface="Courier New"/>
                <a:cs typeface="Courier New"/>
              </a:rPr>
              <a:t>&lt;T&gt;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</a:p>
          <a:p>
            <a:r>
              <a:rPr lang="en-US" sz="2400" b="1" dirty="0" err="1" smtClean="0">
                <a:latin typeface="Courier New"/>
                <a:cs typeface="Courier New"/>
              </a:rPr>
              <a:t>Node</a:t>
            </a:r>
            <a:r>
              <a:rPr lang="en-US" sz="2400" b="1" dirty="0" err="1" smtClean="0">
                <a:latin typeface="Courier New"/>
                <a:cs typeface="Courier New"/>
              </a:rPr>
              <a:t>:</a:t>
            </a:r>
            <a:r>
              <a:rPr lang="en-US" sz="2400" b="1" dirty="0" err="1" smtClean="0">
                <a:latin typeface="Courier New"/>
                <a:cs typeface="Courier New"/>
              </a:rPr>
              <a:t>:viewBuffer</a:t>
            </a:r>
            <a:r>
              <a:rPr lang="en-US" sz="2400" b="1" dirty="0" smtClean="0">
                <a:latin typeface="Courier New"/>
                <a:cs typeface="Courier New"/>
              </a:rPr>
              <a:t>&lt;</a:t>
            </a:r>
            <a:r>
              <a:rPr lang="en-US" sz="2400" b="1" dirty="0" smtClean="0">
                <a:latin typeface="Courier New"/>
                <a:cs typeface="Courier New"/>
              </a:rPr>
              <a:t>T&gt;</a:t>
            </a:r>
            <a:r>
              <a:rPr lang="en-US" sz="2400" b="1" dirty="0" smtClean="0">
                <a:latin typeface="Courier New"/>
                <a:cs typeface="Courier New"/>
              </a:rPr>
              <a:t>(ArrayRCP&lt;T&gt; buff);</a:t>
            </a:r>
            <a:endParaRPr lang="en-US" sz="2400" b="1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err="1" smtClean="0"/>
              <a:t>Teuchos::ArrayView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630259"/>
          </a:xfrm>
        </p:spPr>
        <p:txBody>
          <a:bodyPr/>
          <a:lstStyle/>
          <a:p>
            <a:r>
              <a:rPr lang="en-US" dirty="0" smtClean="0"/>
              <a:t>RCP is sometimes overkill; non-persisting relationships can get away with </a:t>
            </a:r>
            <a:r>
              <a:rPr lang="en-US" dirty="0" err="1" smtClean="0"/>
              <a:t>Ptr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Non-persisting relationships of array data similarly utilize the </a:t>
            </a:r>
            <a:r>
              <a:rPr lang="en-US" dirty="0" err="1" smtClean="0"/>
              <a:t>ArrayView</a:t>
            </a:r>
            <a:r>
              <a:rPr lang="en-US" dirty="0" smtClean="0"/>
              <a:t> class. </a:t>
            </a:r>
          </a:p>
          <a:p>
            <a:pPr lvl="1"/>
            <a:r>
              <a:rPr lang="en-US" dirty="0" smtClean="0"/>
              <a:t>This class basically encapsulate a pointer and a size.</a:t>
            </a:r>
          </a:p>
          <a:p>
            <a:pPr lvl="1"/>
            <a:r>
              <a:rPr lang="en-US" dirty="0" smtClean="0"/>
              <a:t>Supports a subset of C array semantics</a:t>
            </a:r>
          </a:p>
          <a:p>
            <a:r>
              <a:rPr lang="en-US" dirty="0" smtClean="0"/>
              <a:t>Optimized build results in very fast code. </a:t>
            </a:r>
          </a:p>
          <a:p>
            <a:pPr lvl="1"/>
            <a:r>
              <a:rPr lang="en-US" dirty="0" smtClean="0"/>
              <a:t>No garbage collection overhead.</a:t>
            </a:r>
          </a:p>
          <a:p>
            <a:pPr lvl="1"/>
            <a:r>
              <a:rPr lang="en-US" dirty="0" err="1" smtClean="0"/>
              <a:t>Iterators</a:t>
            </a:r>
            <a:r>
              <a:rPr lang="en-US" dirty="0" smtClean="0"/>
              <a:t> become C pointers.</a:t>
            </a:r>
          </a:p>
          <a:p>
            <a:r>
              <a:rPr lang="en-US" dirty="0" smtClean="0"/>
              <a:t>Well integrated with other classes</a:t>
            </a:r>
          </a:p>
          <a:p>
            <a:pPr lvl="1"/>
            <a:r>
              <a:rPr lang="en-US" dirty="0" smtClean="0"/>
              <a:t>Easily returned by ArrayRCP and Array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err="1" smtClean="0"/>
              <a:t>Teuchos::Array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2009781"/>
          </a:xfrm>
        </p:spPr>
        <p:txBody>
          <a:bodyPr/>
          <a:lstStyle/>
          <a:p>
            <a:r>
              <a:rPr lang="en-US" dirty="0" smtClean="0"/>
              <a:t>Array is a replacement for </a:t>
            </a:r>
            <a:r>
              <a:rPr lang="en-US" dirty="0" err="1" smtClean="0"/>
              <a:t>std::vector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benefit of Array is integration with other </a:t>
            </a:r>
            <a:r>
              <a:rPr lang="en-US" dirty="0" err="1" smtClean="0"/>
              <a:t>Teuchos</a:t>
            </a:r>
            <a:r>
              <a:rPr lang="en-US" dirty="0" smtClean="0"/>
              <a:t> memory classes.</a:t>
            </a: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971800"/>
          <a:ext cx="8382000" cy="35051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3528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vector&lt;int&gt; data(...);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*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myalloc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= NULL;</a:t>
                      </a:r>
                    </a:p>
                    <a:p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myalloc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= 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func2(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    &amp;</a:t>
                      </a:r>
                      <a:r>
                        <a:rPr lang="en-US" sz="1600" dirty="0" err="1" smtClean="0">
                          <a:latin typeface="Courier New"/>
                          <a:cs typeface="Courier New"/>
                        </a:rPr>
                        <a:t>vector[offset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],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size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);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  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*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func2(int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A[], int length) 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{</a:t>
                      </a:r>
                      <a:endParaRPr lang="en-US" sz="1600" dirty="0" smtClean="0"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 int sum = accumulate(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     A,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A+length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, 0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 );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 return new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int[sum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];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}</a:t>
                      </a:r>
                      <a:endParaRPr lang="en-US" sz="160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Array&lt;int&gt;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data(...);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ARCP&lt;int&gt;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myalloc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;</a:t>
                      </a:r>
                    </a:p>
                    <a:p>
                      <a:r>
                        <a:rPr lang="en-US" sz="1600" dirty="0" err="1" smtClean="0">
                          <a:latin typeface="Courier New"/>
                          <a:cs typeface="Courier New"/>
                        </a:rPr>
                        <a:t>Myalloc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= Func2( 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     </a:t>
                      </a:r>
                      <a:r>
                        <a:rPr lang="en-US" sz="1600" dirty="0" err="1" smtClean="0">
                          <a:latin typeface="Courier New"/>
                          <a:cs typeface="Courier New"/>
                        </a:rPr>
                        <a:t>data(offset,size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) 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);</a:t>
                      </a:r>
                    </a:p>
                    <a:p>
                      <a:endParaRPr lang="en-US" sz="1600" dirty="0" smtClean="0"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ArrayRCP&lt;int&gt; 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func2(ArrayView&lt;int&gt; A)</a:t>
                      </a:r>
                    </a:p>
                    <a:p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{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 </a:t>
                      </a:r>
                      <a:r>
                        <a:rPr lang="en-US" sz="1600" dirty="0" smtClean="0">
                          <a:latin typeface="Courier New"/>
                          <a:cs typeface="Courier New"/>
                        </a:rPr>
                        <a:t>int sum = accumulate(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    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A.begin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(),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A.end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(), 0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 );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  return </a:t>
                      </a:r>
                      <a:r>
                        <a:rPr lang="en-US" sz="1600" baseline="0" dirty="0" err="1" smtClean="0">
                          <a:latin typeface="Courier New"/>
                          <a:cs typeface="Courier New"/>
                        </a:rPr>
                        <a:t>arcp</a:t>
                      </a:r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&lt;int&gt;(sum);</a:t>
                      </a:r>
                    </a:p>
                    <a:p>
                      <a:r>
                        <a:rPr lang="en-US" sz="1600" baseline="0" dirty="0" smtClean="0">
                          <a:latin typeface="Courier New"/>
                          <a:cs typeface="Courier New"/>
                        </a:rPr>
                        <a:t>}</a:t>
                      </a:r>
                      <a:endParaRPr lang="en-US" sz="160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Benefits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998291"/>
          </a:xfrm>
        </p:spPr>
        <p:txBody>
          <a:bodyPr/>
          <a:lstStyle/>
          <a:p>
            <a:r>
              <a:rPr lang="en-US" dirty="0" smtClean="0"/>
              <a:t>Initial release of Tpetra contained no pointers:</a:t>
            </a:r>
          </a:p>
          <a:p>
            <a:pPr lvl="1"/>
            <a:r>
              <a:rPr lang="en-US" dirty="0" smtClean="0"/>
              <a:t>Replaced by RCP, ArrayRCP or appropriate </a:t>
            </a:r>
            <a:r>
              <a:rPr lang="en-US" dirty="0" err="1" smtClean="0"/>
              <a:t>iterator</a:t>
            </a:r>
            <a:endParaRPr lang="en-US" dirty="0" smtClean="0"/>
          </a:p>
          <a:p>
            <a:pPr lvl="1"/>
            <a:r>
              <a:rPr lang="en-US" dirty="0" smtClean="0"/>
              <a:t>Zero memory overhead </a:t>
            </a:r>
            <a:r>
              <a:rPr lang="en-US" dirty="0" err="1" smtClean="0"/>
              <a:t>w.r.t</a:t>
            </a:r>
            <a:r>
              <a:rPr lang="en-US" dirty="0" smtClean="0"/>
              <a:t> Epetra.</a:t>
            </a:r>
          </a:p>
          <a:p>
            <a:pPr lvl="1"/>
            <a:r>
              <a:rPr lang="en-US" dirty="0" smtClean="0"/>
              <a:t>Almost made me a lazier developer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r>
              <a:rPr lang="en-US" dirty="0" smtClean="0"/>
              <a:t>Debugging abilities are excellent:</a:t>
            </a:r>
          </a:p>
          <a:p>
            <a:pPr lvl="1"/>
            <a:r>
              <a:rPr lang="en-US" dirty="0" smtClean="0"/>
              <a:t>Extends beyond normal bounds checking; can put additional constraints on memory access.</a:t>
            </a:r>
          </a:p>
          <a:p>
            <a:pPr lvl="1"/>
            <a:r>
              <a:rPr lang="en-US" dirty="0" smtClean="0"/>
              <a:t>Runtime build results in code that is as fast as C.</a:t>
            </a:r>
          </a:p>
          <a:p>
            <a:r>
              <a:rPr lang="en-US" dirty="0" smtClean="0"/>
              <a:t>These memory utilities are unique to </a:t>
            </a:r>
            <a:r>
              <a:rPr lang="en-US" dirty="0" err="1" smtClean="0"/>
              <a:t>Trilinos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Research-level capability</a:t>
            </a:r>
          </a:p>
          <a:p>
            <a:pPr lvl="1"/>
            <a:r>
              <a:rPr lang="en-US" dirty="0" smtClean="0"/>
              <a:t>Production-level quality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Tpetra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181931"/>
          </a:xfrm>
        </p:spPr>
        <p:txBody>
          <a:bodyPr/>
          <a:lstStyle/>
          <a:p>
            <a:r>
              <a:rPr lang="en-US" dirty="0" smtClean="0"/>
              <a:t>Tpetra follows the Petra Object Model currently implemented in Epetra: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Map</a:t>
            </a:r>
            <a:r>
              <a:rPr lang="en-US" dirty="0" smtClean="0"/>
              <a:t> describes the distribution of object data across nodes.</a:t>
            </a:r>
          </a:p>
          <a:p>
            <a:pPr lvl="1"/>
            <a:r>
              <a:rPr lang="en-US" sz="2000" dirty="0" err="1" smtClean="0">
                <a:latin typeface="Courier New"/>
                <a:cs typeface="Courier New"/>
              </a:rPr>
              <a:t>Teuchos::Comm</a:t>
            </a:r>
            <a:r>
              <a:rPr lang="en-US" dirty="0" smtClean="0"/>
              <a:t> abstracts internode communication.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Import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Export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Distributor</a:t>
            </a:r>
            <a:r>
              <a:rPr lang="en-US" dirty="0" smtClean="0"/>
              <a:t> utility classes facilitate efficient data transfer.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Operator</a:t>
            </a:r>
            <a:r>
              <a:rPr lang="en-US" dirty="0" smtClean="0"/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RowMatrix</a:t>
            </a:r>
            <a:r>
              <a:rPr lang="en-US" dirty="0" smtClean="0"/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RowGraph</a:t>
            </a:r>
            <a:r>
              <a:rPr lang="en-US" dirty="0" smtClean="0"/>
              <a:t> provide abstract interfaces.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Vector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MultiVector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CrsGraph</a:t>
            </a:r>
            <a:r>
              <a:rPr lang="en-US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CrsMatrix</a:t>
            </a:r>
            <a:r>
              <a:rPr lang="en-US" dirty="0" smtClean="0"/>
              <a:t> are concrete implementations that are the workhorse of Tpetra-centered codes.</a:t>
            </a:r>
          </a:p>
          <a:p>
            <a:r>
              <a:rPr lang="en-US" dirty="0" smtClean="0"/>
              <a:t>Any class with significant data is templated.</a:t>
            </a:r>
          </a:p>
          <a:p>
            <a:r>
              <a:rPr lang="en-US" dirty="0" smtClean="0"/>
              <a:t>Any class with significant computation uses Kokkos.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Tpetra vs. Epetra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063607"/>
            <a:ext cx="8229600" cy="1054648"/>
          </a:xfrm>
        </p:spPr>
        <p:txBody>
          <a:bodyPr/>
          <a:lstStyle/>
          <a:p>
            <a:r>
              <a:rPr lang="en-US" dirty="0" smtClean="0"/>
              <a:t>Most of the functionality of Epetra is present in Tpetra.</a:t>
            </a:r>
          </a:p>
          <a:p>
            <a:r>
              <a:rPr lang="en-US" dirty="0" smtClean="0"/>
              <a:t>Some differences prohibit a “find-replace” migration: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" y="3429000"/>
          <a:ext cx="8991600" cy="287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419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Epetra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Tpetra</a:t>
                      </a:r>
                      <a:endParaRPr lang="en-US" dirty="0"/>
                    </a:p>
                  </a:txBody>
                  <a:tcPr/>
                </a:tc>
              </a:tr>
              <a:tr h="249042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Epetra_MpiComm</a:t>
                      </a:r>
                      <a:r>
                        <a:rPr lang="en-US" sz="1600" b="1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accent2"/>
                          </a:solidFill>
                          <a:latin typeface="Courier New"/>
                          <a:cs typeface="Courier New"/>
                        </a:rPr>
                        <a:t>comm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...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);</a:t>
                      </a:r>
                    </a:p>
                    <a:p>
                      <a:r>
                        <a:rPr lang="en-US" sz="1600" b="1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Epetra_Map</a:t>
                      </a:r>
                      <a:r>
                        <a:rPr lang="en-US" sz="1600" b="1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dirty="0" err="1" smtClean="0">
                          <a:latin typeface="Courier New"/>
                          <a:cs typeface="Courier New"/>
                        </a:rPr>
                        <a:t>(numGlobal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, 0, </a:t>
                      </a:r>
                      <a:r>
                        <a:rPr lang="en-US" sz="1600" b="1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comm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);</a:t>
                      </a:r>
                      <a:endParaRPr lang="en-US" sz="1050" b="1" dirty="0" smtClean="0">
                        <a:latin typeface="Courier New"/>
                        <a:cs typeface="Courier New"/>
                      </a:endParaRPr>
                    </a:p>
                    <a:p>
                      <a:endParaRPr lang="en-US" sz="1050" b="1" dirty="0" smtClean="0"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1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Epetra_CrsMatrix</a:t>
                      </a:r>
                      <a:r>
                        <a:rPr lang="en-US" sz="1600" b="1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(</a:t>
                      </a:r>
                    </a:p>
                    <a:p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  Copy, </a:t>
                      </a:r>
                      <a:r>
                        <a:rPr lang="en-US" sz="1600" b="1" dirty="0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, &amp;</a:t>
                      </a:r>
                      <a:r>
                        <a:rPr lang="en-US" sz="1600" b="1" dirty="0" err="1" smtClean="0">
                          <a:latin typeface="Courier New"/>
                          <a:cs typeface="Courier New"/>
                        </a:rPr>
                        <a:t>nnz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,</a:t>
                      </a:r>
                    </a:p>
                    <a:p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  true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);</a:t>
                      </a:r>
                    </a:p>
                    <a:p>
                      <a:r>
                        <a:rPr lang="en-US" sz="1600" b="1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Epetra_Vector</a:t>
                      </a:r>
                      <a:r>
                        <a:rPr lang="en-US" sz="1600" b="1" baseline="0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), 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);</a:t>
                      </a:r>
                    </a:p>
                    <a:p>
                      <a:endParaRPr lang="en-US" sz="1600" b="1" baseline="0" dirty="0" smtClean="0">
                        <a:latin typeface="Courier New"/>
                        <a:cs typeface="Courier New"/>
                      </a:endParaRPr>
                    </a:p>
                    <a:p>
                      <a:endParaRPr lang="en-US" sz="1600" b="1" baseline="0" dirty="0" smtClean="0"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-&gt;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Apply(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);</a:t>
                      </a:r>
                      <a:endParaRPr lang="en-US" sz="16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RCP&lt;</a:t>
                      </a:r>
                      <a:r>
                        <a:rPr lang="en-US" sz="1600" b="1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Comm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&gt; </a:t>
                      </a:r>
                      <a:r>
                        <a:rPr lang="en-US" sz="1600" b="1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comm</a:t>
                      </a:r>
                      <a:r>
                        <a:rPr lang="en-US" sz="1600" b="1" dirty="0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dirty="0" smtClean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rcp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(...);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Map&lt;int&gt;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(numGlobal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, 0, 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comm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);</a:t>
                      </a:r>
                    </a:p>
                    <a:p>
                      <a:endParaRPr lang="en-US" sz="1050" b="1" baseline="0" dirty="0" smtClean="0"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CrsMatrix&lt;</a:t>
                      </a:r>
                      <a:r>
                        <a:rPr lang="en-US" sz="1600" b="1" baseline="0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double,int</a:t>
                      </a:r>
                      <a:r>
                        <a:rPr lang="en-US" sz="1600" b="1" baseline="0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(</a:t>
                      </a:r>
                    </a:p>
                    <a:p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 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rcpFromRef(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), 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nnz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, </a:t>
                      </a:r>
                      <a:br>
                        <a:rPr lang="en-US" sz="1600" b="1" baseline="0" dirty="0" smtClean="0">
                          <a:latin typeface="Courier New"/>
                          <a:cs typeface="Courier New"/>
                        </a:rPr>
                      </a:b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 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StaticProfile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);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Vector&lt;</a:t>
                      </a:r>
                      <a:r>
                        <a:rPr lang="en-US" sz="1600" b="1" baseline="0" dirty="0" err="1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float,int</a:t>
                      </a:r>
                      <a:r>
                        <a:rPr lang="en-US" sz="1600" b="1" baseline="0" dirty="0" smtClean="0">
                          <a:solidFill>
                            <a:srgbClr val="006C3A"/>
                          </a:solidFill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    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( 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rcpFromRef(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 ),</a:t>
                      </a:r>
                    </a:p>
                    <a:p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     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( 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rcpFromRef(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map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 );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-&gt;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apply(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sz="1600" b="1" baseline="0" dirty="0" err="1" smtClean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lang="en-US" sz="1600" b="1" baseline="0" dirty="0" err="1" smtClean="0">
                          <a:solidFill>
                            <a:srgbClr val="C0504D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r>
                        <a:rPr lang="en-US" sz="1600" b="1" baseline="0" dirty="0" smtClean="0">
                          <a:latin typeface="Courier New"/>
                          <a:cs typeface="Courier New"/>
                        </a:rPr>
                        <a:t>);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235200"/>
          <a:ext cx="8382000" cy="88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0"/>
                <a:gridCol w="4343400"/>
              </a:tblGrid>
              <a:tr h="431800">
                <a:tc>
                  <a:txBody>
                    <a:bodyPr/>
                    <a:lstStyle/>
                    <a:p>
                      <a:pPr lvl="0">
                        <a:buClr>
                          <a:schemeClr val="tx2"/>
                        </a:buClr>
                        <a:buFont typeface="Lucida Grande"/>
                        <a:buChar char="-"/>
                      </a:pPr>
                      <a:r>
                        <a:rPr lang="en-US" sz="2200" b="1" dirty="0" smtClean="0">
                          <a:latin typeface="Arial Narrow"/>
                          <a:cs typeface="Arial Narrow"/>
                        </a:rPr>
                        <a:t> Minor interface changes</a:t>
                      </a:r>
                      <a:endParaRPr lang="en-US" sz="2200" b="1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Clr>
                          <a:schemeClr val="tx2"/>
                        </a:buClr>
                        <a:buFont typeface="Lucida Grande"/>
                        <a:buChar char="-"/>
                      </a:pPr>
                      <a:endParaRPr lang="en-US" sz="2200" b="1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lvl="0">
                        <a:buClr>
                          <a:schemeClr val="tx2"/>
                        </a:buClr>
                        <a:buFont typeface="Lucida Grande"/>
                        <a:buChar char="-"/>
                      </a:pPr>
                      <a:r>
                        <a:rPr lang="en-US" sz="2200" b="1" dirty="0" smtClean="0">
                          <a:latin typeface="Arial Narrow"/>
                          <a:cs typeface="Arial Narrow"/>
                        </a:rPr>
                        <a:t> Dependency on Kokkos package</a:t>
                      </a:r>
                      <a:endParaRPr lang="en-US" sz="2200" b="1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Clr>
                          <a:schemeClr val="tx2"/>
                        </a:buClr>
                        <a:buFont typeface="Lucida Grande"/>
                        <a:buChar char="-"/>
                      </a:pPr>
                      <a:r>
                        <a:rPr lang="en-US" sz="2200" b="1" dirty="0" smtClean="0">
                          <a:latin typeface="Arial Narrow"/>
                          <a:cs typeface="Arial Narrow"/>
                        </a:rPr>
                        <a:t> Introduction of templated classes</a:t>
                      </a:r>
                      <a:endParaRPr lang="en-US" sz="2200" b="1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Tpetra Templated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499396" cy="4571507"/>
          </a:xfrm>
        </p:spPr>
        <p:txBody>
          <a:bodyPr/>
          <a:lstStyle/>
          <a:p>
            <a:r>
              <a:rPr lang="en-US" dirty="0" smtClean="0"/>
              <a:t>A limitation of Epetra is that the implementation is tied to </a:t>
            </a:r>
            <a:r>
              <a:rPr lang="en-US" sz="2000" dirty="0" smtClean="0">
                <a:solidFill>
                  <a:srgbClr val="006C3A"/>
                </a:solidFill>
                <a:latin typeface="Courier New"/>
                <a:cs typeface="Courier New"/>
              </a:rPr>
              <a:t>double </a:t>
            </a:r>
            <a:r>
              <a:rPr lang="en-US" dirty="0" smtClean="0"/>
              <a:t>and </a:t>
            </a:r>
            <a:r>
              <a:rPr lang="en-US" sz="2000" dirty="0" smtClean="0">
                <a:solidFill>
                  <a:schemeClr val="tx2"/>
                </a:solidFill>
                <a:latin typeface="Courier New"/>
                <a:cs typeface="Courier New"/>
              </a:rPr>
              <a:t>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Deployment of Epetra discourages significant modifications.</a:t>
            </a:r>
          </a:p>
          <a:p>
            <a:pPr lvl="1"/>
            <a:r>
              <a:rPr lang="en-US" dirty="0" smtClean="0"/>
              <a:t>Published interface limits the possible implementation changes.</a:t>
            </a:r>
          </a:p>
          <a:p>
            <a:r>
              <a:rPr lang="en-US" dirty="0" smtClean="0"/>
              <a:t>Clean slate and compiler availability allow Tpetra to address this via template parameters to classes.</a:t>
            </a:r>
          </a:p>
          <a:p>
            <a:r>
              <a:rPr lang="en-US" dirty="0" smtClean="0"/>
              <a:t>This provides numerous capability extensions:</a:t>
            </a:r>
          </a:p>
          <a:p>
            <a:pPr lvl="1"/>
            <a:r>
              <a:rPr lang="en-US" dirty="0" smtClean="0"/>
              <a:t>No 4GB limit: surpassing </a:t>
            </a:r>
            <a:r>
              <a:rPr lang="en-US" sz="2000" dirty="0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dirty="0" smtClean="0"/>
              <a:t>enables </a:t>
            </a:r>
            <a:r>
              <a:rPr lang="en-US" dirty="0" smtClean="0">
                <a:solidFill>
                  <a:srgbClr val="006C3A"/>
                </a:solidFill>
              </a:rPr>
              <a:t>arbitrarily </a:t>
            </a:r>
            <a:r>
              <a:rPr lang="en-US" dirty="0" smtClean="0"/>
              <a:t>large problems.</a:t>
            </a:r>
          </a:p>
          <a:p>
            <a:pPr lvl="1"/>
            <a:r>
              <a:rPr lang="en-US" dirty="0" smtClean="0"/>
              <a:t>Arbitrary scalar types: </a:t>
            </a:r>
            <a:r>
              <a:rPr lang="en-US" sz="2000" dirty="0" smtClean="0">
                <a:solidFill>
                  <a:srgbClr val="006C3A"/>
                </a:solidFill>
                <a:latin typeface="Courier New"/>
                <a:cs typeface="Courier New"/>
              </a:rPr>
              <a:t>float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6C3A"/>
                </a:solidFill>
                <a:latin typeface="Courier New"/>
                <a:cs typeface="Courier New"/>
              </a:rPr>
              <a:t>complex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6C3A"/>
                </a:solidFill>
                <a:latin typeface="Courier New"/>
                <a:cs typeface="Courier New"/>
              </a:rPr>
              <a:t>matrix&lt;5,3&gt;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6C3A"/>
                </a:solidFill>
                <a:latin typeface="Courier New"/>
                <a:cs typeface="Courier New"/>
              </a:rPr>
              <a:t>qd_real</a:t>
            </a:r>
          </a:p>
          <a:p>
            <a:pPr lvl="1"/>
            <a:r>
              <a:rPr lang="en-US" dirty="0" smtClean="0"/>
              <a:t>Greater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Tpetra Basic Template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019836"/>
          </a:xfrm>
        </p:spPr>
        <p:txBody>
          <a:bodyPr/>
          <a:lstStyle/>
          <a:p>
            <a:r>
              <a:rPr lang="en-US" sz="2400" dirty="0" smtClean="0"/>
              <a:t>Three primary template arguments: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LocalOrdinal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GlobalOrdinal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Scalar</a:t>
            </a:r>
          </a:p>
          <a:p>
            <a:r>
              <a:rPr lang="en-US" sz="2200" dirty="0" smtClean="0">
                <a:latin typeface="Courier New"/>
                <a:cs typeface="Courier New"/>
              </a:rPr>
              <a:t>Scalar</a:t>
            </a:r>
            <a:r>
              <a:rPr lang="en-US" sz="2400" dirty="0" smtClean="0"/>
              <a:t> enables the description of numerical objects over different fields.</a:t>
            </a:r>
          </a:p>
          <a:p>
            <a:pPr lvl="1"/>
            <a:r>
              <a:rPr lang="en-US" sz="2000" dirty="0" smtClean="0"/>
              <a:t>Any mathematically well-defined type is supported.</a:t>
            </a:r>
          </a:p>
          <a:p>
            <a:pPr lvl="1"/>
            <a:r>
              <a:rPr lang="en-US" sz="2000" dirty="0" smtClean="0"/>
              <a:t>Additionally, require support under </a:t>
            </a:r>
            <a:r>
              <a:rPr lang="en-US" sz="1800" dirty="0" err="1" smtClean="0">
                <a:latin typeface="Courier New"/>
                <a:cs typeface="Courier New"/>
              </a:rPr>
              <a:t>Teuchos::ScalarTraits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1800" dirty="0" err="1" smtClean="0">
                <a:latin typeface="Courier New"/>
                <a:cs typeface="Courier New"/>
              </a:rPr>
              <a:t>Teuchos::SerializationTraits</a:t>
            </a:r>
            <a:r>
              <a:rPr lang="en-US" sz="2000" dirty="0" smtClean="0"/>
              <a:t>.</a:t>
            </a:r>
          </a:p>
          <a:p>
            <a:r>
              <a:rPr lang="en-US" sz="2200" dirty="0" smtClean="0">
                <a:latin typeface="Courier New"/>
                <a:cs typeface="Courier New"/>
              </a:rPr>
              <a:t>LocalOrdinal</a:t>
            </a:r>
            <a:r>
              <a:rPr lang="en-US" sz="2400" dirty="0" smtClean="0">
                <a:latin typeface="Arial Narrow"/>
                <a:cs typeface="Arial Narrow"/>
              </a:rPr>
              <a:t> describes local element indices.</a:t>
            </a:r>
          </a:p>
          <a:p>
            <a:pPr lvl="1"/>
            <a:r>
              <a:rPr lang="en-US" sz="2000" dirty="0" smtClean="0">
                <a:latin typeface="Arial Narrow"/>
                <a:cs typeface="Arial Narrow"/>
              </a:rPr>
              <a:t>Intended to enable efficiency; should be chosen as small as possible.</a:t>
            </a:r>
          </a:p>
          <a:p>
            <a:r>
              <a:rPr lang="en-US" sz="2200" dirty="0" smtClean="0">
                <a:latin typeface="Courier New"/>
                <a:cs typeface="Courier New"/>
              </a:rPr>
              <a:t>GlobalOrdinal</a:t>
            </a:r>
            <a:r>
              <a:rPr lang="en-US" sz="2400" dirty="0" smtClean="0">
                <a:latin typeface="Arial Narrow"/>
                <a:cs typeface="Arial Narrow"/>
              </a:rPr>
              <a:t> describes global element indices.</a:t>
            </a:r>
          </a:p>
          <a:p>
            <a:pPr lvl="1"/>
            <a:r>
              <a:rPr lang="en-US" sz="2000" dirty="0" smtClean="0">
                <a:latin typeface="Arial Narrow"/>
                <a:cs typeface="Arial Narrow"/>
              </a:rPr>
              <a:t>Intended to enable larger problem sizes.</a:t>
            </a:r>
          </a:p>
          <a:p>
            <a:pPr lvl="1"/>
            <a:r>
              <a:rPr lang="en-US" sz="2000" dirty="0" smtClean="0">
                <a:latin typeface="Arial Narrow"/>
                <a:cs typeface="Arial Narrow"/>
              </a:rPr>
              <a:t>Decoupling necessary when the number of nodes is large.</a:t>
            </a:r>
            <a:endParaRPr lang="en-US" sz="20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Tpetra Template Examples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5062924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Map&lt;</a:t>
            </a:r>
            <a:r>
              <a:rPr lang="en-US" sz="2000" dirty="0" smtClean="0">
                <a:solidFill>
                  <a:srgbClr val="006C3A"/>
                </a:solidFill>
                <a:latin typeface="Courier New"/>
                <a:cs typeface="Courier New"/>
              </a:rPr>
              <a:t>LocalOrdinal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GlobalOrdinal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global_size_t </a:t>
            </a:r>
            <a:r>
              <a:rPr lang="en-US" sz="1800" dirty="0" err="1" smtClean="0">
                <a:latin typeface="Courier New"/>
                <a:cs typeface="Courier New"/>
              </a:rPr>
              <a:t>getGlobalNumElements</a:t>
            </a:r>
            <a:r>
              <a:rPr lang="en-US" sz="18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size_t        </a:t>
            </a:r>
            <a:r>
              <a:rPr lang="en-US" sz="1800" dirty="0" err="1" smtClean="0">
                <a:latin typeface="Courier New"/>
                <a:cs typeface="Courier New"/>
              </a:rPr>
              <a:t>getNodeNumElements</a:t>
            </a:r>
            <a:r>
              <a:rPr lang="en-US" sz="18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LocalOrdinal  </a:t>
            </a:r>
            <a:r>
              <a:rPr lang="en-US" sz="1800" dirty="0" err="1" smtClean="0">
                <a:latin typeface="Courier New"/>
                <a:cs typeface="Courier New"/>
              </a:rPr>
              <a:t>getLocalElement(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GlobalOrdinal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gid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GlobalOrdinal </a:t>
            </a:r>
            <a:r>
              <a:rPr lang="en-US" sz="1800" dirty="0" err="1" smtClean="0">
                <a:latin typeface="Courier New"/>
                <a:cs typeface="Courier New"/>
              </a:rPr>
              <a:t>getGlobalElement(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LocalOrdinal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lid)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CrsMatrix&lt;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Scalar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LocalOrdinal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GlobalOrdinal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global_size_t </a:t>
            </a:r>
            <a:r>
              <a:rPr lang="en-US" sz="1800" dirty="0" err="1" smtClean="0">
                <a:latin typeface="Courier New"/>
                <a:cs typeface="Courier New"/>
              </a:rPr>
              <a:t>getGlobalNumEntries</a:t>
            </a:r>
            <a:r>
              <a:rPr lang="en-US" sz="18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size_t        </a:t>
            </a:r>
            <a:r>
              <a:rPr lang="en-US" sz="1800" dirty="0" err="1" smtClean="0">
                <a:latin typeface="Courier New"/>
                <a:cs typeface="Courier New"/>
              </a:rPr>
              <a:t>getNodeNumEntries</a:t>
            </a:r>
            <a:r>
              <a:rPr lang="en-US" sz="18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getGlobalRowView(</a:t>
            </a:r>
            <a:r>
              <a:rPr lang="en-US" sz="1800" dirty="0" err="1" smtClean="0">
                <a:solidFill>
                  <a:srgbClr val="006C3A"/>
                </a:solidFill>
                <a:latin typeface="Courier New"/>
                <a:cs typeface="Courier New"/>
              </a:rPr>
              <a:t>GlobalOrdinal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             </a:t>
            </a:r>
            <a:r>
              <a:rPr lang="en-US" sz="1800" dirty="0" err="1" smtClean="0">
                <a:latin typeface="Courier New"/>
                <a:cs typeface="Courier New"/>
              </a:rPr>
              <a:t>gid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              ArrayRCP&lt;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GlobalOrdinal</a:t>
            </a:r>
            <a:r>
              <a:rPr lang="en-US" sz="1800" dirty="0" smtClean="0">
                <a:latin typeface="Courier New"/>
                <a:cs typeface="Courier New"/>
              </a:rPr>
              <a:t>&gt; &amp;</a:t>
            </a:r>
            <a:r>
              <a:rPr lang="en-US" sz="1800" dirty="0" err="1" smtClean="0">
                <a:latin typeface="Courier New"/>
                <a:cs typeface="Courier New"/>
              </a:rPr>
              <a:t>inds</a:t>
            </a:r>
            <a:r>
              <a:rPr lang="en-US" sz="1800" dirty="0" smtClean="0">
                <a:latin typeface="Courier New"/>
                <a:cs typeface="Courier New"/>
              </a:rPr>
              <a:t>,</a:t>
            </a:r>
            <a:br>
              <a:rPr lang="en-US" sz="1800" dirty="0" smtClean="0">
                <a:latin typeface="Courier New"/>
                <a:cs typeface="Courier New"/>
              </a:rPr>
            </a:br>
            <a:r>
              <a:rPr lang="en-US" sz="1800" dirty="0" smtClean="0">
                <a:latin typeface="Courier New"/>
                <a:cs typeface="Courier New"/>
              </a:rPr>
              <a:t>                      ArrayRCP&lt;</a:t>
            </a:r>
            <a:r>
              <a:rPr lang="en-US" sz="1800" dirty="0" smtClean="0">
                <a:solidFill>
                  <a:srgbClr val="006C3A"/>
                </a:solidFill>
                <a:latin typeface="Courier New"/>
                <a:cs typeface="Courier New"/>
              </a:rPr>
              <a:t>Scalar</a:t>
            </a:r>
            <a:r>
              <a:rPr lang="en-US" sz="1800" dirty="0" smtClean="0">
                <a:latin typeface="Courier New"/>
                <a:cs typeface="Courier New"/>
              </a:rPr>
              <a:t>&gt;        &amp;</a:t>
            </a:r>
            <a:r>
              <a:rPr lang="en-US" sz="1800" dirty="0" err="1" smtClean="0">
                <a:latin typeface="Courier New"/>
                <a:cs typeface="Courier New"/>
              </a:rPr>
              <a:t>vals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1200" dirty="0" smtClean="0">
                <a:latin typeface="Courier New"/>
                <a:cs typeface="Courier New"/>
              </a:rPr>
              <a:t/>
            </a:r>
            <a:br>
              <a:rPr lang="en-US" sz="1200" dirty="0" smtClean="0">
                <a:latin typeface="Courier New"/>
                <a:cs typeface="Courier New"/>
              </a:rPr>
            </a:br>
            <a:r>
              <a:rPr lang="en-US" sz="1200" dirty="0" smtClean="0">
                <a:latin typeface="Courier New"/>
                <a:cs typeface="Courier New"/>
              </a:rPr>
              <a:t>                       </a:t>
            </a:r>
            <a:endParaRPr lang="en-US" sz="2000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423196" cy="888705"/>
          </a:xfrm>
        </p:spPr>
        <p:txBody>
          <a:bodyPr/>
          <a:lstStyle/>
          <a:p>
            <a:r>
              <a:rPr lang="en-US" dirty="0" smtClean="0"/>
              <a:t>Tpetra Advanced Template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151533"/>
            <a:ext cx="8229600" cy="1744067"/>
          </a:xfrm>
        </p:spPr>
        <p:txBody>
          <a:bodyPr/>
          <a:lstStyle/>
          <a:p>
            <a:r>
              <a:rPr lang="en-US" dirty="0" smtClean="0"/>
              <a:t>Other template arguments exist to provide additional </a:t>
            </a:r>
            <a:r>
              <a:rPr lang="en-US" dirty="0" smtClean="0">
                <a:solidFill>
                  <a:srgbClr val="006C3A"/>
                </a:solidFill>
              </a:rPr>
              <a:t>flexibility</a:t>
            </a:r>
            <a:r>
              <a:rPr lang="en-US" dirty="0" smtClean="0"/>
              <a:t> in Tpetra object implementation:</a:t>
            </a:r>
          </a:p>
          <a:p>
            <a:pPr lvl="1"/>
            <a:r>
              <a:rPr lang="en-US" dirty="0" smtClean="0"/>
              <a:t>Node template argument specifies a Kokkos node.</a:t>
            </a:r>
          </a:p>
          <a:p>
            <a:pPr lvl="1"/>
            <a:r>
              <a:rPr lang="en-US" dirty="0" smtClean="0"/>
              <a:t>Local data structures and implementations also flexible.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971800"/>
          <a:ext cx="8839200" cy="348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429000"/>
                <a:gridCol w="3886200"/>
              </a:tblGrid>
              <a:tr h="579120">
                <a:tc gridSpan="3">
                  <a:txBody>
                    <a:bodyPr/>
                    <a:lstStyle/>
                    <a:p>
                      <a:r>
                        <a:rPr lang="en-US" sz="1800" b="1" dirty="0" smtClean="0"/>
                        <a:t>Example: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CrsMatrix&lt;Scalar, LO, GO, Node, </a:t>
                      </a:r>
                      <a:r>
                        <a:rPr lang="en-US" sz="1800" b="1" dirty="0" err="1" smtClean="0">
                          <a:latin typeface="Courier New"/>
                          <a:cs typeface="Courier New"/>
                        </a:rPr>
                        <a:t>LclMatVec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, </a:t>
                      </a:r>
                      <a:r>
                        <a:rPr lang="en-US" sz="1800" b="1" dirty="0" err="1" smtClean="0">
                          <a:latin typeface="Courier New"/>
                          <a:cs typeface="Courier New"/>
                        </a:rPr>
                        <a:t>LclMatSolve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&gt;</a:t>
                      </a:r>
                      <a:endParaRPr lang="en-US" sz="18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Scalar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Field for matrix values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LO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int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Type of local indices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GO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LO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Type of global indices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Node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Kokkos::DefaultNode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Kokkos node for local operations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LclMatVec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Kokkos::DefaultSparseMultiply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Implementation</a:t>
                      </a:r>
                      <a:r>
                        <a:rPr lang="en-US" sz="1400" b="1" baseline="0" dirty="0" smtClean="0">
                          <a:latin typeface="Courier New"/>
                          <a:cs typeface="Courier New"/>
                        </a:rPr>
                        <a:t> of local </a:t>
                      </a:r>
                      <a:br>
                        <a:rPr lang="en-US" sz="1400" b="1" baseline="0" dirty="0" smtClean="0">
                          <a:latin typeface="Courier New"/>
                          <a:cs typeface="Courier New"/>
                        </a:rPr>
                      </a:br>
                      <a:r>
                        <a:rPr lang="en-US" sz="1400" b="1" baseline="0" dirty="0" smtClean="0">
                          <a:latin typeface="Courier New"/>
                          <a:cs typeface="Courier New"/>
                        </a:rPr>
                        <a:t>sparse mat-</a:t>
                      </a:r>
                      <a:r>
                        <a:rPr lang="en-US" sz="1400" b="1" baseline="0" dirty="0" err="1" smtClean="0">
                          <a:latin typeface="Courier New"/>
                          <a:cs typeface="Courier New"/>
                        </a:rPr>
                        <a:t>vec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LclMatSolve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Kokkos::DefaultSparseSolve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Implementation of local </a:t>
                      </a:r>
                      <a:br>
                        <a:rPr lang="en-US" sz="1400" b="1" dirty="0" smtClean="0">
                          <a:latin typeface="Courier New"/>
                          <a:cs typeface="Courier New"/>
                        </a:rPr>
                      </a:b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sparse solve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" y="177114"/>
            <a:ext cx="8229600" cy="496290"/>
          </a:xfrm>
        </p:spPr>
        <p:txBody>
          <a:bodyPr/>
          <a:lstStyle/>
          <a:p>
            <a:r>
              <a:rPr lang="en-US" dirty="0" smtClean="0"/>
              <a:t>Kokkos Parallel Node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04" y="1344823"/>
            <a:ext cx="8229600" cy="4883388"/>
          </a:xfrm>
        </p:spPr>
        <p:txBody>
          <a:bodyPr/>
          <a:lstStyle/>
          <a:p>
            <a:r>
              <a:rPr lang="en-US" dirty="0" smtClean="0"/>
              <a:t>Want: minimize the effort needed to port Tpetra</a:t>
            </a:r>
          </a:p>
          <a:p>
            <a:r>
              <a:rPr lang="en-US" dirty="0" smtClean="0"/>
              <a:t>The goal of Kokkos is to allow code, once written, to be run on </a:t>
            </a:r>
            <a:r>
              <a:rPr lang="en-US" dirty="0" smtClean="0">
                <a:solidFill>
                  <a:srgbClr val="006C3A"/>
                </a:solidFill>
              </a:rPr>
              <a:t>any parallel node</a:t>
            </a:r>
            <a:r>
              <a:rPr lang="en-US" dirty="0" smtClean="0"/>
              <a:t>, regardless of architecture.</a:t>
            </a:r>
          </a:p>
          <a:p>
            <a:r>
              <a:rPr lang="en-US" dirty="0" smtClean="0"/>
              <a:t>Difficulties are many  </a:t>
            </a:r>
            <a:r>
              <a:rPr lang="en-US" dirty="0" err="1" smtClean="0">
                <a:sym typeface="Wingdings"/>
              </a:rPr>
              <a:t></a:t>
            </a:r>
            <a:endParaRPr lang="en-US" dirty="0" smtClean="0"/>
          </a:p>
          <a:p>
            <a:r>
              <a:rPr lang="en-US" dirty="0" smtClean="0"/>
              <a:t>Difficulty #1: Many different </a:t>
            </a:r>
            <a:r>
              <a:rPr lang="en-US" dirty="0" smtClean="0">
                <a:solidFill>
                  <a:srgbClr val="006C3A"/>
                </a:solidFill>
              </a:rPr>
              <a:t>memory architectures</a:t>
            </a:r>
          </a:p>
          <a:p>
            <a:pPr lvl="1"/>
            <a:r>
              <a:rPr lang="en-US" dirty="0" smtClean="0"/>
              <a:t>Node may have multiple, disjoint memory spaces.</a:t>
            </a:r>
          </a:p>
          <a:p>
            <a:pPr lvl="1"/>
            <a:r>
              <a:rPr lang="en-US" dirty="0" smtClean="0"/>
              <a:t>Optimal performance may require special memory placement.</a:t>
            </a:r>
          </a:p>
          <a:p>
            <a:r>
              <a:rPr lang="en-US" dirty="0" smtClean="0"/>
              <a:t>Difficulty #2: </a:t>
            </a:r>
            <a:r>
              <a:rPr lang="en-US" dirty="0" smtClean="0">
                <a:solidFill>
                  <a:srgbClr val="006C3A"/>
                </a:solidFill>
              </a:rPr>
              <a:t>Kernels </a:t>
            </a:r>
            <a:r>
              <a:rPr lang="en-US" dirty="0" smtClean="0"/>
              <a:t>must be tailored to architecture</a:t>
            </a:r>
          </a:p>
          <a:p>
            <a:pPr lvl="1"/>
            <a:r>
              <a:rPr lang="en-US" dirty="0" smtClean="0"/>
              <a:t>Implementation of optimal kernel will vary between </a:t>
            </a:r>
            <a:r>
              <a:rPr lang="en-US" dirty="0" err="1" smtClean="0"/>
              <a:t>archs</a:t>
            </a:r>
            <a:endParaRPr lang="en-US" dirty="0" smtClean="0"/>
          </a:p>
          <a:p>
            <a:pPr lvl="1"/>
            <a:r>
              <a:rPr lang="en-US" dirty="0" smtClean="0"/>
              <a:t>No universal binary </a:t>
            </a:r>
            <a:r>
              <a:rPr lang="en-US" sz="20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need for separate compilation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RNL 0812 new">
      <a:dk1>
        <a:sysClr val="windowText" lastClr="000000"/>
      </a:dk1>
      <a:lt1>
        <a:sysClr val="window" lastClr="FFFFFF"/>
      </a:lt1>
      <a:dk2>
        <a:srgbClr val="006C3A"/>
      </a:dk2>
      <a:lt2>
        <a:srgbClr val="FFFFFF"/>
      </a:lt2>
      <a:accent1>
        <a:srgbClr val="4F81BD"/>
      </a:accent1>
      <a:accent2>
        <a:srgbClr val="C0504D"/>
      </a:accent2>
      <a:accent3>
        <a:srgbClr val="00B274"/>
      </a:accent3>
      <a:accent4>
        <a:srgbClr val="F79646"/>
      </a:accent4>
      <a:accent5>
        <a:srgbClr val="4BACC6"/>
      </a:accent5>
      <a:accent6>
        <a:srgbClr val="8064A2"/>
      </a:accent6>
      <a:hlink>
        <a:srgbClr val="1F497D"/>
      </a:hlink>
      <a:folHlink>
        <a:srgbClr val="006C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44C3F2D595B419415B4147FCF5D34" ma:contentTypeVersion="0" ma:contentTypeDescription="Create a new document." ma:contentTypeScope="" ma:versionID="a07af1bbdcdcd591a36e88f96273017c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0FBABDB-CD2C-4192-82AA-E6FC22D6207A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87DA00-104B-4BC2-B5EC-99D3BB2F50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1B0510-2990-4D55-A1AD-830584FCD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595</TotalTime>
  <Words>2433</Words>
  <Application>Microsoft Macintosh PowerPoint</Application>
  <PresentationFormat>On-screen Show (4:3)</PresentationFormat>
  <Paragraphs>318</Paragraphs>
  <Slides>24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Theme</vt:lpstr>
      <vt:lpstr>Introducing  Tpetra and Kokkos</vt:lpstr>
      <vt:lpstr>Introducing Tpetra and Kokkos</vt:lpstr>
      <vt:lpstr>Tpetra Organization</vt:lpstr>
      <vt:lpstr>Tpetra vs. Epetra</vt:lpstr>
      <vt:lpstr>Tpetra Templated Classes</vt:lpstr>
      <vt:lpstr>Tpetra Basic Template Parameters</vt:lpstr>
      <vt:lpstr>Tpetra Template Examples</vt:lpstr>
      <vt:lpstr>Tpetra Advanced Template Parameters</vt:lpstr>
      <vt:lpstr>Kokkos Parallel Node API</vt:lpstr>
      <vt:lpstr>Kokkos Node API</vt:lpstr>
      <vt:lpstr>Kokkos Memory Model</vt:lpstr>
      <vt:lpstr>Kokkos Compute Model</vt:lpstr>
      <vt:lpstr>Kokkos Compute Model</vt:lpstr>
      <vt:lpstr>Nodes and Kernels: How it comes together</vt:lpstr>
      <vt:lpstr>Kokkos Linear Algebra Library</vt:lpstr>
      <vt:lpstr>Teuchos Memory Management Suite  A User Perspective</vt:lpstr>
      <vt:lpstr>Teuchos Memory Management</vt:lpstr>
      <vt:lpstr>Teuchos::RCP</vt:lpstr>
      <vt:lpstr>Teuchos::ArrayRCP</vt:lpstr>
      <vt:lpstr>Example: ARCP and Kokkos Buffers</vt:lpstr>
      <vt:lpstr>Example: ARCP and Kokkos Buffers</vt:lpstr>
      <vt:lpstr>Teuchos::ArrayView</vt:lpstr>
      <vt:lpstr>Teuchos::Array</vt:lpstr>
      <vt:lpstr>Benefits of use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Jo Roy</dc:creator>
  <cp:lastModifiedBy>Christopher Baker</cp:lastModifiedBy>
  <cp:revision>118</cp:revision>
  <dcterms:created xsi:type="dcterms:W3CDTF">2009-11-04T14:01:39Z</dcterms:created>
  <dcterms:modified xsi:type="dcterms:W3CDTF">2009-11-04T15:20:05Z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0x0101001CD44C3F2D595B419415B4147FCF5D34</vt:lpwstr>
  </property>
</Properties>
</file>