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74" r:id="rId4"/>
    <p:sldId id="275" r:id="rId5"/>
    <p:sldId id="276" r:id="rId6"/>
    <p:sldId id="277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229" autoAdjust="0"/>
  </p:normalViewPr>
  <p:slideViewPr>
    <p:cSldViewPr>
      <p:cViewPr varScale="1">
        <p:scale>
          <a:sx n="115" d="100"/>
          <a:sy n="115" d="100"/>
        </p:scale>
        <p:origin x="-14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1FEB9DF-3CD8-4570-96FC-6EA53F76F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56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E93687-EFEA-4F85-B16D-816BF9447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0B639B-ACA1-40AE-944E-0BD211D38484}" type="slidenum">
              <a:rPr lang="en-US"/>
              <a:pPr/>
              <a:t>0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93687-EFEA-4F85-B16D-816BF9447E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93687-EFEA-4F85-B16D-816BF9447E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93687-EFEA-4F85-B16D-816BF9447E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Expressiveness from</a:t>
            </a:r>
            <a:r>
              <a:rPr lang="en-US" baseline="0" dirty="0" smtClean="0"/>
              <a:t> high level behavior to gate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93687-EFEA-4F85-B16D-816BF9447E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066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 typeface="Times" pitchFamily="18" charset="0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Advisory Board - May 2008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Engineering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9B970-2325-4B4A-B23C-4101FBC4A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Advisory Board - May 2008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Engineering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234E8-8AEB-4E74-BE69-0253B061E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Advisory Board - May 2008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Engineering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CD424-D07D-45D3-A97D-F1D62D4E9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Advisory Board - May 2008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Engineering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226C-AAF7-4EFE-9F9B-E3CA92F82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Advisory Board - May 2008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Engineering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5CA1A-3162-461E-8BE9-D5BEDF5D8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CB69E-2DFF-46BA-8EC2-82AFFB649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ORAQL/NQCS</a:t>
            </a: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4E15A-E8EC-4E66-B204-88E7681F7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Advisory Board - May 2008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Engineering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272-70FD-4415-81F9-481FA3735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Advisory Board - May 2008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Engineering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BD7DE-E896-4B59-8231-73AEA1CC1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ORAQL/NQCS</a:t>
            </a: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4BF6C-5E3F-4C95-A1F5-5DCCFE183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ORAQL/NQCS</a:t>
            </a: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9287A-7925-4B50-82D9-D5392B8C8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Advisory Board - May 2008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Engineering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72F6-E689-4AE6-B99B-270985602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Advisory Board - May 2008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Engineering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F96DD-FA57-4DFB-B207-68C3154ED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55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/>
              <a:t>Advisory Board - May 2008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Computer Engineering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789AA6D-26F8-433B-9A99-30C412DD8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86296"/>
        </a:buClr>
        <a:buSzPct val="12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86296"/>
        </a:buClr>
        <a:buSzPct val="12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486296"/>
        </a:buClr>
        <a:buSzPct val="120000"/>
        <a:buChar char="•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486296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486296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486296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486296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486296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486296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09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12259"/>
            <a:ext cx="9067800" cy="1107141"/>
          </a:xfrm>
        </p:spPr>
        <p:txBody>
          <a:bodyPr/>
          <a:lstStyle/>
          <a:p>
            <a:r>
              <a:rPr lang="en-US" sz="3200" dirty="0" smtClean="0"/>
              <a:t>Quantum Programming Languages for Specification and Optimization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667000"/>
          </a:xfrm>
          <a:effectLst/>
        </p:spPr>
        <p:txBody>
          <a:bodyPr/>
          <a:lstStyle/>
          <a:p>
            <a:r>
              <a:rPr lang="en-US" dirty="0" smtClean="0"/>
              <a:t>Fred Chong</a:t>
            </a:r>
          </a:p>
          <a:p>
            <a:r>
              <a:rPr lang="en-US" dirty="0" smtClean="0"/>
              <a:t>UC Santa Barbara</a:t>
            </a:r>
          </a:p>
          <a:p>
            <a:endParaRPr lang="en-US" dirty="0" smtClean="0"/>
          </a:p>
          <a:p>
            <a:r>
              <a:rPr lang="en-US" sz="2000" dirty="0" smtClean="0"/>
              <a:t>Ken Brown, Ravi </a:t>
            </a:r>
            <a:r>
              <a:rPr lang="en-US" sz="2000" dirty="0" err="1" smtClean="0"/>
              <a:t>Chugh</a:t>
            </a:r>
            <a:r>
              <a:rPr lang="en-US" sz="2000" dirty="0" smtClean="0"/>
              <a:t>, Margaret </a:t>
            </a:r>
            <a:r>
              <a:rPr lang="en-US" sz="2000" dirty="0" err="1" smtClean="0"/>
              <a:t>Martonosi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John </a:t>
            </a:r>
            <a:r>
              <a:rPr lang="en-US" sz="2000" dirty="0" err="1" smtClean="0"/>
              <a:t>Reppy</a:t>
            </a:r>
            <a:r>
              <a:rPr lang="en-US" sz="2000" dirty="0" smtClean="0"/>
              <a:t> and </a:t>
            </a:r>
            <a:r>
              <a:rPr lang="en-US" sz="2000" dirty="0" err="1" smtClean="0"/>
              <a:t>Wim</a:t>
            </a:r>
            <a:r>
              <a:rPr lang="en-US" sz="2000" dirty="0" smtClean="0"/>
              <a:t> van Dam</a:t>
            </a:r>
          </a:p>
          <a:p>
            <a:r>
              <a:rPr lang="en-US" sz="2000" dirty="0" err="1" smtClean="0"/>
              <a:t>GaTech</a:t>
            </a:r>
            <a:r>
              <a:rPr lang="en-US" sz="2000" dirty="0" smtClean="0"/>
              <a:t>, Princeton, U Chicago, UCSB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IARPA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CB69E-2DFF-46BA-8EC2-82AFFB6494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11" name="Table Placeholder 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15578094"/>
              </p:ext>
            </p:extLst>
          </p:nvPr>
        </p:nvGraphicFramePr>
        <p:xfrm>
          <a:off x="1600200" y="1600200"/>
          <a:ext cx="5943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Algorithm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Lines of Code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Boolean Formula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Arial"/>
                        </a:rPr>
                        <a:t>479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Arial"/>
                        </a:rPr>
                        <a:t>Linear </a:t>
                      </a:r>
                      <a:r>
                        <a:rPr lang="en-US" sz="2000" b="0" i="0" u="none" strike="noStrike" dirty="0" smtClean="0">
                          <a:latin typeface="Arial"/>
                        </a:rPr>
                        <a:t>Systems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1741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Arial"/>
                        </a:rPr>
                        <a:t>Binary Welded Tree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Arial"/>
                        </a:rPr>
                        <a:t>608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Arial"/>
                        </a:rPr>
                        <a:t>Class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Arial"/>
                        </a:rPr>
                        <a:t>226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Triangle Finding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Arial"/>
                        </a:rPr>
                        <a:t>1231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Shortest Vector Problem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Arial"/>
                        </a:rPr>
                        <a:t>539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Ground State Estimation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Arial"/>
                        </a:rPr>
                        <a:t>554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876800"/>
            <a:ext cx="3581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2000" y="5029200"/>
            <a:ext cx="4800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Started with algorithms specified in English prose, some </a:t>
            </a:r>
            <a:r>
              <a:rPr lang="en-US" b="1" i="1" dirty="0" err="1" smtClean="0"/>
              <a:t>pseudocode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specification language for algorithms</a:t>
            </a:r>
          </a:p>
          <a:p>
            <a:r>
              <a:rPr lang="en-US" dirty="0" smtClean="0"/>
              <a:t>Check implementation against the specification</a:t>
            </a:r>
          </a:p>
          <a:p>
            <a:pPr lvl="1"/>
            <a:r>
              <a:rPr lang="en-US" dirty="0" smtClean="0"/>
              <a:t>Simulation for small problem sizes (~30 </a:t>
            </a:r>
            <a:r>
              <a:rPr lang="en-US" dirty="0" err="1" smtClean="0"/>
              <a:t>qubits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Type systems</a:t>
            </a:r>
          </a:p>
          <a:p>
            <a:pPr lvl="1"/>
            <a:r>
              <a:rPr lang="en-US" dirty="0" smtClean="0"/>
              <a:t>Model checking</a:t>
            </a:r>
          </a:p>
          <a:p>
            <a:pPr lvl="1"/>
            <a:r>
              <a:rPr lang="en-US" dirty="0" smtClean="0"/>
              <a:t>Symbolic execution</a:t>
            </a:r>
          </a:p>
          <a:p>
            <a:pPr lvl="1"/>
            <a:r>
              <a:rPr lang="en-US" dirty="0" smtClean="0"/>
              <a:t>Certified compilation passes</a:t>
            </a:r>
          </a:p>
          <a:p>
            <a:r>
              <a:rPr lang="en-US" dirty="0" smtClean="0"/>
              <a:t>General quantum properties</a:t>
            </a:r>
          </a:p>
          <a:p>
            <a:pPr lvl="1"/>
            <a:r>
              <a:rPr lang="en-US" dirty="0" smtClean="0"/>
              <a:t>No-cloning, entanglement, </a:t>
            </a:r>
            <a:r>
              <a:rPr lang="en-US" dirty="0" err="1" smtClean="0"/>
              <a:t>uncomputation</a:t>
            </a:r>
            <a:endParaRPr lang="en-US" dirty="0" smtClean="0"/>
          </a:p>
          <a:p>
            <a:r>
              <a:rPr lang="en-US" dirty="0" smtClean="0"/>
              <a:t>Programmer assertions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CD424-D07D-45D3-A97D-F1D62D4E98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5486400"/>
            <a:ext cx="3514547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Assertion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495800"/>
            <a:ext cx="64770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b_eig_U</a:t>
            </a:r>
            <a:r>
              <a:rPr lang="en-US" dirty="0"/>
              <a:t> = Eigenvalue(</a:t>
            </a:r>
            <a:r>
              <a:rPr lang="en-US" dirty="0" err="1"/>
              <a:t>b,U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CascadeU</a:t>
            </a:r>
            <a:r>
              <a:rPr lang="en-US" dirty="0"/>
              <a:t>(</a:t>
            </a:r>
            <a:r>
              <a:rPr lang="en-US" dirty="0" err="1"/>
              <a:t>a,b,U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if not(</a:t>
            </a:r>
            <a:r>
              <a:rPr lang="en-US" dirty="0" err="1"/>
              <a:t>b_eig_U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assert(Entangled(</a:t>
            </a:r>
            <a:r>
              <a:rPr lang="en-US" dirty="0" err="1"/>
              <a:t>a,b</a:t>
            </a:r>
            <a:r>
              <a:rPr lang="en-US" dirty="0"/>
              <a:t>))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CB69E-2DFF-46BA-8EC2-82AFFB6494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eigenva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7141879" cy="22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5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Probabilities / Error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measure(a)</a:t>
            </a:r>
          </a:p>
          <a:p>
            <a:pPr marL="0" indent="0">
              <a:buNone/>
            </a:pPr>
            <a:r>
              <a:rPr lang="en-US" dirty="0" smtClean="0"/>
              <a:t>assert</a:t>
            </a:r>
            <a:r>
              <a:rPr lang="en-US" dirty="0"/>
              <a:t>(precision(a, 8)</a:t>
            </a:r>
            <a:r>
              <a:rPr lang="en-US" dirty="0" smtClean="0"/>
              <a:t>)</a:t>
            </a:r>
            <a:r>
              <a:rPr lang="en-US" i="1" dirty="0"/>
              <a:t> </a:t>
            </a:r>
            <a:r>
              <a:rPr lang="en-US" i="1" dirty="0" smtClean="0"/>
              <a:t>/*precision </a:t>
            </a:r>
            <a:r>
              <a:rPr lang="en-US" i="1" dirty="0"/>
              <a:t>of </a:t>
            </a:r>
            <a:r>
              <a:rPr lang="en-US" b="1" i="1" dirty="0"/>
              <a:t>a</a:t>
            </a:r>
            <a:r>
              <a:rPr lang="en-US" i="1" dirty="0"/>
              <a:t> </a:t>
            </a:r>
            <a:r>
              <a:rPr lang="en-US" i="1" dirty="0" smtClean="0"/>
              <a:t>is at least 10</a:t>
            </a:r>
            <a:r>
              <a:rPr lang="en-US" i="1" baseline="30000" dirty="0" smtClean="0"/>
              <a:t>-8</a:t>
            </a:r>
            <a:r>
              <a:rPr lang="en-US" i="1" dirty="0" smtClean="0"/>
              <a:t> </a:t>
            </a:r>
            <a:r>
              <a:rPr lang="en-US" i="1" dirty="0"/>
              <a:t>*</a:t>
            </a:r>
            <a:r>
              <a:rPr lang="en-US" i="1" dirty="0" smtClean="0"/>
              <a:t>/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assert(error(a, 0.5)</a:t>
            </a:r>
            <a:r>
              <a:rPr lang="en-US" dirty="0" smtClean="0"/>
              <a:t>)</a:t>
            </a:r>
            <a:r>
              <a:rPr lang="en-US" i="1" dirty="0"/>
              <a:t> </a:t>
            </a:r>
            <a:r>
              <a:rPr lang="en-US" i="1" dirty="0" smtClean="0"/>
              <a:t>   /*probability of error in </a:t>
            </a:r>
            <a:r>
              <a:rPr lang="en-US" b="1" i="1" dirty="0"/>
              <a:t>a</a:t>
            </a:r>
            <a:r>
              <a:rPr lang="en-US" i="1" dirty="0"/>
              <a:t> </a:t>
            </a:r>
            <a:r>
              <a:rPr lang="en-US" i="1" dirty="0" smtClean="0"/>
              <a:t>&lt; 0.5 */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 smtClean="0"/>
              <a:t>Quantum operations are approximate (</a:t>
            </a:r>
            <a:r>
              <a:rPr lang="en-US" dirty="0" err="1" smtClean="0"/>
              <a:t>eg</a:t>
            </a:r>
            <a:r>
              <a:rPr lang="en-US" dirty="0" smtClean="0"/>
              <a:t> rotations)</a:t>
            </a:r>
          </a:p>
          <a:p>
            <a:pPr lvl="1"/>
            <a:r>
              <a:rPr lang="en-US" dirty="0" smtClean="0"/>
              <a:t>Need to track achieved precision</a:t>
            </a:r>
          </a:p>
          <a:p>
            <a:r>
              <a:rPr lang="en-US" dirty="0" smtClean="0"/>
              <a:t>Quantum programs often involve multiple trials</a:t>
            </a:r>
          </a:p>
          <a:p>
            <a:pPr lvl="1"/>
            <a:r>
              <a:rPr lang="en-US" dirty="0" smtClean="0"/>
              <a:t>Assume error probability is low enough for success in small number of trials</a:t>
            </a:r>
          </a:p>
          <a:p>
            <a:r>
              <a:rPr lang="en-US" dirty="0" smtClean="0"/>
              <a:t>Type system that tracks probabilities</a:t>
            </a:r>
          </a:p>
          <a:p>
            <a:pPr lvl="1"/>
            <a:r>
              <a:rPr lang="en-US" dirty="0" smtClean="0"/>
              <a:t>Static analysis when possible</a:t>
            </a:r>
          </a:p>
          <a:p>
            <a:pPr lvl="1"/>
            <a:r>
              <a:rPr lang="en-US" dirty="0" smtClean="0"/>
              <a:t>Symbolic execution when necessary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CB69E-2DFF-46BA-8EC2-82AFFB6494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771" y="4894402"/>
            <a:ext cx="2684229" cy="196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9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6096000" cy="4648200"/>
          </a:xfrm>
        </p:spPr>
        <p:txBody>
          <a:bodyPr/>
          <a:lstStyle/>
          <a:p>
            <a:r>
              <a:rPr lang="en-US" dirty="0" smtClean="0"/>
              <a:t>Need deep optimization given known inputs</a:t>
            </a:r>
          </a:p>
          <a:p>
            <a:pPr lvl="1"/>
            <a:r>
              <a:rPr lang="en-US" dirty="0" smtClean="0"/>
              <a:t>Constant propagation</a:t>
            </a:r>
          </a:p>
          <a:p>
            <a:pPr lvl="1"/>
            <a:r>
              <a:rPr lang="en-US" dirty="0" smtClean="0"/>
              <a:t>Function cloning</a:t>
            </a:r>
          </a:p>
          <a:p>
            <a:pPr lvl="1"/>
            <a:r>
              <a:rPr lang="en-US" dirty="0" smtClean="0"/>
              <a:t>Loop unrolling</a:t>
            </a:r>
          </a:p>
          <a:p>
            <a:r>
              <a:rPr lang="en-US" dirty="0" smtClean="0"/>
              <a:t>Need to optimize parallelism and communication</a:t>
            </a:r>
          </a:p>
          <a:p>
            <a:pPr lvl="1"/>
            <a:r>
              <a:rPr lang="en-US" dirty="0" smtClean="0"/>
              <a:t>Constraints such as SIMD control</a:t>
            </a:r>
          </a:p>
          <a:p>
            <a:r>
              <a:rPr lang="en-US" dirty="0" smtClean="0"/>
              <a:t>Need to optimize success probabilities and error correction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CB69E-2DFF-46BA-8EC2-82AFFB6494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7650" name="Picture 2" descr="http://www.myparkingsign.com/img/lg/K/Parallel-Parking-Only-Sign-K-428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91000"/>
            <a:ext cx="1676400" cy="247439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00" y="2209800"/>
            <a:ext cx="3098800" cy="1713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Design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Embedded, high-level front-end language</a:t>
            </a:r>
          </a:p>
          <a:p>
            <a:r>
              <a:rPr lang="en-US" dirty="0" smtClean="0"/>
              <a:t>Lower-level backend language with industrial-strength, scalable analysis tools </a:t>
            </a:r>
          </a:p>
          <a:p>
            <a:r>
              <a:rPr lang="en-US" dirty="0" smtClean="0"/>
              <a:t>Type system for verifying quantum properties and calculating success probabilities / errors</a:t>
            </a:r>
          </a:p>
          <a:p>
            <a:r>
              <a:rPr lang="en-US" dirty="0" smtClean="0"/>
              <a:t>Longer term:  Verification or direct code generation using Unitary Transforms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532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ORAQL/NQCS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CB69E-2DFF-46BA-8EC2-82AFFB6494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7890" name="Picture 2" descr="An Architect Hunched Over the Drawing Board -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7244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30259</TotalTime>
  <Words>352</Words>
  <Application>Microsoft Macintosh PowerPoint</Application>
  <PresentationFormat>On-screen Show (4:3)</PresentationFormat>
  <Paragraphs>79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 Presentation</vt:lpstr>
      <vt:lpstr>PowerPoint Presentation</vt:lpstr>
      <vt:lpstr>Quantum Programming Languages for Specification and Optimization</vt:lpstr>
      <vt:lpstr>IARPA Algorithms</vt:lpstr>
      <vt:lpstr>Correctness?</vt:lpstr>
      <vt:lpstr>Programmer Assertion Example</vt:lpstr>
      <vt:lpstr>Success Probabilities / Error Bounds</vt:lpstr>
      <vt:lpstr>Scalable Compilation</vt:lpstr>
      <vt:lpstr>Language Design Ideas</vt:lpstr>
    </vt:vector>
  </TitlesOfParts>
  <Company>Whitney Wegener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 high school GPA of entering freshman class</dc:title>
  <cp:lastModifiedBy>Fred Chong</cp:lastModifiedBy>
  <cp:revision>350</cp:revision>
  <dcterms:modified xsi:type="dcterms:W3CDTF">2015-02-19T02:33:57Z</dcterms:modified>
</cp:coreProperties>
</file>