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2" r:id="rId2"/>
    <p:sldId id="321" r:id="rId3"/>
    <p:sldId id="336" r:id="rId4"/>
    <p:sldId id="340" r:id="rId5"/>
    <p:sldId id="332" r:id="rId6"/>
    <p:sldId id="342" r:id="rId7"/>
    <p:sldId id="335" r:id="rId8"/>
    <p:sldId id="334" r:id="rId9"/>
    <p:sldId id="311" r:id="rId10"/>
    <p:sldId id="322" r:id="rId11"/>
    <p:sldId id="324" r:id="rId12"/>
    <p:sldId id="326" r:id="rId13"/>
    <p:sldId id="313" r:id="rId14"/>
    <p:sldId id="299" r:id="rId15"/>
    <p:sldId id="339" r:id="rId16"/>
    <p:sldId id="301" r:id="rId17"/>
    <p:sldId id="330" r:id="rId18"/>
    <p:sldId id="294" r:id="rId19"/>
    <p:sldId id="323" r:id="rId20"/>
    <p:sldId id="329" r:id="rId21"/>
    <p:sldId id="347" r:id="rId22"/>
    <p:sldId id="333" r:id="rId23"/>
    <p:sldId id="344" r:id="rId24"/>
    <p:sldId id="348" r:id="rId25"/>
    <p:sldId id="352" r:id="rId26"/>
    <p:sldId id="343" r:id="rId27"/>
    <p:sldId id="345" r:id="rId28"/>
    <p:sldId id="349" r:id="rId29"/>
    <p:sldId id="346" r:id="rId30"/>
    <p:sldId id="337" r:id="rId31"/>
    <p:sldId id="318" r:id="rId32"/>
    <p:sldId id="319" r:id="rId33"/>
    <p:sldId id="310" r:id="rId34"/>
    <p:sldId id="350" r:id="rId35"/>
    <p:sldId id="331" r:id="rId36"/>
    <p:sldId id="351" r:id="rId37"/>
  </p:sldIdLst>
  <p:sldSz cx="12192000" cy="6858000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4" autoAdjust="0"/>
    <p:restoredTop sz="96461" autoAdjust="0"/>
  </p:normalViewPr>
  <p:slideViewPr>
    <p:cSldViewPr snapToGrid="0">
      <p:cViewPr varScale="1">
        <p:scale>
          <a:sx n="92" d="100"/>
          <a:sy n="92" d="100"/>
        </p:scale>
        <p:origin x="-48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NA\hugetmp\ESCAPE\PAPERS\FLTperf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millesec</a:t>
            </a:r>
            <a:r>
              <a:rPr lang="en-GB" baseline="0"/>
              <a:t> per transform (lower is better)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Original Legendre Transform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Sheet1!$A$4:$A$6</c:f>
              <c:strCache>
                <c:ptCount val="3"/>
                <c:pt idx="0">
                  <c:v>TL2047 (10km)</c:v>
                </c:pt>
                <c:pt idx="1">
                  <c:v>TL3999 (5 km)</c:v>
                </c:pt>
                <c:pt idx="2">
                  <c:v>TL7999 (2.5 km)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39.80000000000001</c:v>
                </c:pt>
                <c:pt idx="1">
                  <c:v>222.7</c:v>
                </c:pt>
                <c:pt idx="2">
                  <c:v>1543.1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Fast Legendre Transform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Sheet1!$A$4:$A$6</c:f>
              <c:strCache>
                <c:ptCount val="3"/>
                <c:pt idx="0">
                  <c:v>TL2047 (10km)</c:v>
                </c:pt>
                <c:pt idx="1">
                  <c:v>TL3999 (5 km)</c:v>
                </c:pt>
                <c:pt idx="2">
                  <c:v>TL7999 (2.5 km)</c:v>
                </c:pt>
              </c:strCache>
            </c:strRef>
          </c:cat>
          <c:val>
            <c:numRef>
              <c:f>Sheet1!$C$4:$C$6</c:f>
              <c:numCache>
                <c:formatCode>General</c:formatCode>
                <c:ptCount val="3"/>
                <c:pt idx="0">
                  <c:v>39.5</c:v>
                </c:pt>
                <c:pt idx="1">
                  <c:v>187.2</c:v>
                </c:pt>
                <c:pt idx="2">
                  <c:v>1091.7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2382072"/>
        <c:axId val="2082385704"/>
      </c:barChart>
      <c:catAx>
        <c:axId val="208238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2385704"/>
        <c:crosses val="autoZero"/>
        <c:auto val="1"/>
        <c:lblAlgn val="ctr"/>
        <c:lblOffset val="100"/>
        <c:noMultiLvlLbl val="0"/>
      </c:catAx>
      <c:valAx>
        <c:axId val="2082385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238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8A8F9-2496-4AA6-B449-697071A634C4}" type="datetimeFigureOut">
              <a:rPr lang="en-GB" smtClean="0"/>
              <a:t>23/03/16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3949E-045D-4D30-9DA3-C2820F402C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4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9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36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5639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endParaRPr lang="en-GB" dirty="0" smtClean="0">
              <a:latin typeface="Calibri" charset="0"/>
            </a:endParaRPr>
          </a:p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r>
              <a:rPr lang="en-GB" dirty="0" smtClean="0">
                <a:latin typeface="Calibri" charset="0"/>
              </a:rPr>
              <a:t>For 2011:</a:t>
            </a:r>
          </a:p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r>
              <a:rPr lang="en-GB" dirty="0" smtClean="0">
                <a:latin typeface="Calibri" charset="0"/>
              </a:rPr>
              <a:t>Age of ECMWF:	36 years</a:t>
            </a:r>
          </a:p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r>
              <a:rPr lang="en-GB" dirty="0" smtClean="0">
                <a:latin typeface="Calibri" charset="0"/>
              </a:rPr>
              <a:t>Employees:	227</a:t>
            </a:r>
          </a:p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r>
              <a:rPr lang="en-GB" dirty="0" smtClean="0">
                <a:latin typeface="Calibri" charset="0"/>
              </a:rPr>
              <a:t>Supported by:	34 States</a:t>
            </a:r>
            <a:endParaRPr lang="en-GB" sz="1400" dirty="0" smtClean="0">
              <a:latin typeface="Calibri" charset="0"/>
            </a:endParaRPr>
          </a:p>
          <a:p>
            <a:pPr marL="377825" indent="-377825" defTabSz="2786063">
              <a:spcAft>
                <a:spcPts val="3000"/>
              </a:spcAft>
              <a:tabLst>
                <a:tab pos="4381500" algn="l"/>
                <a:tab pos="6858000" algn="l"/>
              </a:tabLst>
            </a:pPr>
            <a:r>
              <a:rPr lang="en-GB" dirty="0" smtClean="0">
                <a:latin typeface="Calibri" charset="0"/>
              </a:rPr>
              <a:t>Budget: 	£43 million per annum </a:t>
            </a:r>
            <a:r>
              <a:rPr lang="en-GB" sz="1400" dirty="0" smtClean="0">
                <a:latin typeface="Calibri" charset="0"/>
              </a:rPr>
              <a:t/>
            </a:r>
            <a:br>
              <a:rPr lang="en-GB" sz="1400" dirty="0" smtClean="0">
                <a:latin typeface="Calibri" charset="0"/>
              </a:rPr>
            </a:br>
            <a:r>
              <a:rPr lang="en-GB" dirty="0" smtClean="0">
                <a:latin typeface="Calibri" charset="0"/>
              </a:rPr>
              <a:t>Contributions by Member States </a:t>
            </a:r>
            <a:r>
              <a:rPr lang="en-GB" sz="1400" dirty="0" smtClean="0">
                <a:latin typeface="Calibri" charset="0"/>
              </a:rPr>
              <a:t>	</a:t>
            </a:r>
            <a:r>
              <a:rPr lang="en-GB" dirty="0" smtClean="0">
                <a:latin typeface="Calibri" charset="0"/>
              </a:rPr>
              <a:t/>
            </a:r>
            <a:br>
              <a:rPr lang="en-GB" dirty="0" smtClean="0">
                <a:latin typeface="Calibri" charset="0"/>
              </a:rPr>
            </a:br>
            <a:r>
              <a:rPr lang="en-GB" dirty="0" smtClean="0">
                <a:latin typeface="Calibri" charset="0"/>
              </a:rPr>
              <a:t>and Co-operating States	£39.8 million per annum</a:t>
            </a:r>
            <a:r>
              <a:rPr lang="en-GB" sz="1400" dirty="0" smtClean="0">
                <a:latin typeface="Calibri" charset="0"/>
              </a:rPr>
              <a:t> </a:t>
            </a:r>
            <a:br>
              <a:rPr lang="en-GB" sz="1400" dirty="0" smtClean="0">
                <a:latin typeface="Calibri" charset="0"/>
              </a:rPr>
            </a:br>
            <a:endParaRPr lang="en-GB" sz="1400" dirty="0" smtClean="0">
              <a:latin typeface="Calibri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19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25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510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375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Today:</a:t>
            </a:r>
            <a:r>
              <a:rPr lang="en-GB" baseline="0" dirty="0" smtClean="0"/>
              <a:t> 3 x IR spectrometers with </a:t>
            </a:r>
            <a:r>
              <a:rPr lang="en-GB" dirty="0" smtClean="0"/>
              <a:t>IASI-NG</a:t>
            </a:r>
            <a:r>
              <a:rPr lang="en-GB" baseline="0" dirty="0" smtClean="0"/>
              <a:t> (6</a:t>
            </a:r>
            <a:r>
              <a:rPr lang="en-GB" dirty="0" smtClean="0"/>
              <a:t> Mb/s)</a:t>
            </a:r>
            <a:r>
              <a:rPr lang="en-GB" baseline="0" dirty="0" smtClean="0"/>
              <a:t> of which 300 channels are used: O(1000)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Tomorrow: 5 x IR </a:t>
            </a:r>
            <a:r>
              <a:rPr lang="en-GB" baseline="0" dirty="0" smtClean="0"/>
              <a:t>spectrometers with </a:t>
            </a:r>
            <a:r>
              <a:rPr lang="en-GB" dirty="0" smtClean="0"/>
              <a:t>IASI-NG: 6 Mb/s</a:t>
            </a:r>
            <a:r>
              <a:rPr lang="en-GB" baseline="0" dirty="0" smtClean="0"/>
              <a:t> of which 500 channels/PCs are used + 5 </a:t>
            </a:r>
            <a:r>
              <a:rPr lang="en-GB" dirty="0" smtClean="0"/>
              <a:t>MTG-IRS</a:t>
            </a:r>
            <a:r>
              <a:rPr lang="en-GB" baseline="0" dirty="0" smtClean="0"/>
              <a:t> (3</a:t>
            </a:r>
            <a:r>
              <a:rPr lang="en-GB" dirty="0" smtClean="0"/>
              <a:t> Gb/s) of which 500 channels/PCs will</a:t>
            </a:r>
            <a:r>
              <a:rPr lang="en-GB" baseline="0" dirty="0" smtClean="0"/>
              <a:t> be used: O(5000)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BCA31-C875-4465-9A80-262CCFF7686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32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192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8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5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88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78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79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pPr defTabSz="457200"/>
            <a:fld id="{E4AB80EA-DB86-D849-B86F-15DAF31F0474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34865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3E525E-818E-4DC8-86C1-047DB1AC165F}" type="datetimeFigureOut">
              <a:rPr lang="en-GB" smtClean="0"/>
              <a:pPr/>
              <a:t>23/03/16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76F02E-DEEA-4382-984D-F18A9F00F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3E525E-818E-4DC8-86C1-047DB1AC165F}" type="datetimeFigureOut">
              <a:rPr lang="en-GB" smtClean="0"/>
              <a:pPr/>
              <a:t>23/03/16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76F02E-DEEA-4382-984D-F18A9F00F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8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7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55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3E525E-818E-4DC8-86C1-047DB1AC165F}" type="datetimeFigureOut">
              <a:rPr lang="en-GB" smtClean="0"/>
              <a:pPr/>
              <a:t>23/03/16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76F02E-DEEA-4382-984D-F18A9F00F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80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/>
          <a:srcRect r="78518" b="20807"/>
          <a:stretch/>
        </p:blipFill>
        <p:spPr>
          <a:xfrm>
            <a:off x="826299" y="6308255"/>
            <a:ext cx="1768046" cy="241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3"/>
          <a:srcRect l="-1" r="36397" b="-1339"/>
          <a:stretch/>
        </p:blipFill>
        <p:spPr>
          <a:xfrm>
            <a:off x="3180299" y="6276619"/>
            <a:ext cx="3728501" cy="30890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092704" y="6313563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>
                <a:solidFill>
                  <a:schemeClr val="accent5">
                    <a:lumMod val="75000"/>
                  </a:schemeClr>
                </a:solidFill>
              </a:rPr>
              <a:t>PETER BAUER </a:t>
            </a:r>
            <a:r>
              <a:rPr lang="en-GB" sz="900" b="1" baseline="0" dirty="0" smtClean="0">
                <a:solidFill>
                  <a:schemeClr val="accent5">
                    <a:lumMod val="75000"/>
                  </a:schemeClr>
                </a:solidFill>
              </a:rPr>
              <a:t>2016</a:t>
            </a:r>
            <a:endParaRPr lang="en-GB"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1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Relationship Id="rId3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9.emf"/><Relationship Id="rId5" Type="http://schemas.openxmlformats.org/officeDocument/2006/relationships/image" Target="../media/image68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9.jpeg"/><Relationship Id="rId5" Type="http://schemas.openxmlformats.org/officeDocument/2006/relationships/image" Target="../media/image80.gif"/><Relationship Id="rId6" Type="http://schemas.openxmlformats.org/officeDocument/2006/relationships/image" Target="../media/image81.gi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emf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w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433094" cy="45342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35361" y="1036793"/>
            <a:ext cx="113954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>
                <a:solidFill>
                  <a:srgbClr val="002060"/>
                </a:solidFill>
              </a:rPr>
              <a:t>						The ECMWF</a:t>
            </a:r>
          </a:p>
          <a:p>
            <a:pPr algn="r"/>
            <a:r>
              <a:rPr lang="en-GB" sz="5400" b="1" dirty="0" smtClean="0">
                <a:solidFill>
                  <a:srgbClr val="002060"/>
                </a:solidFill>
              </a:rPr>
              <a:t> 						forecast model </a:t>
            </a:r>
          </a:p>
          <a:p>
            <a:pPr algn="r"/>
            <a:r>
              <a:rPr lang="en-GB" sz="5400" b="1" dirty="0" smtClean="0">
                <a:solidFill>
                  <a:srgbClr val="002060"/>
                </a:solidFill>
              </a:rPr>
              <a:t>and </a:t>
            </a:r>
            <a:r>
              <a:rPr lang="en-GB" sz="5400" b="1" dirty="0">
                <a:solidFill>
                  <a:srgbClr val="002060"/>
                </a:solidFill>
              </a:rPr>
              <a:t>its preparation </a:t>
            </a:r>
            <a:endParaRPr lang="en-GB" sz="5400" b="1" dirty="0" smtClean="0">
              <a:solidFill>
                <a:srgbClr val="002060"/>
              </a:solidFill>
            </a:endParaRPr>
          </a:p>
          <a:p>
            <a:pPr algn="r"/>
            <a:r>
              <a:rPr lang="en-GB" sz="5400" b="1" dirty="0" smtClean="0">
                <a:solidFill>
                  <a:srgbClr val="002060"/>
                </a:solidFill>
              </a:rPr>
              <a:t>for </a:t>
            </a:r>
            <a:r>
              <a:rPr lang="en-GB" sz="5400" b="1" dirty="0">
                <a:solidFill>
                  <a:srgbClr val="002060"/>
                </a:solidFill>
              </a:rPr>
              <a:t>the future</a:t>
            </a:r>
            <a:endParaRPr lang="en-GB" sz="2800" b="1" dirty="0" smtClean="0">
              <a:solidFill>
                <a:srgbClr val="002060"/>
              </a:solidFill>
            </a:endParaRPr>
          </a:p>
          <a:p>
            <a:pPr algn="r"/>
            <a:endParaRPr lang="en-GB" sz="2800" b="1" dirty="0" smtClean="0">
              <a:solidFill>
                <a:srgbClr val="002060"/>
              </a:solidFill>
            </a:endParaRPr>
          </a:p>
          <a:p>
            <a:pPr algn="r"/>
            <a:r>
              <a:rPr lang="en-GB" sz="2800" b="1" dirty="0" smtClean="0">
                <a:solidFill>
                  <a:srgbClr val="002060"/>
                </a:solidFill>
              </a:rPr>
              <a:t>Peter Bauer</a:t>
            </a:r>
          </a:p>
          <a:p>
            <a:pPr algn="r"/>
            <a:endParaRPr lang="en-GB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9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27805" r="13974"/>
          <a:stretch/>
        </p:blipFill>
        <p:spPr>
          <a:xfrm>
            <a:off x="7912358" y="4317460"/>
            <a:ext cx="4370129" cy="2540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027"/>
          <a:stretch/>
        </p:blipFill>
        <p:spPr>
          <a:xfrm>
            <a:off x="180976" y="531019"/>
            <a:ext cx="3803196" cy="5707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9294" r="9628"/>
          <a:stretch/>
        </p:blipFill>
        <p:spPr>
          <a:xfrm>
            <a:off x="4060956" y="2016129"/>
            <a:ext cx="4855692" cy="3003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6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success story of Numerical Weather Prediction: Heat waves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500" y="702592"/>
            <a:ext cx="30076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Maximum observed temperature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963" y="3422271"/>
            <a:ext cx="40889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Maximum forecast temperature day-3 – day-4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00903" y="1723878"/>
            <a:ext cx="43283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Temperature anomaly ensemble forecast week-2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472067" y="3978906"/>
            <a:ext cx="16001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… and week-3½ </a:t>
            </a:r>
            <a:endParaRPr lang="en-GB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68750" y="939725"/>
            <a:ext cx="562324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35401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Week 2-3½ </a:t>
            </a:r>
            <a:r>
              <a:rPr lang="en-GB" dirty="0" smtClean="0"/>
              <a:t>forecast </a:t>
            </a:r>
            <a:r>
              <a:rPr lang="en-GB" dirty="0"/>
              <a:t>of probabilities for </a:t>
            </a:r>
            <a:r>
              <a:rPr lang="en-GB" dirty="0" smtClean="0"/>
              <a:t>temperature anomalies exceeding </a:t>
            </a:r>
            <a:r>
              <a:rPr lang="en-GB" dirty="0"/>
              <a:t>&gt; </a:t>
            </a:r>
            <a:r>
              <a:rPr lang="en-GB" dirty="0" smtClean="0"/>
              <a:t>5-10K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4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424657" y="3226893"/>
            <a:ext cx="3079580" cy="2355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97" y="3233346"/>
            <a:ext cx="3085659" cy="2341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552" y="3233346"/>
            <a:ext cx="3147276" cy="2354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3801" y="2940780"/>
            <a:ext cx="248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F81BD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29-09-15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5234" y="2905168"/>
            <a:ext cx="247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F81BD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30-09-15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4548" y="2940780"/>
            <a:ext cx="251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F81BD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01-10-15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7355" y="5590892"/>
            <a:ext cx="865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 trajectories for </a:t>
            </a:r>
            <a:r>
              <a:rPr lang="en-GB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JOAQUIN </a:t>
            </a: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 the next </a:t>
            </a:r>
            <a:r>
              <a:rPr lang="en-GB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240 </a:t>
            </a: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hours</a:t>
            </a:r>
            <a:b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tracks: </a:t>
            </a:r>
            <a:r>
              <a:rPr lang="en-GB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thick solid</a:t>
            </a: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=HRES; </a:t>
            </a:r>
            <a:r>
              <a:rPr lang="en-GB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thick dot</a:t>
            </a: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=CTRL; </a:t>
            </a:r>
            <a:r>
              <a:rPr lang="en-GB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 solid</a:t>
            </a:r>
            <a:r>
              <a:rPr lang="en-GB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=EPS members [coloured]</a:t>
            </a:r>
            <a:r>
              <a:rPr lang="pt-BR" b="1" dirty="0">
                <a:solidFill>
                  <a:srgbClr val="839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46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success story of Numerical Weather Prediction: Hurricanes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0776"/>
            <a:ext cx="3744923" cy="21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9144000" cy="4545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3348" y="5655114"/>
            <a:ext cx="60786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 M</a:t>
            </a:r>
            <a:r>
              <a:rPr lang="en-GB" dirty="0" smtClean="0"/>
              <a:t>ay </a:t>
            </a:r>
            <a:r>
              <a:rPr lang="en-GB" dirty="0"/>
              <a:t>be one of the best medium-range forecasts of all times!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6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success story of Numerical Weather Prediction: Hurricanes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5"/>
          <p:cNvGrpSpPr/>
          <p:nvPr/>
        </p:nvGrpSpPr>
        <p:grpSpPr>
          <a:xfrm>
            <a:off x="7797561" y="3554952"/>
            <a:ext cx="4285298" cy="3038475"/>
            <a:chOff x="4895214" y="3789040"/>
            <a:chExt cx="4285298" cy="3038475"/>
          </a:xfrm>
        </p:grpSpPr>
        <p:pic>
          <p:nvPicPr>
            <p:cNvPr id="27" name="Picture 26" descr="dust_aod_2012041800_0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5214" y="3789040"/>
              <a:ext cx="4285298" cy="30384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73372" y="3933056"/>
              <a:ext cx="719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Day 0</a:t>
              </a: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3863752" y="1974702"/>
            <a:ext cx="4285298" cy="3038475"/>
            <a:chOff x="2411760" y="2420888"/>
            <a:chExt cx="4285298" cy="3038475"/>
          </a:xfrm>
        </p:grpSpPr>
        <p:pic>
          <p:nvPicPr>
            <p:cNvPr id="21" name="Picture 20" descr="dust_aod_2012041600_19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1760" y="2420888"/>
              <a:ext cx="4285298" cy="30384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629260" y="2555612"/>
              <a:ext cx="719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Day 2</a:t>
              </a: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21" y="0"/>
            <a:ext cx="3222769" cy="220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10843" y="1901872"/>
            <a:ext cx="2970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itchFamily="34" charset="0"/>
                <a:cs typeface="Calibri" pitchFamily="34" charset="0"/>
              </a:rPr>
              <a:t>Southern Gaza Strip, on April18,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2012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" name="Picture 42" descr="sedeboker_oe_20120418_fny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19" y="3637955"/>
            <a:ext cx="3719858" cy="2513211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0" y="455464"/>
            <a:ext cx="4285298" cy="3038475"/>
            <a:chOff x="179512" y="620688"/>
            <a:chExt cx="4285298" cy="3038475"/>
          </a:xfrm>
        </p:grpSpPr>
        <p:pic>
          <p:nvPicPr>
            <p:cNvPr id="10" name="Picture 9" descr="dust_aod_2012041400_3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2" y="620688"/>
              <a:ext cx="4285298" cy="30384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97012" y="764704"/>
              <a:ext cx="719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Day 4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446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success story of Numerical Weather Prediction: Dust storms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8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imate_system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/>
          <a:stretch/>
        </p:blipFill>
        <p:spPr>
          <a:xfrm>
            <a:off x="6676236" y="548760"/>
            <a:ext cx="2754824" cy="199116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935760" y="2348960"/>
            <a:ext cx="2808312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935760" y="692776"/>
            <a:ext cx="0" cy="27328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 rot="5400000">
            <a:off x="3107668" y="-2151540"/>
            <a:ext cx="3168352" cy="8856984"/>
          </a:xfrm>
          <a:prstGeom prst="arc">
            <a:avLst>
              <a:gd name="adj1" fmla="val 16200000"/>
              <a:gd name="adj2" fmla="val 1318683"/>
            </a:avLst>
          </a:prstGeom>
          <a:ln w="76200">
            <a:solidFill>
              <a:schemeClr val="accent3">
                <a:lumMod val="50000"/>
              </a:schemeClr>
            </a:solidFill>
            <a:headEnd type="triangle" w="med" len="med"/>
            <a:tailEnd type="none" w="lg" len="lg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56658" y="3429080"/>
            <a:ext cx="3723518" cy="25922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katrinabw6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752" y="3573096"/>
            <a:ext cx="720000" cy="720000"/>
          </a:xfrm>
          <a:prstGeom prst="rect">
            <a:avLst/>
          </a:prstGeom>
        </p:spPr>
      </p:pic>
      <p:pic>
        <p:nvPicPr>
          <p:cNvPr id="22" name="Picture 21" descr="katrinabw20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7848" y="4149160"/>
            <a:ext cx="720000" cy="720000"/>
          </a:xfrm>
          <a:prstGeom prst="rect">
            <a:avLst/>
          </a:prstGeom>
        </p:spPr>
      </p:pic>
      <p:pic>
        <p:nvPicPr>
          <p:cNvPr id="23" name="Picture 22" descr="katrinabw13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1944" y="4725304"/>
            <a:ext cx="720000" cy="720000"/>
          </a:xfrm>
          <a:prstGeom prst="rect">
            <a:avLst/>
          </a:prstGeom>
        </p:spPr>
      </p:pic>
      <p:pic>
        <p:nvPicPr>
          <p:cNvPr id="24" name="Picture 23" descr="katrinabw8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6040" y="5301368"/>
            <a:ext cx="720000" cy="720000"/>
          </a:xfrm>
          <a:prstGeom prst="rect">
            <a:avLst/>
          </a:prstGeom>
        </p:spPr>
      </p:pic>
      <p:pic>
        <p:nvPicPr>
          <p:cNvPr id="25" name="Picture 24" descr="katrinabw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0136" y="5877352"/>
            <a:ext cx="720000" cy="72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70440" y="1027801"/>
            <a:ext cx="1693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Computer power</a:t>
            </a:r>
          </a:p>
        </p:txBody>
      </p:sp>
      <p:sp>
        <p:nvSpPr>
          <p:cNvPr id="31" name="TextBox 30"/>
          <p:cNvSpPr txBox="1"/>
          <p:nvPr/>
        </p:nvSpPr>
        <p:spPr>
          <a:xfrm rot="20355525">
            <a:off x="4516723" y="2581026"/>
            <a:ext cx="1719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Model complexity</a:t>
            </a:r>
          </a:p>
        </p:txBody>
      </p:sp>
      <p:sp>
        <p:nvSpPr>
          <p:cNvPr id="32" name="TextBox 31"/>
          <p:cNvSpPr txBox="1"/>
          <p:nvPr/>
        </p:nvSpPr>
        <p:spPr>
          <a:xfrm rot="2125856">
            <a:off x="6113153" y="5172817"/>
            <a:ext cx="1652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Model resolution</a:t>
            </a:r>
          </a:p>
        </p:txBody>
      </p:sp>
      <p:sp>
        <p:nvSpPr>
          <p:cNvPr id="33" name="Arc 32"/>
          <p:cNvSpPr/>
          <p:nvPr/>
        </p:nvSpPr>
        <p:spPr>
          <a:xfrm rot="5400000">
            <a:off x="2027589" y="-639413"/>
            <a:ext cx="4968553" cy="4032528"/>
          </a:xfrm>
          <a:prstGeom prst="arc">
            <a:avLst>
              <a:gd name="adj1" fmla="val 16200000"/>
              <a:gd name="adj2" fmla="val 322588"/>
            </a:avLst>
          </a:prstGeom>
          <a:ln w="762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9120337" y="2564985"/>
            <a:ext cx="950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Tomorrow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92390" y="1753152"/>
            <a:ext cx="619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75000"/>
                  </a:schemeClr>
                </a:solidFill>
              </a:rPr>
              <a:t>Today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793495" y="4869160"/>
            <a:ext cx="1343128" cy="4911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591944" y="4384850"/>
            <a:ext cx="288032" cy="1242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5801" y="3284985"/>
            <a:ext cx="1571401" cy="10921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867201" y="2996953"/>
            <a:ext cx="12776" cy="13801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184232" y="3284985"/>
            <a:ext cx="1" cy="15650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335190" y="2924945"/>
            <a:ext cx="2849043" cy="1874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Multiple dimensions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68208" y="4818638"/>
            <a:ext cx="1872208" cy="1766268"/>
            <a:chOff x="6444208" y="4818638"/>
            <a:chExt cx="1872208" cy="1766268"/>
          </a:xfrm>
        </p:grpSpPr>
        <p:pic>
          <p:nvPicPr>
            <p:cNvPr id="35" name="Picture 34" descr="katrinabw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0312" y="5157272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 descr="katrinabw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46583" y="5342094"/>
              <a:ext cx="720000" cy="720000"/>
            </a:xfrm>
            <a:prstGeom prst="rect">
              <a:avLst/>
            </a:prstGeom>
          </p:spPr>
        </p:pic>
        <p:pic>
          <p:nvPicPr>
            <p:cNvPr id="29" name="Picture 28" descr="katrinabw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6336" y="5517352"/>
              <a:ext cx="720000" cy="720000"/>
            </a:xfrm>
            <a:prstGeom prst="rect">
              <a:avLst/>
            </a:prstGeom>
          </p:spPr>
        </p:pic>
        <p:pic>
          <p:nvPicPr>
            <p:cNvPr id="34" name="Picture 33" descr="katrinabw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60231" y="5685274"/>
              <a:ext cx="720000" cy="720000"/>
            </a:xfrm>
            <a:prstGeom prst="rect">
              <a:avLst/>
            </a:prstGeom>
          </p:spPr>
        </p:pic>
        <p:pic>
          <p:nvPicPr>
            <p:cNvPr id="27" name="Picture 26" descr="katrinabw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4208" y="5864906"/>
              <a:ext cx="720000" cy="720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226053" y="4818638"/>
              <a:ext cx="1090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Ensembles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58041" y="5048431"/>
            <a:ext cx="2303363" cy="1735812"/>
            <a:chOff x="9858041" y="5048431"/>
            <a:chExt cx="2303363" cy="17358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58041" y="5388405"/>
              <a:ext cx="2303363" cy="139583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200456" y="5048431"/>
              <a:ext cx="1682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Long climate runs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8102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ion 1 11"/>
          <p:cNvSpPr/>
          <p:nvPr/>
        </p:nvSpPr>
        <p:spPr>
          <a:xfrm>
            <a:off x="8154186" y="-424206"/>
            <a:ext cx="4037814" cy="39627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 smtClean="0">
              <a:solidFill>
                <a:schemeClr val="tx1"/>
              </a:solidFill>
            </a:endParaRPr>
          </a:p>
          <a:p>
            <a:pPr algn="ctr"/>
            <a:r>
              <a:rPr lang="en-GB" b="1" dirty="0" smtClean="0">
                <a:solidFill>
                  <a:schemeClr val="tx1"/>
                </a:solidFill>
              </a:rPr>
              <a:t>Strategic </a:t>
            </a:r>
            <a:r>
              <a:rPr lang="en-GB" b="1" dirty="0">
                <a:solidFill>
                  <a:schemeClr val="tx1"/>
                </a:solidFill>
              </a:rPr>
              <a:t>target: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Global 5km, seamless analysis-forecast ensemble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in 2025</a:t>
            </a:r>
          </a:p>
          <a:p>
            <a:pPr algn="ctr"/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93423"/>
              </p:ext>
            </p:extLst>
          </p:nvPr>
        </p:nvGraphicFramePr>
        <p:xfrm>
          <a:off x="172188" y="973116"/>
          <a:ext cx="7866026" cy="23812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7800"/>
                <a:gridCol w="1155700"/>
                <a:gridCol w="901700"/>
                <a:gridCol w="852082"/>
                <a:gridCol w="871870"/>
                <a:gridCol w="829339"/>
                <a:gridCol w="818707"/>
                <a:gridCol w="988828"/>
              </a:tblGrid>
              <a:tr h="2381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smtClean="0">
                          <a:effectLst/>
                        </a:rPr>
                        <a:t>Ensemble</a:t>
                      </a:r>
                    </a:p>
                    <a:p>
                      <a:pPr algn="ctr" fontAlgn="ctr"/>
                      <a:r>
                        <a:rPr lang="en-GB" sz="1400" b="1" u="none" strike="noStrike" dirty="0" err="1" smtClean="0">
                          <a:effectLst/>
                        </a:rPr>
                        <a:t>analaysis</a:t>
                      </a:r>
                      <a:r>
                        <a:rPr lang="en-GB" sz="1400" b="1" u="none" strike="noStrike" dirty="0" smtClean="0">
                          <a:effectLst/>
                        </a:rPr>
                        <a:t>: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 resolution o/l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TCo639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TCo1279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 resolution i/l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TL191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TCo191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 resolution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L137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Coupling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orca025l75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Ensemble size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M25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M50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Window length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2x12h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4x6h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Efficiency gains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Nodes: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1600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2560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5120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5632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5632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28160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Factor: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1.6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2.0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Acc. factor: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1.6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3.5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17.6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33237"/>
              </p:ext>
            </p:extLst>
          </p:nvPr>
        </p:nvGraphicFramePr>
        <p:xfrm>
          <a:off x="3308792" y="3623572"/>
          <a:ext cx="7866027" cy="25336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7800"/>
                <a:gridCol w="1155700"/>
                <a:gridCol w="901700"/>
                <a:gridCol w="901700"/>
                <a:gridCol w="811620"/>
                <a:gridCol w="925032"/>
                <a:gridCol w="786809"/>
                <a:gridCol w="935666"/>
              </a:tblGrid>
              <a:tr h="2381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smtClean="0">
                          <a:effectLst/>
                        </a:rPr>
                        <a:t>Ensemble</a:t>
                      </a:r>
                    </a:p>
                    <a:p>
                      <a:pPr algn="ctr" fontAlgn="ctr"/>
                      <a:r>
                        <a:rPr lang="en-GB" sz="1400" b="1" u="none" strike="noStrike" dirty="0" smtClean="0">
                          <a:effectLst/>
                        </a:rPr>
                        <a:t>forecast: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 resolution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TCo639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TCo1279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 resolution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L91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L137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Coupling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orca100l42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orca025l75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Forecast range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d10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d15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Ensemble size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905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Reforecast ensemble size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M15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Efficiency gains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Nodes: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1530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1683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2525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3787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4355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21774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Factor: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Acc. factor: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1.7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2.5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2.8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14.2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54517" y="190381"/>
            <a:ext cx="606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Four-year plan: Projected HPC cost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10800000" flipH="1">
            <a:off x="1592868" y="3538512"/>
            <a:ext cx="1448044" cy="1777767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3686" y="727270"/>
            <a:ext cx="4351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5838">
              <a:tabLst>
                <a:tab pos="1254125" algn="l"/>
                <a:tab pos="2062163" algn="l"/>
                <a:tab pos="2870200" algn="l"/>
                <a:tab pos="3763963" algn="l"/>
              </a:tabLst>
            </a:pPr>
            <a:r>
              <a:rPr lang="en-GB" sz="1400" b="1" dirty="0" smtClean="0">
                <a:solidFill>
                  <a:srgbClr val="0070C0"/>
                </a:solidFill>
              </a:rPr>
              <a:t>2016	2017</a:t>
            </a:r>
            <a:r>
              <a:rPr lang="en-GB" sz="1400" b="1" dirty="0">
                <a:solidFill>
                  <a:srgbClr val="0070C0"/>
                </a:solidFill>
              </a:rPr>
              <a:t>	</a:t>
            </a:r>
            <a:r>
              <a:rPr lang="en-GB" sz="1400" b="1" dirty="0" smtClean="0">
                <a:solidFill>
                  <a:srgbClr val="0070C0"/>
                </a:solidFill>
              </a:rPr>
              <a:t>2018	2019	2020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6998" y="3384623"/>
            <a:ext cx="4351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5838">
              <a:tabLst>
                <a:tab pos="1254125" algn="l"/>
                <a:tab pos="2062163" algn="l"/>
                <a:tab pos="2870200" algn="l"/>
                <a:tab pos="3763963" algn="l"/>
              </a:tabLst>
            </a:pPr>
            <a:r>
              <a:rPr lang="en-GB" sz="1400" b="1" dirty="0" smtClean="0">
                <a:solidFill>
                  <a:srgbClr val="0070C0"/>
                </a:solidFill>
              </a:rPr>
              <a:t>2016	2017</a:t>
            </a:r>
            <a:r>
              <a:rPr lang="en-GB" sz="1400" b="1" dirty="0">
                <a:solidFill>
                  <a:srgbClr val="0070C0"/>
                </a:solidFill>
              </a:rPr>
              <a:t>	</a:t>
            </a:r>
            <a:r>
              <a:rPr lang="en-GB" sz="1400" b="1" dirty="0" smtClean="0">
                <a:solidFill>
                  <a:srgbClr val="0070C0"/>
                </a:solidFill>
              </a:rPr>
              <a:t>2018	2019	2020</a:t>
            </a: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80176" y="1"/>
            <a:ext cx="2952328" cy="2204863"/>
            <a:chOff x="5002946" y="404664"/>
            <a:chExt cx="3758623" cy="2670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58"/>
            <a:stretch/>
          </p:blipFill>
          <p:spPr>
            <a:xfrm>
              <a:off x="5065517" y="404664"/>
              <a:ext cx="3696052" cy="267061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002946" y="476672"/>
              <a:ext cx="180130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What is the challenge?</a:t>
            </a:r>
          </a:p>
        </p:txBody>
      </p:sp>
      <p:pic>
        <p:nvPicPr>
          <p:cNvPr id="8" name="Picture 7" descr="ECMWF-basic-description-of-model.png"/>
          <p:cNvPicPr>
            <a:picLocks noChangeAspect="1"/>
          </p:cNvPicPr>
          <p:nvPr/>
        </p:nvPicPr>
        <p:blipFill rotWithShape="1">
          <a:blip r:embed="rId4"/>
          <a:srcRect r="50000" b="79996"/>
          <a:stretch/>
        </p:blipFill>
        <p:spPr>
          <a:xfrm>
            <a:off x="1812801" y="764704"/>
            <a:ext cx="4692663" cy="119006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604280" y="2060848"/>
          <a:ext cx="8028225" cy="176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69"/>
                <a:gridCol w="3222024"/>
                <a:gridCol w="3888432"/>
              </a:tblGrid>
              <a:tr h="3600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Observations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Models</a:t>
                      </a:r>
                      <a:endParaRPr lang="en-GB" sz="1600" dirty="0"/>
                    </a:p>
                  </a:txBody>
                  <a:tcPr/>
                </a:tc>
              </a:tr>
              <a:tr h="51828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Volume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 million = </a:t>
                      </a:r>
                      <a:r>
                        <a:rPr lang="en-GB" sz="1600" b="1" dirty="0" smtClean="0"/>
                        <a:t>2 x 10</a:t>
                      </a:r>
                      <a:r>
                        <a:rPr lang="en-GB" sz="1600" b="1" baseline="30000" dirty="0" smtClean="0"/>
                        <a:t>7</a:t>
                      </a:r>
                      <a:endParaRPr lang="en-GB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5</a:t>
                      </a:r>
                      <a:r>
                        <a:rPr lang="en-GB" sz="1600" baseline="0" dirty="0" smtClean="0"/>
                        <a:t> million grid points</a:t>
                      </a:r>
                    </a:p>
                    <a:p>
                      <a:r>
                        <a:rPr lang="en-GB" sz="1600" baseline="0" dirty="0" smtClean="0"/>
                        <a:t>100 levels</a:t>
                      </a:r>
                    </a:p>
                    <a:p>
                      <a:r>
                        <a:rPr lang="en-GB" sz="1600" baseline="0" dirty="0" smtClean="0"/>
                        <a:t>10 prognostic variables = </a:t>
                      </a:r>
                      <a:r>
                        <a:rPr lang="en-GB" sz="1600" b="1" baseline="0" dirty="0" smtClean="0"/>
                        <a:t>5 x 10</a:t>
                      </a:r>
                      <a:r>
                        <a:rPr lang="en-GB" sz="1600" b="1" baseline="30000" dirty="0" smtClean="0"/>
                        <a:t>9</a:t>
                      </a:r>
                      <a:endParaRPr lang="en-GB" sz="1600" b="1" baseline="30000" dirty="0"/>
                    </a:p>
                  </a:txBody>
                  <a:tcPr/>
                </a:tc>
              </a:tr>
              <a:tr h="51828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Type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98% from 60 different</a:t>
                      </a:r>
                      <a:r>
                        <a:rPr lang="en-GB" sz="1600" baseline="0" dirty="0" smtClean="0"/>
                        <a:t> s</a:t>
                      </a:r>
                      <a:r>
                        <a:rPr lang="en-GB" sz="1600" dirty="0" smtClean="0"/>
                        <a:t>atellite</a:t>
                      </a:r>
                      <a:r>
                        <a:rPr lang="en-GB" sz="1600" baseline="0" dirty="0" smtClean="0"/>
                        <a:t> instruments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physical parameters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of</a:t>
                      </a:r>
                      <a:r>
                        <a:rPr lang="en-GB" sz="1600" baseline="0" dirty="0" smtClean="0"/>
                        <a:t> a</a:t>
                      </a:r>
                      <a:r>
                        <a:rPr lang="en-GB" sz="1600" dirty="0" smtClean="0"/>
                        <a:t>tmosphere,</a:t>
                      </a:r>
                      <a:r>
                        <a:rPr lang="en-GB" sz="1600" baseline="0" dirty="0" smtClean="0"/>
                        <a:t> waves, ocean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604280" y="3933056"/>
          <a:ext cx="8028225" cy="176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69"/>
                <a:gridCol w="3222024"/>
                <a:gridCol w="3888432"/>
              </a:tblGrid>
              <a:tr h="3600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Observations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Models</a:t>
                      </a:r>
                      <a:endParaRPr lang="en-GB" sz="1600" dirty="0"/>
                    </a:p>
                  </a:txBody>
                  <a:tcPr/>
                </a:tc>
              </a:tr>
              <a:tr h="51828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Volume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200 million = </a:t>
                      </a:r>
                      <a:r>
                        <a:rPr lang="en-GB" sz="1600" b="1" dirty="0" smtClean="0"/>
                        <a:t>2 x 10</a:t>
                      </a:r>
                      <a:r>
                        <a:rPr lang="en-GB" sz="1600" b="1" baseline="30000" dirty="0" smtClean="0"/>
                        <a:t>8</a:t>
                      </a:r>
                      <a:endParaRPr lang="en-GB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500</a:t>
                      </a:r>
                      <a:r>
                        <a:rPr lang="en-GB" sz="1600" baseline="0" dirty="0" smtClean="0"/>
                        <a:t> million grid points</a:t>
                      </a:r>
                    </a:p>
                    <a:p>
                      <a:r>
                        <a:rPr lang="en-GB" sz="1600" baseline="0" dirty="0" smtClean="0"/>
                        <a:t>200 levels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100 prognostic variables = </a:t>
                      </a:r>
                      <a:r>
                        <a:rPr lang="en-GB" sz="1600" b="1" baseline="0" dirty="0" smtClean="0"/>
                        <a:t>1 x 10</a:t>
                      </a:r>
                      <a:r>
                        <a:rPr lang="en-GB" sz="1600" b="1" baseline="30000" dirty="0" smtClean="0"/>
                        <a:t>13</a:t>
                      </a:r>
                    </a:p>
                  </a:txBody>
                  <a:tcPr/>
                </a:tc>
              </a:tr>
              <a:tr h="51828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Type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98% from 80 different satellite</a:t>
                      </a:r>
                      <a:r>
                        <a:rPr lang="en-GB" sz="1600" baseline="0" dirty="0" smtClean="0"/>
                        <a:t> instruments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physical</a:t>
                      </a:r>
                      <a:r>
                        <a:rPr lang="en-GB" sz="1600" baseline="0" dirty="0" smtClean="0"/>
                        <a:t> and </a:t>
                      </a:r>
                      <a:r>
                        <a:rPr lang="en-GB" sz="1600" dirty="0" smtClean="0"/>
                        <a:t>chemical parameters of</a:t>
                      </a:r>
                      <a:r>
                        <a:rPr lang="en-GB" sz="1600" baseline="0" dirty="0" smtClean="0"/>
                        <a:t> a</a:t>
                      </a:r>
                      <a:r>
                        <a:rPr lang="en-GB" sz="1600" dirty="0" smtClean="0"/>
                        <a:t>tmosphere, waves, ocean, ice, vegetation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24000" y="2780928"/>
            <a:ext cx="80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Today: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9364" y="4653136"/>
            <a:ext cx="123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Tomorrow: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5536" y="5661248"/>
            <a:ext cx="8257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Factor 10				Factor 2000</a:t>
            </a:r>
          </a:p>
          <a:p>
            <a:r>
              <a:rPr lang="en-GB" sz="2000" b="1" dirty="0"/>
              <a:t>per day					per time </a:t>
            </a:r>
            <a:r>
              <a:rPr lang="en-GB" sz="2000" b="1" dirty="0" smtClean="0"/>
              <a:t>step</a:t>
            </a:r>
          </a:p>
          <a:p>
            <a:r>
              <a:rPr lang="en-GB" sz="2000" b="1" dirty="0"/>
              <a:t>	</a:t>
            </a:r>
            <a:r>
              <a:rPr lang="en-GB" sz="2000" b="1" dirty="0" smtClean="0"/>
              <a:t>				</a:t>
            </a:r>
            <a:r>
              <a:rPr lang="en-GB" sz="1600" b="1" dirty="0" smtClean="0"/>
              <a:t>(10-day forecast today = 1440 time steps)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20560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0103" r="2491" b="3910"/>
          <a:stretch/>
        </p:blipFill>
        <p:spPr bwMode="auto">
          <a:xfrm>
            <a:off x="2422689" y="1140643"/>
            <a:ext cx="7164372" cy="45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39222" y="2077423"/>
            <a:ext cx="4122389" cy="0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243118" y="2077423"/>
            <a:ext cx="18493" cy="2927438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207994" y="4026142"/>
            <a:ext cx="6662658" cy="307776"/>
            <a:chOff x="4207994" y="4026142"/>
            <a:chExt cx="6662658" cy="307776"/>
          </a:xfrm>
        </p:grpSpPr>
        <p:sp>
          <p:nvSpPr>
            <p:cNvPr id="6" name="TextBox 5"/>
            <p:cNvSpPr txBox="1"/>
            <p:nvPr/>
          </p:nvSpPr>
          <p:spPr>
            <a:xfrm>
              <a:off x="4207994" y="4026142"/>
              <a:ext cx="666265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2</a:t>
              </a:r>
              <a:r>
                <a:rPr lang="en-GB" sz="1400" b="1" dirty="0" smtClean="0"/>
                <a:t> MW    	                         </a:t>
              </a:r>
              <a:r>
                <a:rPr lang="en-GB" sz="1400" b="1" dirty="0"/>
                <a:t>	</a:t>
              </a:r>
              <a:r>
                <a:rPr lang="en-GB" sz="1400" b="1" dirty="0" smtClean="0"/>
                <a:t>           6 MW + research + other services = 60 MW?</a:t>
              </a:r>
              <a:endParaRPr lang="en-GB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781107" y="4172236"/>
              <a:ext cx="2480504" cy="6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What is the challenge?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53765" y="3856438"/>
            <a:ext cx="2733773" cy="6315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37325" y="568250"/>
            <a:ext cx="95098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Global forecast experiments with ECMWF’s IFS at 2.5 km (today’s resolution is 9 km) – still far away from targeted 1 km resolution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53764" y="4032787"/>
            <a:ext cx="2624136" cy="4552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32491" y="4241131"/>
            <a:ext cx="2441248" cy="2469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232490" y="4397143"/>
            <a:ext cx="2233527" cy="908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32490" y="4488034"/>
            <a:ext cx="2082603" cy="688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53764" y="4488034"/>
            <a:ext cx="1897131" cy="2659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617353" y="2960430"/>
            <a:ext cx="4091130" cy="1908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3056" y="4107630"/>
            <a:ext cx="1394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Real runs on 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available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Cray XC-30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23620" y="2617812"/>
            <a:ext cx="187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</a:rPr>
              <a:t>Extrapolation to 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b</a:t>
            </a:r>
            <a:r>
              <a:rPr lang="en-GB" sz="1600" b="1" dirty="0" smtClean="0">
                <a:solidFill>
                  <a:srgbClr val="0070C0"/>
                </a:solidFill>
              </a:rPr>
              <a:t>igger computers</a:t>
            </a:r>
            <a:endParaRPr lang="en-GB" sz="1600" b="1" dirty="0">
              <a:solidFill>
                <a:srgbClr val="0070C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381125" y="2077423"/>
            <a:ext cx="146685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774" y="1289245"/>
            <a:ext cx="229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</a:rPr>
              <a:t>Operational target:</a:t>
            </a:r>
          </a:p>
          <a:p>
            <a:r>
              <a:rPr lang="en-GB" sz="1600" b="1" dirty="0" smtClean="0">
                <a:solidFill>
                  <a:srgbClr val="00B050"/>
                </a:solidFill>
              </a:rPr>
              <a:t>10-day forecast in 1 hour</a:t>
            </a:r>
          </a:p>
          <a:p>
            <a:r>
              <a:rPr lang="en-GB" sz="1600" b="1" dirty="0" smtClean="0">
                <a:solidFill>
                  <a:srgbClr val="00B050"/>
                </a:solidFill>
              </a:rPr>
              <a:t>= 240 forecast days / day</a:t>
            </a:r>
            <a:endParaRPr lang="en-GB" sz="1600" b="1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344648" y="5190836"/>
            <a:ext cx="652164" cy="72513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93721" y="5915966"/>
            <a:ext cx="266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</a:rPr>
              <a:t>Operational target requires ~270,000 cores</a:t>
            </a:r>
          </a:p>
        </p:txBody>
      </p:sp>
    </p:spTree>
    <p:extLst>
      <p:ext uri="{BB962C8B-B14F-4D97-AF65-F5344CB8AC3E}">
        <p14:creationId xmlns:p14="http://schemas.microsoft.com/office/powerpoint/2010/main" val="227197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800100"/>
            <a:ext cx="7353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 rot="20880000">
            <a:off x="3440189" y="4780267"/>
            <a:ext cx="1215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scalability range</a:t>
            </a:r>
          </a:p>
        </p:txBody>
      </p:sp>
      <p:sp>
        <p:nvSpPr>
          <p:cNvPr id="28" name="TextBox 27"/>
          <p:cNvSpPr txBox="1"/>
          <p:nvPr/>
        </p:nvSpPr>
        <p:spPr>
          <a:xfrm rot="20880000">
            <a:off x="3383693" y="3820722"/>
            <a:ext cx="1215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scalability range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888088" y="3887212"/>
            <a:ext cx="0" cy="155801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663952" y="3573016"/>
            <a:ext cx="0" cy="18722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7536160" y="2351174"/>
            <a:ext cx="22260" cy="3120473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TextBox 2066"/>
          <p:cNvSpPr txBox="1"/>
          <p:nvPr/>
        </p:nvSpPr>
        <p:spPr>
          <a:xfrm>
            <a:off x="9072797" y="800101"/>
            <a:ext cx="1109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Ensemble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Single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Simple </a:t>
            </a:r>
            <a:r>
              <a:rPr lang="en-GB" sz="3200" b="1" u="sng" dirty="0" smtClean="0">
                <a:solidFill>
                  <a:srgbClr val="002060"/>
                </a:solidFill>
              </a:rPr>
              <a:t>compute</a:t>
            </a:r>
            <a:r>
              <a:rPr lang="en-GB" sz="3200" b="1" dirty="0" smtClean="0">
                <a:solidFill>
                  <a:srgbClr val="002060"/>
                </a:solidFill>
              </a:rPr>
              <a:t> projection (only resolution)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cxnSp>
        <p:nvCxnSpPr>
          <p:cNvPr id="2069" name="Straight Arrow Connector 2068"/>
          <p:cNvCxnSpPr/>
          <p:nvPr/>
        </p:nvCxnSpPr>
        <p:spPr>
          <a:xfrm flipH="1">
            <a:off x="8328248" y="980728"/>
            <a:ext cx="792088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8328248" y="1844824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8184232" y="2000430"/>
            <a:ext cx="0" cy="347121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TextBox 2072"/>
          <p:cNvSpPr txBox="1"/>
          <p:nvPr/>
        </p:nvSpPr>
        <p:spPr>
          <a:xfrm>
            <a:off x="5945965" y="501317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2016</a:t>
            </a:r>
            <a:endParaRPr lang="en-GB" sz="1600" b="1" dirty="0"/>
          </a:p>
        </p:txBody>
      </p:sp>
      <p:cxnSp>
        <p:nvCxnSpPr>
          <p:cNvPr id="2075" name="Straight Arrow Connector 2074"/>
          <p:cNvCxnSpPr/>
          <p:nvPr/>
        </p:nvCxnSpPr>
        <p:spPr>
          <a:xfrm>
            <a:off x="5700814" y="5383706"/>
            <a:ext cx="1152128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598752" y="5374689"/>
            <a:ext cx="55380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582786" y="501317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2025</a:t>
            </a:r>
            <a:endParaRPr lang="en-GB" sz="1600" b="1" dirty="0"/>
          </a:p>
        </p:txBody>
      </p:sp>
      <p:sp>
        <p:nvSpPr>
          <p:cNvPr id="2077" name="TextBox 2076"/>
          <p:cNvSpPr txBox="1"/>
          <p:nvPr/>
        </p:nvSpPr>
        <p:spPr>
          <a:xfrm>
            <a:off x="8760297" y="4314582"/>
            <a:ext cx="193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ym typeface="Symbol"/>
              </a:rPr>
              <a:t> M</a:t>
            </a:r>
            <a:r>
              <a:rPr lang="en-GB" sz="1600" dirty="0">
                <a:latin typeface="Calibri"/>
                <a:sym typeface="Symbol"/>
              </a:rPr>
              <a:t>€ electricity/year</a:t>
            </a:r>
            <a:endParaRPr lang="en-GB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368180" y="2555612"/>
            <a:ext cx="7056554" cy="338554"/>
            <a:chOff x="1844180" y="2555612"/>
            <a:chExt cx="7056554" cy="33855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44180" y="2708920"/>
              <a:ext cx="59681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7740352" y="2555612"/>
              <a:ext cx="1160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Power limit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99072" y="6073552"/>
            <a:ext cx="1749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[</a:t>
            </a:r>
            <a:r>
              <a:rPr lang="en-GB" sz="1600" b="1" dirty="0" smtClean="0"/>
              <a:t>Bauer </a:t>
            </a:r>
            <a:r>
              <a:rPr lang="en-GB" sz="1600" b="1" dirty="0"/>
              <a:t>et al. </a:t>
            </a:r>
            <a:r>
              <a:rPr lang="en-GB" sz="1600" b="1" dirty="0" smtClean="0"/>
              <a:t>2015]</a:t>
            </a:r>
            <a:endParaRPr lang="en-GB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6427758"/>
            <a:ext cx="1389234" cy="3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030202" y="2085095"/>
            <a:ext cx="3257007" cy="3548599"/>
          </a:xfrm>
        </p:spPr>
        <p:txBody>
          <a:bodyPr/>
          <a:lstStyle/>
          <a:p>
            <a:pPr indent="0">
              <a:buNone/>
            </a:pPr>
            <a:r>
              <a:rPr lang="en-US" sz="2800" b="1" dirty="0"/>
              <a:t>2015 </a:t>
            </a:r>
          </a:p>
          <a:p>
            <a:pPr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Time </a:t>
            </a:r>
            <a:r>
              <a:rPr lang="en-US" b="1" dirty="0">
                <a:solidFill>
                  <a:schemeClr val="accent1"/>
                </a:solidFill>
              </a:rPr>
              <a:t>critical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21 TB/day written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22 </a:t>
            </a:r>
            <a:r>
              <a:rPr lang="en-US" dirty="0" smtClean="0"/>
              <a:t>million </a:t>
            </a:r>
            <a:r>
              <a:rPr lang="en-US" dirty="0"/>
              <a:t>fields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85 </a:t>
            </a:r>
            <a:r>
              <a:rPr lang="en-US" dirty="0" smtClean="0"/>
              <a:t>million </a:t>
            </a:r>
            <a:r>
              <a:rPr lang="en-US" dirty="0"/>
              <a:t>products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11 TB/day </a:t>
            </a:r>
            <a:r>
              <a:rPr lang="en-US" dirty="0" smtClean="0"/>
              <a:t>sent </a:t>
            </a:r>
            <a:r>
              <a:rPr lang="en-US" dirty="0"/>
              <a:t>to customers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Non-time critical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100 TB/day archived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400 research experiments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400,000 jobs / </a:t>
            </a:r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73680" y="2075764"/>
            <a:ext cx="4494859" cy="3557930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800" b="1" dirty="0" smtClean="0"/>
              <a:t>2020						2025?</a:t>
            </a:r>
            <a:endParaRPr lang="en-US" sz="2800" b="1" dirty="0"/>
          </a:p>
          <a:p>
            <a:pPr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Time </a:t>
            </a:r>
            <a:r>
              <a:rPr lang="en-US" b="1" dirty="0">
                <a:solidFill>
                  <a:schemeClr val="accent1"/>
                </a:solidFill>
              </a:rPr>
              <a:t>critical</a:t>
            </a:r>
            <a:endParaRPr lang="en-US" b="1" dirty="0">
              <a:solidFill>
                <a:srgbClr val="4F81BD"/>
              </a:solidFill>
            </a:endParaRPr>
          </a:p>
          <a:p>
            <a:pPr marL="285750" indent="-285750">
              <a:spcBef>
                <a:spcPts val="0"/>
              </a:spcBef>
            </a:pPr>
            <a:r>
              <a:rPr lang="en-US" dirty="0"/>
              <a:t>128 TB/day written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90 </a:t>
            </a:r>
            <a:r>
              <a:rPr lang="en-US" dirty="0" smtClean="0"/>
              <a:t>million </a:t>
            </a:r>
            <a:r>
              <a:rPr lang="en-US" dirty="0"/>
              <a:t>fields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450 </a:t>
            </a:r>
            <a:r>
              <a:rPr lang="en-US" dirty="0" smtClean="0"/>
              <a:t>million </a:t>
            </a:r>
            <a:r>
              <a:rPr lang="en-US" dirty="0"/>
              <a:t>products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60 TB/day </a:t>
            </a:r>
            <a:r>
              <a:rPr lang="en-US" dirty="0" smtClean="0"/>
              <a:t>sent </a:t>
            </a:r>
            <a:r>
              <a:rPr lang="en-US" dirty="0"/>
              <a:t>to customers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Non-time critical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1 PB/day archived</a:t>
            </a:r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1,000 </a:t>
            </a:r>
            <a:r>
              <a:rPr lang="en-US" dirty="0"/>
              <a:t>research experiments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1,000,000 jobs / day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5" y="57412"/>
            <a:ext cx="3859296" cy="2947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>
                <a:solidFill>
                  <a:srgbClr val="002060"/>
                </a:solidFill>
              </a:rPr>
              <a:t>Data</a:t>
            </a:r>
            <a:r>
              <a:rPr lang="en-GB" sz="3200" b="1" dirty="0" smtClean="0">
                <a:solidFill>
                  <a:srgbClr val="002060"/>
                </a:solidFill>
              </a:rPr>
              <a:t> projection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7402" y="6092889"/>
            <a:ext cx="438459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ym typeface="Symbol" panose="05050102010706020507" pitchFamily="18" charset="2"/>
              </a:rPr>
              <a:t> </a:t>
            </a:r>
            <a:r>
              <a:rPr lang="en-GB" sz="2800" dirty="0" smtClean="0"/>
              <a:t>Factor 5-10 every 5 years!</a:t>
            </a:r>
            <a:endParaRPr lang="en-GB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30202" y="1847461"/>
            <a:ext cx="7996957" cy="9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30202" y="153093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time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6319" y="5785112"/>
            <a:ext cx="2095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Tiago </a:t>
            </a:r>
            <a:r>
              <a:rPr lang="en-GB" sz="1400" b="1" dirty="0" err="1" smtClean="0"/>
              <a:t>Quintino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97956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mber-states-Jul-2011+negotiation.png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184641" y="966344"/>
            <a:ext cx="6197498" cy="5258576"/>
          </a:xfrm>
          <a:prstGeom prst="rect">
            <a:avLst/>
          </a:prstGeom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84641" y="1433926"/>
            <a:ext cx="3013075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latin typeface="Calibri"/>
              </a:rPr>
              <a:t>Independent 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intergovernmental </a:t>
            </a:r>
            <a:r>
              <a:rPr lang="en-GB" sz="1600" dirty="0">
                <a:solidFill>
                  <a:srgbClr val="000000"/>
                </a:solidFill>
                <a:latin typeface="Calibri"/>
              </a:rPr>
              <a:t>organisation</a:t>
            </a:r>
          </a:p>
          <a:p>
            <a:endParaRPr lang="en-GB" sz="1600" dirty="0">
              <a:solidFill>
                <a:srgbClr val="000000"/>
              </a:solidFill>
              <a:latin typeface="Calibri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established in 1975</a:t>
            </a:r>
          </a:p>
          <a:p>
            <a:endParaRPr lang="en-GB" sz="1600" dirty="0">
              <a:solidFill>
                <a:srgbClr val="000000"/>
              </a:solidFill>
              <a:latin typeface="Calibri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with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19 Member States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15 Co-operating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European Centre for Medium-Range Weather Forecasts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99" y="1566852"/>
            <a:ext cx="5024924" cy="40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2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Required: Billion-way parallelism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119" y="642187"/>
            <a:ext cx="116798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hybrid </a:t>
            </a:r>
            <a:r>
              <a:rPr lang="en-GB" sz="2000" b="1" dirty="0"/>
              <a:t>computing </a:t>
            </a:r>
            <a:r>
              <a:rPr lang="en-GB" sz="2000" dirty="0"/>
              <a:t>model seems to be here to </a:t>
            </a:r>
            <a:r>
              <a:rPr lang="en-GB" sz="2000" dirty="0" smtClean="0"/>
              <a:t>stay;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memory </a:t>
            </a:r>
            <a:r>
              <a:rPr lang="en-GB" sz="2000" b="1" dirty="0"/>
              <a:t>systems </a:t>
            </a:r>
            <a:r>
              <a:rPr lang="en-GB" sz="2000" dirty="0"/>
              <a:t>will become ever more </a:t>
            </a:r>
            <a:r>
              <a:rPr lang="en-GB" sz="2000" dirty="0" smtClean="0"/>
              <a:t>complicated;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h</a:t>
            </a:r>
            <a:r>
              <a:rPr lang="en-GB" sz="2000" b="1" dirty="0" smtClean="0"/>
              <a:t>ardware faults </a:t>
            </a:r>
            <a:r>
              <a:rPr lang="en-GB" sz="2000" dirty="0" smtClean="0"/>
              <a:t>require fast adaptation strategies.</a:t>
            </a:r>
            <a:br>
              <a:rPr lang="en-GB" sz="2000" dirty="0" smtClean="0"/>
            </a:br>
            <a:endParaRPr lang="en-GB" sz="2000" dirty="0" smtClean="0"/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n-GB" sz="2000" dirty="0" smtClean="0"/>
              <a:t>Interconnection </a:t>
            </a:r>
            <a:r>
              <a:rPr lang="en-GB" sz="2000" dirty="0"/>
              <a:t>technology is seriously lagging behind computing </a:t>
            </a:r>
            <a:r>
              <a:rPr lang="en-GB" sz="2000" dirty="0" smtClean="0"/>
              <a:t>power: </a:t>
            </a:r>
            <a:r>
              <a:rPr lang="en-GB" sz="2000" b="1" dirty="0" smtClean="0"/>
              <a:t>2-3 orders </a:t>
            </a:r>
            <a:r>
              <a:rPr lang="en-GB" sz="2000" b="1" dirty="0"/>
              <a:t>of magnitude </a:t>
            </a:r>
            <a:r>
              <a:rPr lang="en-GB" sz="2000" b="1" dirty="0" smtClean="0"/>
              <a:t>gap!</a:t>
            </a:r>
            <a:endParaRPr lang="en-GB" sz="2000" dirty="0"/>
          </a:p>
          <a:p>
            <a:endParaRPr lang="en-GB" sz="2000" dirty="0" smtClean="0"/>
          </a:p>
          <a:p>
            <a:r>
              <a:rPr lang="en-GB" sz="2400" b="1" dirty="0" smtClean="0"/>
              <a:t>Software</a:t>
            </a: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message-driven </a:t>
            </a:r>
            <a:r>
              <a:rPr lang="en-GB" sz="2000" b="1" dirty="0"/>
              <a:t>execution </a:t>
            </a:r>
            <a:r>
              <a:rPr lang="en-GB" sz="2000" b="1" dirty="0" smtClean="0"/>
              <a:t>models</a:t>
            </a:r>
            <a:r>
              <a:rPr lang="en-GB" sz="20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large-scale </a:t>
            </a:r>
            <a:r>
              <a:rPr lang="en-GB" sz="2000" b="1" dirty="0"/>
              <a:t>data analytics </a:t>
            </a:r>
            <a:r>
              <a:rPr lang="en-GB" sz="2000" dirty="0"/>
              <a:t>at the intersection of numerical linear algebra and data </a:t>
            </a:r>
            <a:r>
              <a:rPr lang="en-GB" sz="2000" dirty="0" smtClean="0"/>
              <a:t>analytics;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broad </a:t>
            </a:r>
            <a:r>
              <a:rPr lang="en-GB" sz="2000" dirty="0"/>
              <a:t>spectrum of </a:t>
            </a:r>
            <a:r>
              <a:rPr lang="en-GB" sz="2000" b="1" dirty="0"/>
              <a:t>programming </a:t>
            </a:r>
            <a:r>
              <a:rPr lang="en-GB" sz="2000" b="1" dirty="0" smtClean="0"/>
              <a:t>languages;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auto-tuning</a:t>
            </a:r>
            <a:r>
              <a:rPr lang="en-GB" sz="2000" dirty="0"/>
              <a:t>.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									</a:t>
            </a:r>
            <a:r>
              <a:rPr lang="en-GB" sz="1600" b="1" dirty="0"/>
              <a:t>[</a:t>
            </a:r>
            <a:r>
              <a:rPr lang="en-GB" sz="1600" b="1" dirty="0" err="1" smtClean="0"/>
              <a:t>Dongarra</a:t>
            </a:r>
            <a:r>
              <a:rPr lang="en-GB" sz="1600" b="1" dirty="0" smtClean="0"/>
              <a:t> et al. 2015]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50" y="6184070"/>
            <a:ext cx="1684824" cy="67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119" y="4841529"/>
            <a:ext cx="1167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“</a:t>
            </a:r>
            <a:r>
              <a:rPr lang="en-GB" sz="2000" dirty="0">
                <a:solidFill>
                  <a:srgbClr val="0070C0"/>
                </a:solidFill>
              </a:rPr>
              <a:t>We believe that the time has come for the leaders of the computational science movement to focus their energies on creating software research </a:t>
            </a:r>
            <a:r>
              <a:rPr lang="en-GB" sz="2000" dirty="0" err="1">
                <a:solidFill>
                  <a:srgbClr val="0070C0"/>
                </a:solidFill>
              </a:rPr>
              <a:t>centers</a:t>
            </a:r>
            <a:r>
              <a:rPr lang="en-GB" sz="2000" dirty="0">
                <a:solidFill>
                  <a:srgbClr val="0070C0"/>
                </a:solidFill>
              </a:rPr>
              <a:t> to make progress on both hardware and software fronts simultaneously with a level of sustained, interdisciplinary collaboration among the core research </a:t>
            </a:r>
            <a:r>
              <a:rPr lang="en-GB" sz="2000" dirty="0" smtClean="0">
                <a:solidFill>
                  <a:srgbClr val="0070C0"/>
                </a:solidFill>
              </a:rPr>
              <a:t>communities</a:t>
            </a:r>
            <a:r>
              <a:rPr lang="en-GB" sz="20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1158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448521"/>
              </p:ext>
            </p:extLst>
          </p:nvPr>
        </p:nvGraphicFramePr>
        <p:xfrm>
          <a:off x="3852864" y="1303338"/>
          <a:ext cx="421798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2425680" imgH="457200" progId="Equation.DSMT4">
                  <p:embed/>
                </p:oleObj>
              </mc:Choice>
              <mc:Fallback>
                <p:oleObj name="Equation" r:id="rId3" imgW="2425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864" y="1303338"/>
                        <a:ext cx="4217987" cy="8001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952155"/>
              </p:ext>
            </p:extLst>
          </p:nvPr>
        </p:nvGraphicFramePr>
        <p:xfrm>
          <a:off x="3698875" y="2392363"/>
          <a:ext cx="4552950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5" imgW="2971800" imgH="482400" progId="Equation.3">
                  <p:embed/>
                </p:oleObj>
              </mc:Choice>
              <mc:Fallback>
                <p:oleObj name="Equation" r:id="rId5" imgW="2971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75" y="2392363"/>
                        <a:ext cx="4552950" cy="84931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310188" y="3938589"/>
            <a:ext cx="2794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solidFill>
                  <a:srgbClr val="0000FF"/>
                </a:solidFill>
                <a:latin typeface="+mn-lt"/>
              </a:rPr>
              <a:t>FFT (fast Fourier transform)</a:t>
            </a:r>
          </a:p>
          <a:p>
            <a:r>
              <a:rPr lang="en-GB" altLang="en-US" sz="1800">
                <a:latin typeface="+mn-lt"/>
              </a:rPr>
              <a:t>using</a:t>
            </a:r>
          </a:p>
          <a:p>
            <a:r>
              <a:rPr lang="en-GB" altLang="en-US" sz="1800">
                <a:latin typeface="+mn-lt"/>
              </a:rPr>
              <a:t>N</a:t>
            </a:r>
            <a:r>
              <a:rPr lang="en-GB" altLang="en-US" sz="1800" baseline="-25000">
                <a:latin typeface="+mn-lt"/>
              </a:rPr>
              <a:t>F</a:t>
            </a:r>
            <a:r>
              <a:rPr lang="en-GB" altLang="en-US" sz="1800">
                <a:latin typeface="+mn-lt"/>
              </a:rPr>
              <a:t> </a:t>
            </a:r>
            <a:r>
              <a:rPr lang="en-GB" altLang="en-US" sz="1800">
                <a:latin typeface="+mn-lt"/>
                <a:sym typeface="Symbol" panose="05050102010706020507" pitchFamily="18" charset="2"/>
              </a:rPr>
              <a:t> 2N+1</a:t>
            </a:r>
          </a:p>
          <a:p>
            <a:r>
              <a:rPr lang="en-GB" altLang="en-US" sz="1800">
                <a:latin typeface="+mn-lt"/>
                <a:sym typeface="Symbol" panose="05050102010706020507" pitchFamily="18" charset="2"/>
              </a:rPr>
              <a:t>points (linear grid)</a:t>
            </a:r>
          </a:p>
          <a:p>
            <a:r>
              <a:rPr lang="en-GB" altLang="en-US" sz="1600">
                <a:latin typeface="+mn-lt"/>
                <a:sym typeface="Symbol" panose="05050102010706020507" pitchFamily="18" charset="2"/>
              </a:rPr>
              <a:t>(3N+1 if quadratic grid)</a:t>
            </a:r>
          </a:p>
          <a:p>
            <a:r>
              <a:rPr lang="en-GB" altLang="en-US" sz="160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“fast” algorithm available …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484813" y="3044825"/>
            <a:ext cx="265112" cy="78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065338" y="3990976"/>
            <a:ext cx="32432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solidFill>
                  <a:srgbClr val="0000FF"/>
                </a:solidFill>
                <a:latin typeface="+mn-lt"/>
              </a:rPr>
              <a:t>Legendre transform</a:t>
            </a:r>
          </a:p>
          <a:p>
            <a:r>
              <a:rPr lang="en-GB" altLang="en-US" sz="1800">
                <a:latin typeface="+mn-lt"/>
              </a:rPr>
              <a:t>by Gaussian quadrature</a:t>
            </a:r>
          </a:p>
          <a:p>
            <a:r>
              <a:rPr lang="en-GB" altLang="en-US" sz="1800">
                <a:latin typeface="+mn-lt"/>
              </a:rPr>
              <a:t>using N</a:t>
            </a:r>
            <a:r>
              <a:rPr lang="en-GB" altLang="en-US" sz="1800" baseline="-25000">
                <a:latin typeface="+mn-lt"/>
              </a:rPr>
              <a:t>L</a:t>
            </a:r>
            <a:r>
              <a:rPr lang="en-GB" altLang="en-US" sz="1800">
                <a:latin typeface="+mn-lt"/>
              </a:rPr>
              <a:t> </a:t>
            </a:r>
            <a:r>
              <a:rPr lang="en-GB" altLang="en-US" sz="1800">
                <a:latin typeface="+mn-lt"/>
                <a:sym typeface="Symbol" panose="05050102010706020507" pitchFamily="18" charset="2"/>
              </a:rPr>
              <a:t> (2N+1)/2</a:t>
            </a:r>
          </a:p>
          <a:p>
            <a:r>
              <a:rPr lang="en-GB" altLang="en-US" sz="1800">
                <a:latin typeface="+mn-lt"/>
                <a:sym typeface="Symbol" panose="05050102010706020507" pitchFamily="18" charset="2"/>
              </a:rPr>
              <a:t>“Gaussian” latitudes (linear grid)</a:t>
            </a:r>
          </a:p>
          <a:p>
            <a:r>
              <a:rPr lang="en-GB" altLang="en-US" sz="1600">
                <a:latin typeface="+mn-lt"/>
                <a:sym typeface="Symbol" panose="05050102010706020507" pitchFamily="18" charset="2"/>
              </a:rPr>
              <a:t>((3N+1)/2 if quadratic grid)</a:t>
            </a:r>
          </a:p>
          <a:p>
            <a:r>
              <a:rPr lang="en-GB" altLang="en-US" sz="1600">
                <a:solidFill>
                  <a:srgbClr val="FF3300"/>
                </a:solidFill>
                <a:latin typeface="+mn-lt"/>
                <a:sym typeface="Symbol" panose="05050102010706020507" pitchFamily="18" charset="2"/>
              </a:rPr>
              <a:t>“fast” algorithm desirable …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4105275" y="3076576"/>
            <a:ext cx="996950" cy="103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296275" y="13033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 sz="1600">
              <a:latin typeface="+mn-lt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8412163" y="1230314"/>
            <a:ext cx="1935162" cy="593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+mn-lt"/>
              </a:rPr>
              <a:t>Triangular truncation</a:t>
            </a:r>
          </a:p>
          <a:p>
            <a:r>
              <a:rPr lang="en-GB" altLang="en-US" sz="1600">
                <a:latin typeface="+mn-lt"/>
              </a:rPr>
              <a:t>(isotropic)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5568951" y="1152525"/>
            <a:ext cx="2849563" cy="84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580063" y="1141413"/>
            <a:ext cx="31750" cy="169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6005513" y="1162050"/>
            <a:ext cx="11112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8" name="AutoShape 14"/>
          <p:cNvSpPr>
            <a:spLocks/>
          </p:cNvSpPr>
          <p:nvPr/>
        </p:nvSpPr>
        <p:spPr bwMode="auto">
          <a:xfrm rot="5400000">
            <a:off x="7067550" y="2035175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>
              <a:latin typeface="+mn-lt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7143750" y="1831975"/>
            <a:ext cx="52388" cy="58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8529639" y="2079625"/>
            <a:ext cx="1863725" cy="34925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+mn-lt"/>
              </a:rPr>
              <a:t>Spherical harmonics</a:t>
            </a: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7345364" y="1874839"/>
            <a:ext cx="1201737" cy="319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7593013" y="3621088"/>
            <a:ext cx="2906712" cy="34925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+mn-lt"/>
              </a:rPr>
              <a:t>associated Legendre polynomials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6664325" y="2990850"/>
            <a:ext cx="914400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8358188" y="3175000"/>
            <a:ext cx="1606550" cy="34925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+mn-lt"/>
              </a:rPr>
              <a:t>Fourier functions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7356475" y="2917825"/>
            <a:ext cx="998538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166" name="Group 39"/>
          <p:cNvGrpSpPr>
            <a:grpSpLocks/>
          </p:cNvGrpSpPr>
          <p:nvPr/>
        </p:nvGrpSpPr>
        <p:grpSpPr bwMode="auto">
          <a:xfrm>
            <a:off x="7391401" y="4286250"/>
            <a:ext cx="3101975" cy="1954213"/>
            <a:chOff x="3742" y="2836"/>
            <a:chExt cx="1954" cy="1231"/>
          </a:xfrm>
        </p:grpSpPr>
        <p:sp>
          <p:nvSpPr>
            <p:cNvPr id="6167" name="Line 35"/>
            <p:cNvSpPr>
              <a:spLocks noChangeShapeType="1"/>
            </p:cNvSpPr>
            <p:nvPr/>
          </p:nvSpPr>
          <p:spPr bwMode="auto">
            <a:xfrm flipV="1">
              <a:off x="3742" y="3872"/>
              <a:ext cx="1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6168" name="Group 38"/>
            <p:cNvGrpSpPr>
              <a:grpSpLocks/>
            </p:cNvGrpSpPr>
            <p:nvPr/>
          </p:nvGrpSpPr>
          <p:grpSpPr bwMode="auto">
            <a:xfrm>
              <a:off x="3742" y="2836"/>
              <a:ext cx="1954" cy="1231"/>
              <a:chOff x="3742" y="2836"/>
              <a:chExt cx="1954" cy="1231"/>
            </a:xfrm>
          </p:grpSpPr>
          <p:sp>
            <p:nvSpPr>
              <p:cNvPr id="6169" name="Text Box 24"/>
              <p:cNvSpPr txBox="1">
                <a:spLocks noChangeArrowheads="1"/>
              </p:cNvSpPr>
              <p:nvPr/>
            </p:nvSpPr>
            <p:spPr bwMode="auto">
              <a:xfrm>
                <a:off x="3969" y="2836"/>
                <a:ext cx="14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 Triangular truncation:</a:t>
                </a:r>
              </a:p>
            </p:txBody>
          </p:sp>
          <p:grpSp>
            <p:nvGrpSpPr>
              <p:cNvPr id="6170" name="Group 37"/>
              <p:cNvGrpSpPr>
                <a:grpSpLocks/>
              </p:cNvGrpSpPr>
              <p:nvPr/>
            </p:nvGrpSpPr>
            <p:grpSpPr bwMode="auto">
              <a:xfrm>
                <a:off x="3742" y="2972"/>
                <a:ext cx="1954" cy="1095"/>
                <a:chOff x="3742" y="2972"/>
                <a:chExt cx="1954" cy="1095"/>
              </a:xfrm>
            </p:grpSpPr>
            <p:sp>
              <p:nvSpPr>
                <p:cNvPr id="617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464" y="3763"/>
                  <a:ext cx="232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1800">
                      <a:latin typeface="+mn-lt"/>
                    </a:rPr>
                    <a:t>m</a:t>
                  </a:r>
                </a:p>
              </p:txBody>
            </p:sp>
            <p:sp>
              <p:nvSpPr>
                <p:cNvPr id="6172" name="Line 25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4901" y="3131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73" name="Line 26"/>
                <p:cNvSpPr>
                  <a:spLocks noChangeShapeType="1"/>
                </p:cNvSpPr>
                <p:nvPr/>
              </p:nvSpPr>
              <p:spPr bwMode="auto">
                <a:xfrm rot="18900000" flipV="1">
                  <a:off x="4292" y="3131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74" name="Freeform 27"/>
                <p:cNvSpPr>
                  <a:spLocks/>
                </p:cNvSpPr>
                <p:nvPr/>
              </p:nvSpPr>
              <p:spPr bwMode="auto">
                <a:xfrm>
                  <a:off x="3990" y="3256"/>
                  <a:ext cx="1212" cy="1"/>
                </a:xfrm>
                <a:custGeom>
                  <a:avLst/>
                  <a:gdLst>
                    <a:gd name="T0" fmla="*/ 0 w 1212"/>
                    <a:gd name="T1" fmla="*/ 0 h 1"/>
                    <a:gd name="T2" fmla="*/ 1212 w 1212"/>
                    <a:gd name="T3" fmla="*/ 0 h 1"/>
                    <a:gd name="T4" fmla="*/ 0 60000 65536"/>
                    <a:gd name="T5" fmla="*/ 0 60000 65536"/>
                    <a:gd name="T6" fmla="*/ 0 w 1212"/>
                    <a:gd name="T7" fmla="*/ 0 h 1"/>
                    <a:gd name="T8" fmla="*/ 1212 w 1212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12" h="1">
                      <a:moveTo>
                        <a:pt x="0" y="0"/>
                      </a:moveTo>
                      <a:lnTo>
                        <a:pt x="121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75" name="Line 28"/>
                <p:cNvSpPr>
                  <a:spLocks noChangeShapeType="1"/>
                </p:cNvSpPr>
                <p:nvPr/>
              </p:nvSpPr>
              <p:spPr bwMode="auto">
                <a:xfrm>
                  <a:off x="4604" y="3158"/>
                  <a:ext cx="0" cy="6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7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513" y="2972"/>
                  <a:ext cx="193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1800">
                      <a:latin typeface="+mn-lt"/>
                    </a:rPr>
                    <a:t>n</a:t>
                  </a:r>
                </a:p>
              </p:txBody>
            </p:sp>
            <p:sp>
              <p:nvSpPr>
                <p:cNvPr id="617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837" y="3059"/>
                  <a:ext cx="21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GB" altLang="en-US" sz="1800">
                      <a:latin typeface="+mn-lt"/>
                    </a:rPr>
                    <a:t>N</a:t>
                  </a:r>
                </a:p>
              </p:txBody>
            </p:sp>
            <p:sp>
              <p:nvSpPr>
                <p:cNvPr id="6178" name="Line 31"/>
                <p:cNvSpPr>
                  <a:spLocks noChangeShapeType="1"/>
                </p:cNvSpPr>
                <p:nvPr/>
              </p:nvSpPr>
              <p:spPr bwMode="auto">
                <a:xfrm>
                  <a:off x="3990" y="3257"/>
                  <a:ext cx="0" cy="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79" name="Line 32"/>
                <p:cNvSpPr>
                  <a:spLocks noChangeShapeType="1"/>
                </p:cNvSpPr>
                <p:nvPr/>
              </p:nvSpPr>
              <p:spPr bwMode="auto">
                <a:xfrm>
                  <a:off x="5193" y="3261"/>
                  <a:ext cx="0" cy="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80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742" y="3827"/>
                  <a:ext cx="51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GB" altLang="en-US" sz="1800">
                      <a:latin typeface="+mn-lt"/>
                    </a:rPr>
                    <a:t>m = -N</a:t>
                  </a:r>
                </a:p>
              </p:txBody>
            </p:sp>
            <p:sp>
              <p:nvSpPr>
                <p:cNvPr id="6181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935" y="3834"/>
                  <a:ext cx="466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GB" altLang="en-US" sz="1800">
                      <a:latin typeface="+mn-lt"/>
                    </a:rPr>
                    <a:t>m = N</a:t>
                  </a:r>
                  <a:endParaRPr lang="en-GB" altLang="en-US">
                    <a:latin typeface="+mn-lt"/>
                  </a:endParaRPr>
                </a:p>
              </p:txBody>
            </p:sp>
            <p:sp>
              <p:nvSpPr>
                <p:cNvPr id="618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604" y="3158"/>
                  <a:ext cx="0" cy="6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9" name="TextBox 38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Spectral model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800" y="722117"/>
            <a:ext cx="552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Horizontal discretization of a variable, e.g. temperature: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12774" y="5855110"/>
            <a:ext cx="1704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Nils </a:t>
            </a:r>
            <a:r>
              <a:rPr lang="en-GB" sz="1400" b="1" dirty="0" err="1" smtClean="0"/>
              <a:t>Wedi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5537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Spectral model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9" y="1773926"/>
            <a:ext cx="4498781" cy="2889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888" y="950057"/>
            <a:ext cx="6862713" cy="4590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5167" y="1404594"/>
            <a:ext cx="20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Once per time step: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70554" y="588579"/>
            <a:ext cx="373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Communication vs computation cost: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0992" y="5688534"/>
            <a:ext cx="114280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 Spectral transforms ~ 30% of total model cost (physics + waves 40%, SL-scheme 10% etc.) at globally 9 km resolution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14779" y="6057866"/>
            <a:ext cx="24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George </a:t>
            </a:r>
            <a:r>
              <a:rPr lang="en-GB" sz="1400" b="1" dirty="0" err="1" smtClean="0"/>
              <a:t>Mozdzynski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7620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947" y="2065457"/>
            <a:ext cx="4857613" cy="3506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Spectral model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712" y="1244718"/>
            <a:ext cx="4394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Use of fast Legendre transform:</a:t>
            </a:r>
          </a:p>
          <a:p>
            <a:r>
              <a:rPr lang="en-GB" sz="1200" dirty="0" smtClean="0"/>
              <a:t>Nils </a:t>
            </a:r>
            <a:r>
              <a:rPr lang="en-GB" sz="1200" dirty="0"/>
              <a:t>P. </a:t>
            </a:r>
            <a:r>
              <a:rPr lang="en-GB" sz="1200" dirty="0" err="1"/>
              <a:t>Wedi</a:t>
            </a:r>
            <a:r>
              <a:rPr lang="en-GB" sz="1200" dirty="0"/>
              <a:t>, Mats </a:t>
            </a:r>
            <a:r>
              <a:rPr lang="en-GB" sz="1200" dirty="0" err="1"/>
              <a:t>Hamrud</a:t>
            </a:r>
            <a:r>
              <a:rPr lang="en-GB" sz="1200" dirty="0"/>
              <a:t>, and George Mozdzynski, 2013: A Fast Spherical Harmonics Transform for Global NWP and Climate Models. Mon. </a:t>
            </a:r>
            <a:r>
              <a:rPr lang="en-GB" sz="1200" dirty="0" err="1"/>
              <a:t>Wea</a:t>
            </a:r>
            <a:r>
              <a:rPr lang="en-GB" sz="1200" dirty="0"/>
              <a:t>. Rev., 141, </a:t>
            </a:r>
            <a:r>
              <a:rPr lang="en-GB" sz="1200" dirty="0" smtClean="0"/>
              <a:t>3450–3461. </a:t>
            </a:r>
            <a:endParaRPr lang="en-GB" sz="1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764843"/>
              </p:ext>
            </p:extLst>
          </p:nvPr>
        </p:nvGraphicFramePr>
        <p:xfrm>
          <a:off x="177548" y="2229577"/>
          <a:ext cx="5650597" cy="365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986341" y="1579372"/>
            <a:ext cx="335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Transforms on GPUs:</a:t>
            </a:r>
            <a:endParaRPr lang="en-GB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9514779" y="6057866"/>
            <a:ext cx="24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George </a:t>
            </a:r>
            <a:r>
              <a:rPr lang="en-GB" sz="1400" b="1" dirty="0" err="1" smtClean="0"/>
              <a:t>Mozdzynski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63787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819"/>
          <a:stretch/>
        </p:blipFill>
        <p:spPr>
          <a:xfrm>
            <a:off x="4706733" y="714307"/>
            <a:ext cx="7428058" cy="549592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Spectral model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4779" y="6057866"/>
            <a:ext cx="24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George </a:t>
            </a:r>
            <a:r>
              <a:rPr lang="en-GB" sz="1400" b="1" dirty="0" err="1" smtClean="0"/>
              <a:t>Mozdzynski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6672" y="2342259"/>
            <a:ext cx="4073389" cy="2653951"/>
            <a:chOff x="2739224" y="572524"/>
            <a:chExt cx="4073389" cy="265395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t="9150"/>
            <a:stretch/>
          </p:blipFill>
          <p:spPr>
            <a:xfrm>
              <a:off x="3056910" y="921531"/>
              <a:ext cx="3638570" cy="230494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759376" y="572524"/>
              <a:ext cx="1053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Before    After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6479456" y="849523"/>
              <a:ext cx="72008" cy="57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046210" y="842723"/>
              <a:ext cx="166146" cy="1810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739224" y="777515"/>
              <a:ext cx="1075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msec./transform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1536373"/>
            <a:ext cx="4998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Overlap of communication and computation:</a:t>
            </a:r>
          </a:p>
          <a:p>
            <a:r>
              <a:rPr lang="en-GB" sz="1200" dirty="0" err="1"/>
              <a:t>Mozdzynski</a:t>
            </a:r>
            <a:r>
              <a:rPr lang="en-GB" sz="1200" dirty="0"/>
              <a:t> et al. 2015: A PGAS implementation of the ECMWF IFS. Int. J. High-</a:t>
            </a:r>
            <a:r>
              <a:rPr lang="en-GB" sz="1200" dirty="0" err="1"/>
              <a:t>Perf</a:t>
            </a:r>
            <a:r>
              <a:rPr lang="en-GB" sz="1200" dirty="0"/>
              <a:t>. Comp. App.</a:t>
            </a:r>
            <a:endParaRPr lang="en-GB" sz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24839" y="5218569"/>
            <a:ext cx="313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supported by all compilers!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72" y="827775"/>
            <a:ext cx="4647426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New data structures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Unstructured </a:t>
            </a:r>
            <a:r>
              <a:rPr lang="en-GB" dirty="0" smtClean="0"/>
              <a:t>mesh / structured grid support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Compact stencil space discretisation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Nearest neighbour communication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… multiple grids, I/O, spectral transforms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6" y="2091517"/>
            <a:ext cx="2019069" cy="1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21" y="2075907"/>
            <a:ext cx="2061792" cy="196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8" y="4437112"/>
            <a:ext cx="2683804" cy="128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78" y="4452638"/>
            <a:ext cx="2682591" cy="128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074" idx="3"/>
            <a:endCxn id="3075" idx="1"/>
          </p:cNvCxnSpPr>
          <p:nvPr/>
        </p:nvCxnSpPr>
        <p:spPr>
          <a:xfrm flipV="1">
            <a:off x="2543605" y="3056515"/>
            <a:ext cx="474316" cy="78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255576" y="3140968"/>
            <a:ext cx="1038288" cy="12961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99723" y="3140968"/>
            <a:ext cx="1389285" cy="12961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108574" y="855386"/>
            <a:ext cx="5829302" cy="5355313"/>
            <a:chOff x="4716016" y="744939"/>
            <a:chExt cx="4371976" cy="5355313"/>
          </a:xfrm>
        </p:grpSpPr>
        <p:sp>
          <p:nvSpPr>
            <p:cNvPr id="4" name="TextBox 3"/>
            <p:cNvSpPr txBox="1"/>
            <p:nvPr/>
          </p:nvSpPr>
          <p:spPr>
            <a:xfrm>
              <a:off x="4854720" y="744939"/>
              <a:ext cx="4113283" cy="535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Model dynamical core</a:t>
              </a:r>
              <a:endParaRPr lang="en-GB" dirty="0" smtClean="0"/>
            </a:p>
            <a:p>
              <a:pPr marL="285750" indent="-285750">
                <a:buFont typeface="Arial"/>
                <a:buChar char="•"/>
              </a:pPr>
              <a:r>
                <a:rPr lang="en-GB" dirty="0"/>
                <a:t>F</a:t>
              </a:r>
              <a:r>
                <a:rPr lang="en-GB" dirty="0" smtClean="0"/>
                <a:t>ully compressible equations (non-hydrostatic)</a:t>
              </a: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Conservative, monotone transport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Finite volume model</a:t>
              </a:r>
              <a:endParaRPr lang="en-GB" dirty="0" smtClean="0"/>
            </a:p>
            <a:p>
              <a:endParaRPr lang="en-GB" dirty="0" smtClean="0"/>
            </a:p>
            <a:p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…  hybridization with </a:t>
              </a:r>
              <a:r>
                <a:rPr lang="en-GB" dirty="0"/>
                <a:t>s</a:t>
              </a:r>
              <a:r>
                <a:rPr lang="en-GB" dirty="0" smtClean="0"/>
                <a:t>pectral model</a:t>
              </a:r>
              <a:endParaRPr lang="en-GB" dirty="0" smtClean="0"/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918246"/>
              <a:ext cx="4371976" cy="216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Spectral model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7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Double precision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21069" r="13505" b="34319"/>
          <a:stretch/>
        </p:blipFill>
        <p:spPr>
          <a:xfrm>
            <a:off x="5228684" y="1916832"/>
            <a:ext cx="5115789" cy="25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5520" y="836713"/>
            <a:ext cx="8892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Ensemble experiments with the ECMWF IFS using single precision </a:t>
            </a:r>
            <a:r>
              <a:rPr lang="en-GB" dirty="0" err="1"/>
              <a:t>arithmetics</a:t>
            </a:r>
            <a:r>
              <a:rPr lang="en-GB" dirty="0"/>
              <a:t> throughout:</a:t>
            </a:r>
          </a:p>
          <a:p>
            <a:endParaRPr lang="en-GB" dirty="0"/>
          </a:p>
          <a:p>
            <a:r>
              <a:rPr lang="en-GB" dirty="0">
                <a:sym typeface="Symbol" panose="05050102010706020507" pitchFamily="18" charset="2"/>
              </a:rPr>
              <a:t> </a:t>
            </a:r>
            <a:r>
              <a:rPr lang="en-GB" b="1" dirty="0">
                <a:sym typeface="Symbol" panose="05050102010706020507" pitchFamily="18" charset="2"/>
              </a:rPr>
              <a:t>saves 25-30% of </a:t>
            </a:r>
            <a:r>
              <a:rPr lang="en-GB" b="1" dirty="0" smtClean="0">
                <a:sym typeface="Symbol" panose="05050102010706020507" pitchFamily="18" charset="2"/>
              </a:rPr>
              <a:t>runtime!</a:t>
            </a:r>
            <a:r>
              <a:rPr lang="en-GB" sz="1400" b="1" dirty="0"/>
              <a:t>		Day-10 forecast difference	Day-10 ensemble spread</a:t>
            </a:r>
          </a:p>
          <a:p>
            <a:r>
              <a:rPr lang="en-GB" sz="1400" b="1" dirty="0"/>
              <a:t>				SP vs DP (T in K at 850 </a:t>
            </a:r>
            <a:r>
              <a:rPr lang="en-GB" sz="1400" b="1" dirty="0" err="1"/>
              <a:t>hPa</a:t>
            </a:r>
            <a:r>
              <a:rPr lang="en-GB" sz="1400" b="1" dirty="0"/>
              <a:t>)	all DP (T in K at 850 </a:t>
            </a:r>
            <a:r>
              <a:rPr lang="en-GB" sz="1400" b="1" dirty="0" err="1"/>
              <a:t>hPa</a:t>
            </a:r>
            <a:r>
              <a:rPr lang="en-GB" sz="1400" b="1" dirty="0"/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1" y="3657740"/>
            <a:ext cx="9279275" cy="2651580"/>
            <a:chOff x="0" y="3657740"/>
            <a:chExt cx="9279275" cy="26515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0" t="21989" r="16138" b="23157"/>
            <a:stretch/>
          </p:blipFill>
          <p:spPr>
            <a:xfrm>
              <a:off x="0" y="3657740"/>
              <a:ext cx="3779912" cy="26515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47632" y="5301208"/>
              <a:ext cx="5531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ym typeface="Symbol" panose="05050102010706020507" pitchFamily="18" charset="2"/>
                </a:rPr>
                <a:t></a:t>
              </a:r>
              <a:r>
                <a:rPr lang="en-GB" dirty="0"/>
                <a:t>  Single forecast runs with Reading IGCM testing </a:t>
              </a:r>
            </a:p>
            <a:p>
              <a:r>
                <a:rPr lang="en-GB" dirty="0"/>
                <a:t>random errors of </a:t>
              </a:r>
              <a:r>
                <a:rPr lang="en-GB" dirty="0" err="1"/>
                <a:t>significand</a:t>
              </a:r>
              <a:r>
                <a:rPr lang="en-GB" dirty="0"/>
                <a:t> and 6-8 bit representation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544272" y="6021289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(</a:t>
            </a:r>
            <a:r>
              <a:rPr lang="en-GB" sz="1400" b="1" dirty="0" err="1" smtClean="0"/>
              <a:t>Düben</a:t>
            </a:r>
            <a:r>
              <a:rPr lang="en-GB" sz="1400" b="1" dirty="0" smtClean="0"/>
              <a:t> </a:t>
            </a:r>
            <a:r>
              <a:rPr lang="en-GB" sz="1400" b="1" dirty="0"/>
              <a:t>et al. 2013, </a:t>
            </a:r>
            <a:r>
              <a:rPr lang="en-GB" sz="1400" b="1" dirty="0" smtClean="0"/>
              <a:t>2014)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77497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4D-Var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" y="642187"/>
            <a:ext cx="6569364" cy="533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2618" y="1256145"/>
            <a:ext cx="5107709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Four-dimensional </a:t>
            </a:r>
            <a:r>
              <a:rPr lang="en-GB" dirty="0" err="1" smtClean="0"/>
              <a:t>variational</a:t>
            </a:r>
            <a:r>
              <a:rPr lang="en-GB" dirty="0" smtClean="0"/>
              <a:t> assimilation (4D-Var) method was introduced in 1997 and has given ECMWF an enormous boost in skill: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Combines observations with model calculations over time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Produces solution to best fit short-range forecast and observations within their error margins -  </a:t>
            </a:r>
            <a:r>
              <a:rPr lang="en-GB" b="1" dirty="0" smtClean="0"/>
              <a:t>consistent in space and time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 smtClean="0"/>
              <a:t>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Uses 3 outer loop model integrations (iterations)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Between 30-70 inner loop </a:t>
            </a:r>
            <a:r>
              <a:rPr lang="en-GB" dirty="0" smtClean="0"/>
              <a:t>iterations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Needs tangent-linear and </a:t>
            </a:r>
            <a:r>
              <a:rPr lang="en-GB" dirty="0" err="1" smtClean="0"/>
              <a:t>adjoint</a:t>
            </a:r>
            <a:r>
              <a:rPr lang="en-GB" dirty="0" smtClean="0"/>
              <a:t> models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dirty="0" smtClean="0"/>
              <a:t>… and is therefore fundamentally sequential and thus slow (single + ensemble analysis cost ~50% of entire forecast suite!)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3946" y="5919008"/>
            <a:ext cx="1371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(</a:t>
            </a:r>
            <a:r>
              <a:rPr lang="en-GB" sz="1400" b="1" dirty="0" err="1" smtClean="0"/>
              <a:t>Trémolet</a:t>
            </a:r>
            <a:r>
              <a:rPr lang="en-GB" sz="1400" b="1" dirty="0" smtClean="0"/>
              <a:t> 2003)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84238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4D-Var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396" y="642187"/>
            <a:ext cx="527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Object </a:t>
            </a:r>
            <a:r>
              <a:rPr lang="en-GB" b="1" dirty="0"/>
              <a:t>O</a:t>
            </a:r>
            <a:r>
              <a:rPr lang="en-GB" b="1" dirty="0" smtClean="0"/>
              <a:t>riented Prediction System (OOPS):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Object-oriented design and call </a:t>
            </a:r>
            <a:r>
              <a:rPr lang="en-GB" dirty="0" smtClean="0"/>
              <a:t>structure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Top-level control level with abstract building blocks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Classes can be flexibly assembled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5434" y="642187"/>
            <a:ext cx="5684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Future data assimilation system configurations: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Model error formulation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Saddle-point algorithm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Hybrid ensemble – </a:t>
            </a:r>
            <a:r>
              <a:rPr lang="en-GB" dirty="0" err="1" smtClean="0"/>
              <a:t>variational</a:t>
            </a:r>
            <a:r>
              <a:rPr lang="en-GB" dirty="0" smtClean="0"/>
              <a:t> formulation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Coupling with ocean, sea-ice, 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5" y="2119515"/>
            <a:ext cx="4803020" cy="1948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9" y="4078407"/>
            <a:ext cx="3662487" cy="2110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19" y="2356943"/>
            <a:ext cx="3899954" cy="1721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9" y="4078407"/>
            <a:ext cx="5010195" cy="2110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64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364" y="75885"/>
            <a:ext cx="970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Heritage (community) code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" y="773940"/>
            <a:ext cx="8270945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3709" y="892389"/>
            <a:ext cx="35282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Heritage code:</a:t>
            </a:r>
          </a:p>
          <a:p>
            <a:r>
              <a:rPr lang="en-GB" sz="2000" dirty="0" smtClean="0"/>
              <a:t>2,500,000 lines of Fortran code</a:t>
            </a:r>
          </a:p>
          <a:p>
            <a:r>
              <a:rPr lang="en-GB" sz="2000" dirty="0" smtClean="0"/>
              <a:t>200,000 lines of scripts</a:t>
            </a:r>
          </a:p>
          <a:p>
            <a:endParaRPr lang="en-GB" sz="2000" dirty="0"/>
          </a:p>
          <a:p>
            <a:r>
              <a:rPr lang="en-GB" sz="2000" b="1" dirty="0" smtClean="0"/>
              <a:t>Community code:</a:t>
            </a:r>
          </a:p>
          <a:p>
            <a:r>
              <a:rPr lang="en-GB" sz="2000" dirty="0" smtClean="0"/>
              <a:t>Code base shared with </a:t>
            </a:r>
            <a:r>
              <a:rPr lang="en-GB" sz="2000" dirty="0" err="1" smtClean="0"/>
              <a:t>Météo</a:t>
            </a:r>
            <a:r>
              <a:rPr lang="en-GB" sz="2000" dirty="0" smtClean="0"/>
              <a:t>-France</a:t>
            </a:r>
            <a:r>
              <a:rPr lang="en-GB" sz="2000" dirty="0"/>
              <a:t> </a:t>
            </a:r>
            <a:r>
              <a:rPr lang="en-GB" sz="2000" dirty="0" smtClean="0"/>
              <a:t>and European regional consortia</a:t>
            </a:r>
          </a:p>
          <a:p>
            <a:endParaRPr lang="en-GB" sz="2000" dirty="0"/>
          </a:p>
          <a:p>
            <a:r>
              <a:rPr lang="en-GB" sz="2000" b="1" dirty="0" smtClean="0"/>
              <a:t>Key requirements</a:t>
            </a:r>
            <a:r>
              <a:rPr lang="en-GB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fundamental refactoring,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incremental optimization,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scientific flexibility,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readability for scientists, platform ‘independence’ </a:t>
            </a:r>
          </a:p>
          <a:p>
            <a:endParaRPr lang="en-GB" sz="2000" dirty="0"/>
          </a:p>
          <a:p>
            <a:r>
              <a:rPr lang="en-GB" sz="2000" dirty="0" smtClean="0">
                <a:solidFill>
                  <a:srgbClr val="0070C0"/>
                </a:solidFill>
              </a:rPr>
              <a:t>at the same time!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723" y="892389"/>
            <a:ext cx="2860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Daily critical path work flow</a:t>
            </a: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01" y="44625"/>
            <a:ext cx="4529599" cy="348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6" y="768859"/>
            <a:ext cx="5766890" cy="367278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857896"/>
              </p:ext>
            </p:extLst>
          </p:nvPr>
        </p:nvGraphicFramePr>
        <p:xfrm>
          <a:off x="1074654" y="3493092"/>
          <a:ext cx="1017411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506"/>
                <a:gridCol w="3501632"/>
                <a:gridCol w="4032973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Phase 1 (</a:t>
                      </a:r>
                      <a:r>
                        <a:rPr lang="en-GB" dirty="0" err="1" smtClean="0"/>
                        <a:t>Ivybridge</a:t>
                      </a:r>
                      <a:r>
                        <a:rPr lang="en-GB" dirty="0" smtClean="0"/>
                        <a:t>) – 2014-2016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Phase</a:t>
                      </a:r>
                      <a:r>
                        <a:rPr lang="en-GB" baseline="0" dirty="0" smtClean="0"/>
                        <a:t> 2 (</a:t>
                      </a:r>
                      <a:r>
                        <a:rPr lang="en-GB" baseline="0" dirty="0" err="1" smtClean="0"/>
                        <a:t>Broadwell</a:t>
                      </a:r>
                      <a:r>
                        <a:rPr lang="en-GB" baseline="0" dirty="0" smtClean="0"/>
                        <a:t>) – 2016-2020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CPU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24 cores 	(2 x 12 core) @ 2.7GHz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36</a:t>
                      </a:r>
                      <a:r>
                        <a:rPr lang="en-GB" sz="1600" baseline="0" dirty="0" smtClean="0"/>
                        <a:t> cores 	(2 x 18 core) @ 2.1 GHz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Memory/Node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64 Gb</a:t>
                      </a:r>
                      <a:r>
                        <a:rPr lang="en-GB" sz="1600" baseline="0" dirty="0" smtClean="0"/>
                        <a:t> 	(1866 MHz DDR3)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128Gb 	(2400 MHz</a:t>
                      </a:r>
                      <a:r>
                        <a:rPr lang="en-GB" sz="1600" baseline="0" dirty="0" smtClean="0"/>
                        <a:t> DDR4)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Memory/Core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2.6 Gb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3.5Gb 	(+35% </a:t>
                      </a:r>
                      <a:r>
                        <a:rPr lang="en-GB" sz="1600" dirty="0" err="1" smtClean="0"/>
                        <a:t>cf</a:t>
                      </a:r>
                      <a:r>
                        <a:rPr lang="en-GB" sz="1600" baseline="0" dirty="0" smtClean="0"/>
                        <a:t> Phase 1)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Parallel Nodes (per</a:t>
                      </a:r>
                      <a:r>
                        <a:rPr lang="en-GB" sz="1600" baseline="0" dirty="0" smtClean="0"/>
                        <a:t> cluster</a:t>
                      </a:r>
                      <a:r>
                        <a:rPr lang="en-GB" sz="1600" dirty="0" smtClean="0"/>
                        <a:t>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3,400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3,513 	(+3% </a:t>
                      </a:r>
                      <a:r>
                        <a:rPr lang="en-GB" sz="1600" dirty="0" err="1" smtClean="0"/>
                        <a:t>cf</a:t>
                      </a:r>
                      <a:r>
                        <a:rPr lang="en-GB" sz="1600" baseline="0" dirty="0" smtClean="0"/>
                        <a:t> Phase 1)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Cores (per</a:t>
                      </a:r>
                      <a:r>
                        <a:rPr lang="en-GB" sz="1600" baseline="0" dirty="0" smtClean="0"/>
                        <a:t> cluster</a:t>
                      </a:r>
                      <a:r>
                        <a:rPr lang="en-GB" sz="1600" dirty="0" smtClean="0"/>
                        <a:t>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84,096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130,212 	(+55% </a:t>
                      </a:r>
                      <a:r>
                        <a:rPr lang="en-GB" sz="1600" dirty="0" err="1" smtClean="0"/>
                        <a:t>cf</a:t>
                      </a:r>
                      <a:r>
                        <a:rPr lang="en-GB" sz="1600" dirty="0" smtClean="0"/>
                        <a:t> Phase 1)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Tf</a:t>
                      </a:r>
                      <a:r>
                        <a:rPr lang="en-GB" sz="1600" baseline="0" dirty="0" smtClean="0"/>
                        <a:t> sustained (both clusters)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320 	(+60% </a:t>
                      </a:r>
                      <a:r>
                        <a:rPr lang="en-GB" sz="1600" dirty="0" err="1" smtClean="0"/>
                        <a:t>cf</a:t>
                      </a:r>
                      <a:r>
                        <a:rPr lang="en-GB" sz="1600" dirty="0" smtClean="0"/>
                        <a:t> Phase 1)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ECMWF HPC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0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2"/>
          <a:stretch/>
        </p:blipFill>
        <p:spPr>
          <a:xfrm>
            <a:off x="1742049" y="692697"/>
            <a:ext cx="8909242" cy="545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53635" y="6000886"/>
            <a:ext cx="2342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Willem </a:t>
            </a:r>
            <a:r>
              <a:rPr lang="en-GB" sz="1400" b="1" dirty="0" err="1" smtClean="0"/>
              <a:t>Deconinck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09594" y="57412"/>
            <a:ext cx="8955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Decisions made in the past: Software dependencies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6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79" y="557495"/>
            <a:ext cx="8947669" cy="5571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1046" y="5738394"/>
            <a:ext cx="2193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600" b="1" dirty="0"/>
              <a:t>[</a:t>
            </a:r>
            <a:r>
              <a:rPr lang="en-GB" sz="1600" b="1" dirty="0" err="1" smtClean="0"/>
              <a:t>Schulthess</a:t>
            </a:r>
            <a:r>
              <a:rPr lang="en-GB" sz="1600" b="1" dirty="0" smtClean="0"/>
              <a:t>  2015]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00" y="6076948"/>
            <a:ext cx="2287258" cy="393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Traditional science workflow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0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7" y="1314894"/>
            <a:ext cx="8426515" cy="442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1046" y="5738394"/>
            <a:ext cx="2193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600" b="1" dirty="0"/>
              <a:t>[</a:t>
            </a:r>
            <a:r>
              <a:rPr lang="en-GB" sz="1600" b="1" dirty="0" err="1" smtClean="0"/>
              <a:t>Schulthess</a:t>
            </a:r>
            <a:r>
              <a:rPr lang="en-GB" sz="1600" b="1" dirty="0" smtClean="0"/>
              <a:t>  2015]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600" y="6076948"/>
            <a:ext cx="2287258" cy="393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594" y="57412"/>
            <a:ext cx="8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Future science workflow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37084">
            <a:off x="7235702" y="4635491"/>
            <a:ext cx="2380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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science specific code</a:t>
            </a:r>
          </a:p>
          <a:p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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generic code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41907" y="571776"/>
            <a:ext cx="5483241" cy="1486236"/>
            <a:chOff x="1941907" y="571776"/>
            <a:chExt cx="5483241" cy="1486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56471"/>
            <a:stretch/>
          </p:blipFill>
          <p:spPr>
            <a:xfrm>
              <a:off x="1941907" y="571776"/>
              <a:ext cx="5483241" cy="14862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4665306" y="1502229"/>
              <a:ext cx="503853" cy="2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01676" y="1775932"/>
              <a:ext cx="503853" cy="2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03098" y="1828800"/>
              <a:ext cx="451049" cy="227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986528" y="1150807"/>
            <a:ext cx="3213646" cy="3572022"/>
            <a:chOff x="8986528" y="1150807"/>
            <a:chExt cx="3213646" cy="3572022"/>
          </a:xfrm>
        </p:grpSpPr>
        <p:grpSp>
          <p:nvGrpSpPr>
            <p:cNvPr id="18" name="Group 17"/>
            <p:cNvGrpSpPr/>
            <p:nvPr/>
          </p:nvGrpSpPr>
          <p:grpSpPr>
            <a:xfrm>
              <a:off x="8986528" y="1150807"/>
              <a:ext cx="3196045" cy="3572022"/>
              <a:chOff x="8986528" y="1150807"/>
              <a:chExt cx="3196045" cy="357202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708233" y="1150807"/>
                <a:ext cx="2474340" cy="344947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13064" r="10465" b="27491"/>
              <a:stretch/>
            </p:blipFill>
            <p:spPr>
              <a:xfrm>
                <a:off x="9844159" y="1194458"/>
                <a:ext cx="2202488" cy="138555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43333" y="4094709"/>
                <a:ext cx="1872343" cy="484007"/>
              </a:xfrm>
              <a:prstGeom prst="rect">
                <a:avLst/>
              </a:prstGeom>
            </p:spPr>
          </p:pic>
          <p:sp>
            <p:nvSpPr>
              <p:cNvPr id="15" name="Right Brace 14"/>
              <p:cNvSpPr/>
              <p:nvPr/>
            </p:nvSpPr>
            <p:spPr>
              <a:xfrm>
                <a:off x="8986528" y="1150808"/>
                <a:ext cx="575035" cy="3572021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9755488" y="2532332"/>
              <a:ext cx="244468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/>
                <a:t>E</a:t>
              </a:r>
              <a:r>
                <a:rPr lang="en-GB" dirty="0"/>
                <a:t>nergy efficient </a:t>
              </a:r>
              <a:r>
                <a:rPr lang="en-GB" u="sng" dirty="0" err="1"/>
                <a:t>SC</a:t>
              </a:r>
              <a:r>
                <a:rPr lang="en-GB" dirty="0" err="1"/>
                <a:t>alable</a:t>
              </a:r>
              <a:r>
                <a:rPr lang="en-GB" dirty="0"/>
                <a:t> </a:t>
              </a:r>
              <a:r>
                <a:rPr lang="en-GB" u="sng" dirty="0"/>
                <a:t>A</a:t>
              </a:r>
              <a:r>
                <a:rPr lang="en-GB" dirty="0"/>
                <a:t>lgorithms for weather </a:t>
              </a:r>
              <a:r>
                <a:rPr lang="en-GB" u="sng" dirty="0"/>
                <a:t>P</a:t>
              </a:r>
              <a:r>
                <a:rPr lang="en-GB" dirty="0"/>
                <a:t>rediction at </a:t>
              </a:r>
              <a:r>
                <a:rPr lang="en-GB" u="sng" dirty="0" err="1" smtClean="0"/>
                <a:t>E</a:t>
              </a:r>
              <a:r>
                <a:rPr lang="en-GB" dirty="0" err="1" smtClean="0"/>
                <a:t>xascale</a:t>
              </a:r>
              <a:endParaRPr lang="en-GB" dirty="0" smtClean="0"/>
            </a:p>
            <a:p>
              <a:r>
                <a:rPr lang="en-GB" b="1" dirty="0" smtClean="0">
                  <a:sym typeface="Symbol" panose="05050102010706020507" pitchFamily="18" charset="2"/>
                </a:rPr>
                <a:t> </a:t>
              </a:r>
              <a:r>
                <a:rPr lang="en-GB" b="1" dirty="0" smtClean="0"/>
                <a:t>www.hpc-escape.eu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409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7" t="2040" r="1389" b="1387"/>
          <a:stretch/>
        </p:blipFill>
        <p:spPr>
          <a:xfrm>
            <a:off x="820131" y="867266"/>
            <a:ext cx="6278253" cy="51564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46394" y="2550652"/>
            <a:ext cx="4740769" cy="3545023"/>
            <a:chOff x="7546394" y="3012565"/>
            <a:chExt cx="4740769" cy="35450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449" y="3843562"/>
              <a:ext cx="2064658" cy="27140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546394" y="3012565"/>
              <a:ext cx="4740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‘The quiet revolution of numerical weather prediction’ </a:t>
              </a:r>
            </a:p>
            <a:p>
              <a:pPr algn="ctr"/>
              <a:r>
                <a:rPr lang="en-GB" sz="1600" dirty="0" smtClean="0"/>
                <a:t>by P. Bauer, A.J. Thorpe, G. Brunet  </a:t>
              </a:r>
            </a:p>
            <a:p>
              <a:pPr algn="ctr"/>
              <a:r>
                <a:rPr lang="en-GB" sz="1600" dirty="0" smtClean="0"/>
                <a:t>in </a:t>
              </a:r>
              <a:r>
                <a:rPr lang="en-GB" sz="1600" i="1" dirty="0" smtClean="0"/>
                <a:t>Nature</a:t>
              </a:r>
              <a:r>
                <a:rPr lang="en-GB" sz="1600" dirty="0" smtClean="0"/>
                <a:t>, 3</a:t>
              </a:r>
              <a:r>
                <a:rPr lang="en-GB" sz="1600" baseline="30000" dirty="0"/>
                <a:t> </a:t>
              </a:r>
              <a:r>
                <a:rPr lang="en-GB" sz="1600" dirty="0" smtClean="0"/>
                <a:t>September 2015: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35200" y="134395"/>
            <a:ext cx="7659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</a:rPr>
              <a:t>The future of Numerical Weather Prediction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7344" y="5759248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[IPCC]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8697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18" y="208286"/>
            <a:ext cx="3787758" cy="1988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30" y="716326"/>
            <a:ext cx="1201136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Are </a:t>
            </a:r>
            <a:r>
              <a:rPr lang="en-GB" sz="2400" dirty="0"/>
              <a:t>we entering a new age of software development for </a:t>
            </a:r>
            <a:r>
              <a:rPr lang="en-GB" sz="2400" dirty="0" smtClean="0"/>
              <a:t>HPC?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0070C0"/>
                </a:solidFill>
              </a:rPr>
              <a:t>Clearly yes, with multi-disciplinary co-design including </a:t>
            </a:r>
            <a:br>
              <a:rPr lang="en-GB" sz="2400" dirty="0" smtClean="0">
                <a:solidFill>
                  <a:srgbClr val="0070C0"/>
                </a:solidFill>
              </a:rPr>
            </a:br>
            <a:r>
              <a:rPr lang="en-GB" sz="2400" dirty="0" smtClean="0">
                <a:solidFill>
                  <a:srgbClr val="0070C0"/>
                </a:solidFill>
              </a:rPr>
              <a:t>numerical methods and kernels adapted to range of architectures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Application </a:t>
            </a:r>
            <a:r>
              <a:rPr lang="en-GB" sz="2400" dirty="0"/>
              <a:t>software longevity - a blessing or a </a:t>
            </a:r>
            <a:r>
              <a:rPr lang="en-GB" sz="2400" dirty="0" smtClean="0"/>
              <a:t>curse?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0070C0"/>
                </a:solidFill>
              </a:rPr>
              <a:t>Both, there is no other way as science codes are not plug-and-play, and evolve slowly!</a:t>
            </a:r>
            <a:br>
              <a:rPr lang="en-GB" sz="2400" dirty="0" smtClean="0">
                <a:solidFill>
                  <a:srgbClr val="0070C0"/>
                </a:solidFill>
              </a:rPr>
            </a:br>
            <a:r>
              <a:rPr lang="en-GB" sz="2400" dirty="0" smtClean="0">
                <a:solidFill>
                  <a:srgbClr val="0070C0"/>
                </a:solidFill>
              </a:rPr>
              <a:t>But co-design approach will introduce more flexibility for both math. solutions and hardware</a:t>
            </a:r>
            <a:br>
              <a:rPr lang="en-GB" sz="2400" dirty="0" smtClean="0">
                <a:solidFill>
                  <a:srgbClr val="0070C0"/>
                </a:solidFill>
              </a:rPr>
            </a:br>
            <a:endParaRPr lang="en-GB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What </a:t>
            </a:r>
            <a:r>
              <a:rPr lang="en-GB" sz="2400" dirty="0"/>
              <a:t>evolving applications and workflows are driving HPC </a:t>
            </a:r>
            <a:r>
              <a:rPr lang="en-GB" sz="2400" dirty="0" smtClean="0"/>
              <a:t>today?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0070C0"/>
                </a:solidFill>
              </a:rPr>
              <a:t>Not sure about weather &amp; climate, but if addressed together there may be leverage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Is </a:t>
            </a:r>
            <a:r>
              <a:rPr lang="en-GB" sz="2400" dirty="0"/>
              <a:t>co-design having an impact on system </a:t>
            </a:r>
            <a:r>
              <a:rPr lang="en-GB" sz="2400" dirty="0" smtClean="0"/>
              <a:t>design?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0070C0"/>
                </a:solidFill>
              </a:rPr>
              <a:t>May be, </a:t>
            </a:r>
            <a:r>
              <a:rPr lang="en-GB" sz="2400" smtClean="0">
                <a:solidFill>
                  <a:srgbClr val="0070C0"/>
                </a:solidFill>
              </a:rPr>
              <a:t>and it is </a:t>
            </a:r>
            <a:r>
              <a:rPr lang="en-GB" sz="2400" dirty="0" smtClean="0">
                <a:solidFill>
                  <a:srgbClr val="0070C0"/>
                </a:solidFill>
              </a:rPr>
              <a:t>very high on the wish list of the European Commission (</a:t>
            </a:r>
            <a:r>
              <a:rPr lang="en-GB" sz="2400" dirty="0" err="1" smtClean="0">
                <a:solidFill>
                  <a:srgbClr val="0070C0"/>
                </a:solidFill>
              </a:rPr>
              <a:t>EsD’s</a:t>
            </a:r>
            <a:r>
              <a:rPr lang="en-GB" sz="2400" dirty="0" smtClean="0">
                <a:solidFill>
                  <a:srgbClr val="0070C0"/>
                </a:solidFill>
              </a:rPr>
              <a:t> in 2018)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How </a:t>
            </a:r>
            <a:r>
              <a:rPr lang="en-GB" sz="2400" dirty="0"/>
              <a:t>have HPC operating systems and runtime environments evolved?</a:t>
            </a:r>
          </a:p>
          <a:p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21044" y="208286"/>
            <a:ext cx="4133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SOS questions for NWP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02865" y="1919671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[</a:t>
            </a:r>
            <a:r>
              <a:rPr lang="en-GB" sz="1200" b="1" dirty="0" err="1" smtClean="0"/>
              <a:t>Schulthess</a:t>
            </a:r>
            <a:r>
              <a:rPr lang="en-GB" sz="1200" b="1" dirty="0" smtClean="0"/>
              <a:t> 2015]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84893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40" y="1221426"/>
            <a:ext cx="4886100" cy="487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4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Energy efficient </a:t>
            </a:r>
            <a:r>
              <a:rPr lang="en-GB" sz="2400" b="1" dirty="0" err="1">
                <a:solidFill>
                  <a:srgbClr val="002060"/>
                </a:solidFill>
              </a:rPr>
              <a:t>SCalable</a:t>
            </a:r>
            <a:r>
              <a:rPr lang="en-GB" sz="2400" b="1" dirty="0">
                <a:solidFill>
                  <a:srgbClr val="002060"/>
                </a:solidFill>
              </a:rPr>
              <a:t> Algorithms for weather Prediction at </a:t>
            </a:r>
            <a:r>
              <a:rPr lang="en-GB" sz="2400" b="1" dirty="0" err="1" smtClean="0">
                <a:solidFill>
                  <a:srgbClr val="002060"/>
                </a:solidFill>
              </a:rPr>
              <a:t>Exascale</a:t>
            </a:r>
            <a:r>
              <a:rPr lang="en-GB" sz="2400" b="1" dirty="0" smtClean="0">
                <a:solidFill>
                  <a:srgbClr val="002060"/>
                </a:solidFill>
              </a:rPr>
              <a:t>: ESCAPE</a:t>
            </a:r>
          </a:p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[www.hpc-escape.eu]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9674"/>
          <a:stretch/>
        </p:blipFill>
        <p:spPr>
          <a:xfrm>
            <a:off x="5807182" y="2024169"/>
            <a:ext cx="6153198" cy="1515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0114" r="2571"/>
          <a:stretch/>
        </p:blipFill>
        <p:spPr>
          <a:xfrm>
            <a:off x="6096000" y="3424409"/>
            <a:ext cx="5949640" cy="15587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81821"/>
          <a:stretch/>
        </p:blipFill>
        <p:spPr>
          <a:xfrm>
            <a:off x="9799781" y="678501"/>
            <a:ext cx="2115993" cy="54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5" y="678501"/>
            <a:ext cx="1553008" cy="88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678501"/>
            <a:ext cx="11639550" cy="542925"/>
          </a:xfrm>
          <a:prstGeom prst="rect">
            <a:avLst/>
          </a:prstGeom>
        </p:spPr>
      </p:pic>
      <p:pic>
        <p:nvPicPr>
          <p:cNvPr id="81922" name="Picture 2" descr="C:\Users\Joachim Biercamp\Desktop\Dropbox\CoE\Antrag\Logo_Graphs\Center_of_E2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37" y="1534186"/>
            <a:ext cx="4565929" cy="4429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74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Centre of Excellence in Simulation of Weather and Climate in Europe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</a:rPr>
              <a:t>ESiWACE</a:t>
            </a:r>
            <a:endParaRPr lang="en-GB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[www.esiwace.eu]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9" t="12794" r="58858" b="29831"/>
          <a:stretch/>
        </p:blipFill>
        <p:spPr>
          <a:xfrm>
            <a:off x="8257309" y="1136165"/>
            <a:ext cx="1339273" cy="5139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46407" r="59425" b="18577"/>
          <a:stretch/>
        </p:blipFill>
        <p:spPr>
          <a:xfrm>
            <a:off x="9596582" y="2071798"/>
            <a:ext cx="1357746" cy="32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81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50594" y="4949072"/>
            <a:ext cx="5825764" cy="1215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ECMWF HPC vs others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6797" y="636631"/>
            <a:ext cx="107159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NOAA</a:t>
            </a:r>
            <a:r>
              <a:rPr lang="en-GB" sz="2000" dirty="0" smtClean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Current: 1.8 </a:t>
            </a:r>
            <a:r>
              <a:rPr lang="en-GB" sz="2000" dirty="0" err="1" smtClean="0"/>
              <a:t>petaflops</a:t>
            </a:r>
            <a:r>
              <a:rPr lang="en-GB" sz="2000" dirty="0" smtClean="0"/>
              <a:t>, plus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New: 2 </a:t>
            </a:r>
            <a:r>
              <a:rPr lang="en-GB" sz="2000" dirty="0"/>
              <a:t>x 12 cabinets of Cray (Sandy Bridge &amp; </a:t>
            </a:r>
            <a:r>
              <a:rPr lang="en-GB" sz="2000" dirty="0" err="1"/>
              <a:t>Haswell</a:t>
            </a:r>
            <a:r>
              <a:rPr lang="en-GB" sz="2000" dirty="0"/>
              <a:t> processors</a:t>
            </a:r>
            <a:r>
              <a:rPr lang="en-GB" sz="2000" dirty="0" smtClean="0"/>
              <a:t>), 100,000 cores </a:t>
            </a:r>
            <a:r>
              <a:rPr lang="en-GB" sz="2000" dirty="0" smtClean="0">
                <a:sym typeface="Symbol" panose="05050102010706020507" pitchFamily="18" charset="2"/>
              </a:rPr>
              <a:t></a:t>
            </a:r>
            <a:r>
              <a:rPr lang="en-GB" sz="2000" dirty="0" smtClean="0"/>
              <a:t> </a:t>
            </a:r>
            <a:r>
              <a:rPr lang="en-GB" sz="2000" dirty="0"/>
              <a:t>4 </a:t>
            </a:r>
            <a:r>
              <a:rPr lang="en-GB" sz="2000" dirty="0" err="1" smtClean="0"/>
              <a:t>petaflops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>
                <a:sym typeface="Symbol" panose="05050102010706020507" pitchFamily="18" charset="2"/>
              </a:rPr>
              <a:t> 5.8 </a:t>
            </a:r>
            <a:r>
              <a:rPr lang="en-GB" sz="2000" dirty="0" err="1" smtClean="0">
                <a:sym typeface="Symbol" panose="05050102010706020507" pitchFamily="18" charset="2"/>
              </a:rPr>
              <a:t>petaflops</a:t>
            </a:r>
            <a:endParaRPr lang="en-GB" sz="2000" dirty="0" smtClean="0"/>
          </a:p>
          <a:p>
            <a:endParaRPr lang="en-GB" sz="2000" dirty="0" smtClean="0"/>
          </a:p>
          <a:p>
            <a:r>
              <a:rPr lang="en-GB" sz="2000" b="1" dirty="0" smtClean="0"/>
              <a:t>Met Office</a:t>
            </a:r>
            <a:r>
              <a:rPr lang="en-GB" sz="2000" dirty="0" smtClean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Current: 2 </a:t>
            </a:r>
            <a:r>
              <a:rPr lang="en-GB" sz="2000" dirty="0"/>
              <a:t>x 17 cabinets of Cray (</a:t>
            </a:r>
            <a:r>
              <a:rPr lang="en-GB" sz="2000" dirty="0" err="1"/>
              <a:t>Haswell</a:t>
            </a:r>
            <a:r>
              <a:rPr lang="en-GB" sz="2000" dirty="0"/>
              <a:t> &amp; </a:t>
            </a:r>
            <a:r>
              <a:rPr lang="en-GB" sz="2000" dirty="0" err="1" smtClean="0"/>
              <a:t>Broadwell</a:t>
            </a:r>
            <a:r>
              <a:rPr lang="en-GB" sz="2000" dirty="0"/>
              <a:t>), </a:t>
            </a:r>
            <a:r>
              <a:rPr lang="en-GB" sz="2000" dirty="0" smtClean="0"/>
              <a:t>220,000 cores </a:t>
            </a:r>
            <a:r>
              <a:rPr lang="en-GB" sz="2000" dirty="0" smtClean="0">
                <a:sym typeface="Symbol" panose="05050102010706020507" pitchFamily="18" charset="2"/>
              </a:rPr>
              <a:t> </a:t>
            </a:r>
            <a:r>
              <a:rPr lang="en-GB" sz="2000" dirty="0" smtClean="0"/>
              <a:t>6 </a:t>
            </a:r>
            <a:r>
              <a:rPr lang="en-GB" sz="2000" dirty="0" err="1" smtClean="0"/>
              <a:t>petaflops</a:t>
            </a: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New: 33 </a:t>
            </a:r>
            <a:r>
              <a:rPr lang="en-GB" sz="2000" dirty="0"/>
              <a:t>cabinets of next generation </a:t>
            </a:r>
            <a:r>
              <a:rPr lang="en-GB" sz="2000" dirty="0" smtClean="0"/>
              <a:t>Cray (</a:t>
            </a:r>
            <a:r>
              <a:rPr lang="en-GB" sz="2000" dirty="0" err="1" smtClean="0"/>
              <a:t>Broadwell</a:t>
            </a:r>
            <a:r>
              <a:rPr lang="en-GB" sz="2000" dirty="0" smtClean="0"/>
              <a:t>) </a:t>
            </a:r>
            <a:r>
              <a:rPr lang="en-GB" sz="2000" dirty="0"/>
              <a:t>in </a:t>
            </a:r>
            <a:r>
              <a:rPr lang="en-GB" sz="2000" dirty="0" smtClean="0"/>
              <a:t>2017, </a:t>
            </a:r>
            <a:br>
              <a:rPr lang="en-GB" sz="2000" dirty="0" smtClean="0"/>
            </a:br>
            <a:r>
              <a:rPr lang="en-GB" sz="2000" dirty="0" smtClean="0">
                <a:sym typeface="Symbol" panose="05050102010706020507" pitchFamily="18" charset="2"/>
              </a:rPr>
              <a:t></a:t>
            </a:r>
            <a:r>
              <a:rPr lang="en-GB" sz="2000" dirty="0" smtClean="0"/>
              <a:t> 20 </a:t>
            </a:r>
            <a:r>
              <a:rPr lang="en-GB" sz="2000" dirty="0" err="1" smtClean="0"/>
              <a:t>petaflops</a:t>
            </a:r>
            <a:endParaRPr lang="en-GB" sz="2000" dirty="0" smtClean="0"/>
          </a:p>
          <a:p>
            <a:r>
              <a:rPr lang="en-GB" sz="2000" b="1" dirty="0" smtClean="0"/>
              <a:t>ECMWF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2 x 19 </a:t>
            </a:r>
            <a:r>
              <a:rPr lang="en-GB" sz="2000" dirty="0"/>
              <a:t>cabinets of Cray (Ivy </a:t>
            </a:r>
            <a:r>
              <a:rPr lang="en-GB" sz="2000" dirty="0" smtClean="0"/>
              <a:t>Bridge), 168,000 cores </a:t>
            </a:r>
            <a:r>
              <a:rPr lang="en-GB" sz="2000" dirty="0" smtClean="0">
                <a:sym typeface="Symbol" panose="05050102010706020507" pitchFamily="18" charset="2"/>
              </a:rPr>
              <a:t> </a:t>
            </a:r>
            <a:r>
              <a:rPr lang="en-GB" sz="2000" dirty="0" smtClean="0"/>
              <a:t>3.5 </a:t>
            </a:r>
            <a:r>
              <a:rPr lang="en-GB" sz="2000" dirty="0" err="1"/>
              <a:t>petaflops</a:t>
            </a:r>
            <a:r>
              <a:rPr lang="en-GB" sz="2000" dirty="0"/>
              <a:t> </a:t>
            </a: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New: 2 x </a:t>
            </a:r>
            <a:r>
              <a:rPr lang="en-GB" sz="2000" dirty="0"/>
              <a:t>19 2/3 cabinets of Cray (</a:t>
            </a:r>
            <a:r>
              <a:rPr lang="en-GB" sz="2000" dirty="0" err="1" smtClean="0"/>
              <a:t>Broadwell</a:t>
            </a:r>
            <a:r>
              <a:rPr lang="en-GB" sz="2000" dirty="0" smtClean="0"/>
              <a:t>), </a:t>
            </a:r>
            <a:r>
              <a:rPr lang="en-GB" sz="2000" dirty="0"/>
              <a:t>260,000 cores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>
                <a:sym typeface="Symbol" panose="05050102010706020507" pitchFamily="18" charset="2"/>
              </a:rPr>
              <a:t> </a:t>
            </a:r>
            <a:r>
              <a:rPr lang="en-GB" sz="2000" dirty="0" smtClean="0"/>
              <a:t>8.5 </a:t>
            </a:r>
            <a:r>
              <a:rPr lang="en-GB" sz="2000" dirty="0" err="1"/>
              <a:t>petaflops</a:t>
            </a:r>
            <a:endParaRPr lang="en-GB" sz="2000" dirty="0"/>
          </a:p>
          <a:p>
            <a:endParaRPr lang="en-GB" sz="2000" dirty="0" smtClean="0"/>
          </a:p>
          <a:p>
            <a:r>
              <a:rPr lang="en-GB" sz="2400" dirty="0" smtClean="0"/>
              <a:t>		Now:		Met Office &gt; </a:t>
            </a:r>
            <a:r>
              <a:rPr lang="en-GB" sz="2000" dirty="0" smtClean="0"/>
              <a:t>NOAA</a:t>
            </a:r>
            <a:r>
              <a:rPr lang="en-GB" sz="2400" dirty="0" smtClean="0"/>
              <a:t> &gt; </a:t>
            </a:r>
            <a:r>
              <a:rPr lang="en-GB" sz="1600" dirty="0" smtClean="0"/>
              <a:t>ECMWF</a:t>
            </a:r>
          </a:p>
          <a:p>
            <a:r>
              <a:rPr lang="en-GB" sz="2400" dirty="0" smtClean="0"/>
              <a:t>		Mid 2016: 	ECMWF &gt; </a:t>
            </a:r>
            <a:r>
              <a:rPr lang="en-GB" sz="2000" dirty="0" smtClean="0"/>
              <a:t>NOAA</a:t>
            </a:r>
            <a:r>
              <a:rPr lang="en-GB" sz="2400" dirty="0" smtClean="0"/>
              <a:t> </a:t>
            </a:r>
            <a:r>
              <a:rPr lang="en-GB" sz="2000" dirty="0" smtClean="0"/>
              <a:t>+</a:t>
            </a:r>
            <a:r>
              <a:rPr lang="en-GB" sz="2400" dirty="0" smtClean="0"/>
              <a:t> </a:t>
            </a:r>
            <a:r>
              <a:rPr lang="en-GB" sz="2000" dirty="0" smtClean="0"/>
              <a:t>Met Office</a:t>
            </a:r>
          </a:p>
          <a:p>
            <a:r>
              <a:rPr lang="en-GB" sz="2400" dirty="0" smtClean="0"/>
              <a:t>		2017:		Met Office &gt; </a:t>
            </a:r>
            <a:r>
              <a:rPr lang="en-GB" sz="2000" dirty="0" smtClean="0"/>
              <a:t>NOAA + ECMWF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" y="655485"/>
            <a:ext cx="1210607" cy="1210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0" y="2168165"/>
            <a:ext cx="1144620" cy="1144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0" y="3614858"/>
            <a:ext cx="1316518" cy="979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23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ECMWF Integrated Forecasting System (IFS)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68" y="814066"/>
            <a:ext cx="6518359" cy="4334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9268" y="5486086"/>
            <a:ext cx="641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From initialization			to prediction</a:t>
            </a:r>
            <a:endParaRPr lang="en-GB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10454" y="5717887"/>
            <a:ext cx="17859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5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82" y="1195167"/>
            <a:ext cx="9245460" cy="2193196"/>
          </a:xfrm>
          <a:prstGeom prst="rect">
            <a:avLst/>
          </a:prstGeom>
        </p:spPr>
      </p:pic>
      <p:pic>
        <p:nvPicPr>
          <p:cNvPr id="4" name="Picture 3" descr="modelgri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1"/>
          <a:stretch/>
        </p:blipFill>
        <p:spPr bwMode="auto">
          <a:xfrm>
            <a:off x="7632778" y="3794177"/>
            <a:ext cx="2880320" cy="25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920810" y="2995367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200730" y="2995367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32778" y="346980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Climate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model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690" y="346980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Weather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model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9" name="bomex_clouds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6434" y="4111491"/>
            <a:ext cx="2256251" cy="16921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680450" y="3067375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64426" y="357143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Large Eddy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model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98" y="4316390"/>
            <a:ext cx="2457207" cy="13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584106" y="3067375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40090" y="357143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Direct Numerical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Simulation</a:t>
            </a:r>
            <a:endParaRPr lang="en-US" sz="1200" b="1" dirty="0">
              <a:solidFill>
                <a:prstClr val="black"/>
              </a:solidFill>
            </a:endParaRPr>
          </a:p>
          <a:p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4106" y="668918"/>
            <a:ext cx="181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No parameterization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30976" y="652059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(Partial) turbulence parameterization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88437" y="650461"/>
            <a:ext cx="245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Turbulence, boundary layer &amp; cloud parameterization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16854" y="65046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All processes parameterized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Atmosphere models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53635" y="6000886"/>
            <a:ext cx="2042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Pier </a:t>
            </a:r>
            <a:r>
              <a:rPr lang="en-GB" sz="1400" b="1" dirty="0" err="1" smtClean="0"/>
              <a:t>Siebesma</a:t>
            </a:r>
            <a:r>
              <a:rPr lang="en-GB" sz="1400" b="1" dirty="0" smtClean="0"/>
              <a:t>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7209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912"/>
          <a:stretch/>
        </p:blipFill>
        <p:spPr>
          <a:xfrm>
            <a:off x="151840" y="455588"/>
            <a:ext cx="5664853" cy="2284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ECMWF Integrated Forecasting System (IFS)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653" y="2140470"/>
            <a:ext cx="3323672" cy="21770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684" y="1058102"/>
            <a:ext cx="11688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			</a:t>
            </a:r>
            <a:r>
              <a:rPr lang="en-GB" sz="2400" b="1" dirty="0" smtClean="0"/>
              <a:t>			</a:t>
            </a:r>
            <a:r>
              <a:rPr lang="en-GB" sz="2400" b="1" dirty="0" smtClean="0">
                <a:sym typeface="Symbol" panose="05050102010706020507" pitchFamily="18" charset="2"/>
              </a:rPr>
              <a:t> </a:t>
            </a:r>
            <a:r>
              <a:rPr lang="en-GB" sz="2400" b="1" dirty="0" smtClean="0"/>
              <a:t>2x 9-km global high-resolution 10-day </a:t>
            </a:r>
            <a:r>
              <a:rPr lang="en-GB" sz="2400" b="1" dirty="0" smtClean="0"/>
              <a:t>							forecasts </a:t>
            </a:r>
            <a:r>
              <a:rPr lang="en-GB" sz="2400" b="1" dirty="0" smtClean="0"/>
              <a:t>per day</a:t>
            </a:r>
          </a:p>
          <a:p>
            <a:endParaRPr lang="en-GB" sz="2400" b="1" dirty="0"/>
          </a:p>
          <a:p>
            <a:endParaRPr lang="en-GB" sz="2400" b="1" dirty="0" smtClean="0"/>
          </a:p>
          <a:p>
            <a:endParaRPr lang="en-GB" sz="2400" b="1" dirty="0"/>
          </a:p>
          <a:p>
            <a:r>
              <a:rPr lang="en-GB" sz="2400" b="1" dirty="0" smtClean="0">
                <a:solidFill>
                  <a:srgbClr val="002060"/>
                </a:solidFill>
              </a:rPr>
              <a:t>51x 18-km global  lower-resolution </a:t>
            </a:r>
            <a:r>
              <a:rPr lang="en-GB" sz="2400" b="1" dirty="0">
                <a:solidFill>
                  <a:srgbClr val="002060"/>
                </a:solidFill>
              </a:rPr>
              <a:t>15-day forecasts per day</a:t>
            </a:r>
            <a:r>
              <a:rPr lang="en-GB" sz="2400" b="1" dirty="0" smtClean="0">
                <a:solidFill>
                  <a:srgbClr val="002060"/>
                </a:solidFill>
              </a:rPr>
              <a:t>… </a:t>
            </a:r>
            <a:r>
              <a:rPr lang="en-GB" sz="2400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 smtClean="0">
                <a:solidFill>
                  <a:srgbClr val="002060"/>
                </a:solidFill>
              </a:rPr>
              <a:t>		… </a:t>
            </a:r>
            <a:r>
              <a:rPr lang="en-GB" sz="2400" b="1" dirty="0">
                <a:solidFill>
                  <a:srgbClr val="002060"/>
                </a:solidFill>
              </a:rPr>
              <a:t>extended to 46 days twice per </a:t>
            </a:r>
            <a:r>
              <a:rPr lang="en-GB" sz="2400" b="1" dirty="0" smtClean="0">
                <a:solidFill>
                  <a:srgbClr val="002060"/>
                </a:solidFill>
              </a:rPr>
              <a:t>week at 36 km</a:t>
            </a:r>
            <a:endParaRPr lang="en-GB" sz="2400" b="1" dirty="0">
              <a:solidFill>
                <a:srgbClr val="002060"/>
              </a:solidFill>
            </a:endParaRPr>
          </a:p>
          <a:p>
            <a:endParaRPr lang="en-GB" sz="2400" b="1" dirty="0"/>
          </a:p>
          <a:p>
            <a:endParaRPr lang="en-GB" sz="2400" b="1" dirty="0" smtClean="0"/>
          </a:p>
          <a:p>
            <a:r>
              <a:rPr lang="en-GB" sz="2400" b="1" dirty="0"/>
              <a:t>	</a:t>
            </a:r>
          </a:p>
          <a:p>
            <a:r>
              <a:rPr lang="en-GB" sz="2400" b="1" dirty="0" smtClean="0"/>
              <a:t>			</a:t>
            </a:r>
            <a:r>
              <a:rPr lang="en-GB" sz="2400" b="1" dirty="0" smtClean="0">
                <a:sym typeface="Symbol" panose="05050102010706020507" pitchFamily="18" charset="2"/>
              </a:rPr>
              <a:t> </a:t>
            </a:r>
            <a:r>
              <a:rPr lang="en-GB" sz="2400" b="1" dirty="0" smtClean="0"/>
              <a:t>51x 64-km global low resolution </a:t>
            </a:r>
            <a:r>
              <a:rPr lang="en-GB" sz="2400" b="1" dirty="0"/>
              <a:t>7-month forecast </a:t>
            </a:r>
            <a:r>
              <a:rPr lang="en-GB" sz="2400" b="1" dirty="0" smtClean="0"/>
              <a:t>per month</a:t>
            </a:r>
            <a:endParaRPr lang="en-GB" sz="2400" b="1" dirty="0"/>
          </a:p>
          <a:p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7" y="3987346"/>
            <a:ext cx="2985865" cy="22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470" y="44625"/>
            <a:ext cx="1079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10 March 2016 </a:t>
            </a:r>
            <a:r>
              <a:rPr lang="en-GB" sz="3200" b="1" dirty="0">
                <a:solidFill>
                  <a:srgbClr val="002060"/>
                </a:solidFill>
              </a:rPr>
              <a:t>u</a:t>
            </a:r>
            <a:r>
              <a:rPr lang="en-GB" sz="3200" b="1" dirty="0" smtClean="0">
                <a:solidFill>
                  <a:srgbClr val="002060"/>
                </a:solidFill>
              </a:rPr>
              <a:t>pgrade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06" y="784234"/>
            <a:ext cx="1158554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dirty="0" smtClean="0"/>
              <a:t>“ECMWF </a:t>
            </a:r>
            <a:r>
              <a:rPr lang="en-GB" dirty="0"/>
              <a:t>has launched a new model cycle bringing improved global weather forecasts at record-breaking resolution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The new grid on which the forecasts are run comprises up to 904 million prediction points, three times as many as before</a:t>
            </a:r>
            <a:r>
              <a:rPr lang="en-GB" dirty="0" smtClean="0"/>
              <a:t>.</a:t>
            </a:r>
          </a:p>
          <a:p>
            <a:r>
              <a:rPr lang="en-GB" dirty="0"/>
              <a:t>The new cycle reduces the horizontal grid spacing for high-resolution forecasts from 16 km to just 9 km.”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87" y="1862398"/>
            <a:ext cx="8959483" cy="4246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3635" y="6000886"/>
            <a:ext cx="2097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[Courtesy Richard Forbes]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5055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46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The success story of Numerical Weather Prediction: Wind storms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5" y="733346"/>
            <a:ext cx="9144000" cy="55448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4156" y="4762310"/>
            <a:ext cx="482453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489511" y="621960"/>
            <a:ext cx="4109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28-29 October 2013 ‘Christian’ wind gusts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5960" y="5446966"/>
            <a:ext cx="645604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 </a:t>
            </a:r>
            <a:r>
              <a:rPr lang="en-GB" dirty="0" smtClean="0"/>
              <a:t>5-day </a:t>
            </a:r>
            <a:r>
              <a:rPr lang="en-GB" dirty="0"/>
              <a:t>forecast of probabilities for wind gusts exceeding &gt; 10m/s</a:t>
            </a:r>
          </a:p>
        </p:txBody>
      </p:sp>
    </p:spTree>
    <p:extLst>
      <p:ext uri="{BB962C8B-B14F-4D97-AF65-F5344CB8AC3E}">
        <p14:creationId xmlns:p14="http://schemas.microsoft.com/office/powerpoint/2010/main" val="36648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38119</TotalTime>
  <Words>1776</Words>
  <Application>Microsoft Macintosh PowerPoint</Application>
  <PresentationFormat>Custom</PresentationFormat>
  <Paragraphs>532</Paragraphs>
  <Slides>36</Slides>
  <Notes>10</Notes>
  <HiddenSlides>12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Bauer</dc:creator>
  <cp:lastModifiedBy>Peter Bauer</cp:lastModifiedBy>
  <cp:revision>467</cp:revision>
  <cp:lastPrinted>2015-10-05T13:27:55Z</cp:lastPrinted>
  <dcterms:created xsi:type="dcterms:W3CDTF">2015-09-24T12:56:00Z</dcterms:created>
  <dcterms:modified xsi:type="dcterms:W3CDTF">2016-03-23T10:44:08Z</dcterms:modified>
</cp:coreProperties>
</file>