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83" r:id="rId5"/>
    <p:sldId id="284" r:id="rId6"/>
    <p:sldId id="289" r:id="rId7"/>
    <p:sldId id="276" r:id="rId8"/>
    <p:sldId id="277" r:id="rId9"/>
    <p:sldId id="278" r:id="rId10"/>
    <p:sldId id="288" r:id="rId11"/>
    <p:sldId id="279" r:id="rId12"/>
    <p:sldId id="280" r:id="rId13"/>
    <p:sldId id="281" r:id="rId14"/>
    <p:sldId id="282" r:id="rId15"/>
    <p:sldId id="285" r:id="rId16"/>
    <p:sldId id="286" r:id="rId17"/>
    <p:sldId id="287" r:id="rId18"/>
    <p:sldId id="270" r:id="rId19"/>
    <p:sldId id="263" r:id="rId20"/>
    <p:sldId id="264" r:id="rId21"/>
    <p:sldId id="267" r:id="rId22"/>
    <p:sldId id="274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6D9FC"/>
    <a:srgbClr val="B7D9F8"/>
    <a:srgbClr val="000000"/>
    <a:srgbClr val="400C35"/>
    <a:srgbClr val="4E0E40"/>
    <a:srgbClr val="260A42"/>
    <a:srgbClr val="492B3F"/>
    <a:srgbClr val="97CBFF"/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4" autoAdjust="0"/>
    <p:restoredTop sz="93285" autoAdjust="0"/>
  </p:normalViewPr>
  <p:slideViewPr>
    <p:cSldViewPr snapToGrid="0" showGuides="1">
      <p:cViewPr varScale="1">
        <p:scale>
          <a:sx n="83" d="100"/>
          <a:sy n="83" d="100"/>
        </p:scale>
        <p:origin x="904" y="192"/>
      </p:cViewPr>
      <p:guideLst>
        <p:guide orient="horz" pos="21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kibantechnologies:Downloads:V6_benchmarking_plots_dec2012-1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71572537092"/>
          <c:y val="0.121657617273438"/>
          <c:w val="0.686193224225093"/>
          <c:h val="0.718148268328381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all_data!$B$43</c:f>
              <c:strCache>
                <c:ptCount val="1"/>
                <c:pt idx="0">
                  <c:v> CPLEX</c:v>
                </c:pt>
              </c:strCache>
            </c:strRef>
          </c:tx>
          <c:spPr>
            <a:ln w="25400">
              <a:solidFill>
                <a:srgbClr val="09BF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9BFFF"/>
              </a:solidFill>
              <a:ln>
                <a:noFill/>
              </a:ln>
            </c:spPr>
          </c:marker>
          <c:xVal>
            <c:numRef>
              <c:f>all_data!$A$44:$A$53</c:f>
              <c:numCache>
                <c:formatCode>General</c:formatCode>
                <c:ptCount val="10"/>
                <c:pt idx="0">
                  <c:v>7.0</c:v>
                </c:pt>
                <c:pt idx="1">
                  <c:v>46.0</c:v>
                </c:pt>
                <c:pt idx="2">
                  <c:v>126.0</c:v>
                </c:pt>
                <c:pt idx="3">
                  <c:v>194.0</c:v>
                </c:pt>
                <c:pt idx="4">
                  <c:v>280.0</c:v>
                </c:pt>
                <c:pt idx="5">
                  <c:v>352.0</c:v>
                </c:pt>
                <c:pt idx="6">
                  <c:v>407.0</c:v>
                </c:pt>
                <c:pt idx="7">
                  <c:v>439.0</c:v>
                </c:pt>
                <c:pt idx="8">
                  <c:v>470.0</c:v>
                </c:pt>
                <c:pt idx="9">
                  <c:v>502.0</c:v>
                </c:pt>
              </c:numCache>
            </c:numRef>
          </c:xVal>
          <c:yVal>
            <c:numRef>
              <c:f>all_data!$B$44:$B$53</c:f>
              <c:numCache>
                <c:formatCode>General</c:formatCode>
                <c:ptCount val="10"/>
                <c:pt idx="0">
                  <c:v>0.001</c:v>
                </c:pt>
                <c:pt idx="1">
                  <c:v>0.055</c:v>
                </c:pt>
                <c:pt idx="2">
                  <c:v>1.444999999999989</c:v>
                </c:pt>
                <c:pt idx="3">
                  <c:v>4.335</c:v>
                </c:pt>
                <c:pt idx="4">
                  <c:v>17.72499999999999</c:v>
                </c:pt>
                <c:pt idx="5">
                  <c:v>134.444999999999</c:v>
                </c:pt>
                <c:pt idx="6">
                  <c:v>286.639999999999</c:v>
                </c:pt>
                <c:pt idx="7">
                  <c:v>579.9349999999979</c:v>
                </c:pt>
                <c:pt idx="8">
                  <c:v>745.134999999999</c:v>
                </c:pt>
                <c:pt idx="9">
                  <c:v>834.9049999999984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all_data!$C$43</c:f>
              <c:strCache>
                <c:ptCount val="1"/>
                <c:pt idx="0">
                  <c:v> METSTABU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all_data!$A$44:$A$53</c:f>
              <c:numCache>
                <c:formatCode>General</c:formatCode>
                <c:ptCount val="10"/>
                <c:pt idx="0">
                  <c:v>7.0</c:v>
                </c:pt>
                <c:pt idx="1">
                  <c:v>46.0</c:v>
                </c:pt>
                <c:pt idx="2">
                  <c:v>126.0</c:v>
                </c:pt>
                <c:pt idx="3">
                  <c:v>194.0</c:v>
                </c:pt>
                <c:pt idx="4">
                  <c:v>280.0</c:v>
                </c:pt>
                <c:pt idx="5">
                  <c:v>352.0</c:v>
                </c:pt>
                <c:pt idx="6">
                  <c:v>407.0</c:v>
                </c:pt>
                <c:pt idx="7">
                  <c:v>439.0</c:v>
                </c:pt>
                <c:pt idx="8">
                  <c:v>470.0</c:v>
                </c:pt>
                <c:pt idx="9">
                  <c:v>502.0</c:v>
                </c:pt>
              </c:numCache>
            </c:numRef>
          </c:xVal>
          <c:yVal>
            <c:numRef>
              <c:f>all_data!$C$44:$C$53</c:f>
              <c:numCache>
                <c:formatCode>General</c:formatCode>
                <c:ptCount val="10"/>
                <c:pt idx="0">
                  <c:v>0.001</c:v>
                </c:pt>
                <c:pt idx="1">
                  <c:v>0.001</c:v>
                </c:pt>
                <c:pt idx="2">
                  <c:v>0.1065</c:v>
                </c:pt>
                <c:pt idx="3">
                  <c:v>2.591999999999999</c:v>
                </c:pt>
                <c:pt idx="4">
                  <c:v>12.535</c:v>
                </c:pt>
                <c:pt idx="5">
                  <c:v>38.32</c:v>
                </c:pt>
                <c:pt idx="6">
                  <c:v>197.6635</c:v>
                </c:pt>
                <c:pt idx="7">
                  <c:v>243.668999999999</c:v>
                </c:pt>
                <c:pt idx="8">
                  <c:v>422.887499999999</c:v>
                </c:pt>
                <c:pt idx="9">
                  <c:v>2104.808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all_data!$D$43</c:f>
              <c:strCache>
                <c:ptCount val="1"/>
                <c:pt idx="0">
                  <c:v> AKMAXSAT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all_data!$A$44:$A$53</c:f>
              <c:numCache>
                <c:formatCode>General</c:formatCode>
                <c:ptCount val="10"/>
                <c:pt idx="0">
                  <c:v>7.0</c:v>
                </c:pt>
                <c:pt idx="1">
                  <c:v>46.0</c:v>
                </c:pt>
                <c:pt idx="2">
                  <c:v>126.0</c:v>
                </c:pt>
                <c:pt idx="3">
                  <c:v>194.0</c:v>
                </c:pt>
                <c:pt idx="4">
                  <c:v>280.0</c:v>
                </c:pt>
                <c:pt idx="5">
                  <c:v>352.0</c:v>
                </c:pt>
                <c:pt idx="6">
                  <c:v>407.0</c:v>
                </c:pt>
                <c:pt idx="7">
                  <c:v>439.0</c:v>
                </c:pt>
                <c:pt idx="8">
                  <c:v>470.0</c:v>
                </c:pt>
                <c:pt idx="9">
                  <c:v>502.0</c:v>
                </c:pt>
              </c:numCache>
            </c:numRef>
          </c:xVal>
          <c:yVal>
            <c:numRef>
              <c:f>all_data!$D$44:$D$53</c:f>
              <c:numCache>
                <c:formatCode>General</c:formatCode>
                <c:ptCount val="10"/>
                <c:pt idx="0">
                  <c:v>0.001</c:v>
                </c:pt>
                <c:pt idx="1">
                  <c:v>0.003</c:v>
                </c:pt>
                <c:pt idx="2">
                  <c:v>0.553</c:v>
                </c:pt>
                <c:pt idx="3">
                  <c:v>44.73749999999991</c:v>
                </c:pt>
                <c:pt idx="4">
                  <c:v>5000.0</c:v>
                </c:pt>
                <c:pt idx="5">
                  <c:v>350000.0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all_data!$E$43</c:f>
              <c:strCache>
                <c:ptCount val="1"/>
                <c:pt idx="0">
                  <c:v> VESUVIUS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all_data!$A$44:$A$53</c:f>
              <c:numCache>
                <c:formatCode>General</c:formatCode>
                <c:ptCount val="10"/>
                <c:pt idx="0">
                  <c:v>7.0</c:v>
                </c:pt>
                <c:pt idx="1">
                  <c:v>46.0</c:v>
                </c:pt>
                <c:pt idx="2">
                  <c:v>126.0</c:v>
                </c:pt>
                <c:pt idx="3">
                  <c:v>194.0</c:v>
                </c:pt>
                <c:pt idx="4">
                  <c:v>280.0</c:v>
                </c:pt>
                <c:pt idx="5">
                  <c:v>352.0</c:v>
                </c:pt>
                <c:pt idx="6">
                  <c:v>407.0</c:v>
                </c:pt>
                <c:pt idx="7">
                  <c:v>439.0</c:v>
                </c:pt>
                <c:pt idx="8">
                  <c:v>470.0</c:v>
                </c:pt>
                <c:pt idx="9">
                  <c:v>502.0</c:v>
                </c:pt>
              </c:numCache>
            </c:numRef>
          </c:xVal>
          <c:yVal>
            <c:numRef>
              <c:f>all_data!$E$44:$E$53</c:f>
              <c:numCache>
                <c:formatCode>General</c:formatCode>
                <c:ptCount val="10"/>
                <c:pt idx="0">
                  <c:v>0.0631224707349397</c:v>
                </c:pt>
                <c:pt idx="1">
                  <c:v>0.0639806089102167</c:v>
                </c:pt>
                <c:pt idx="2">
                  <c:v>0.0657349147694155</c:v>
                </c:pt>
                <c:pt idx="3">
                  <c:v>0.0672524987949574</c:v>
                </c:pt>
                <c:pt idx="4">
                  <c:v>0.0691868261311968</c:v>
                </c:pt>
                <c:pt idx="5">
                  <c:v>0.0708374262279942</c:v>
                </c:pt>
                <c:pt idx="6">
                  <c:v>0.0721849952238758</c:v>
                </c:pt>
                <c:pt idx="7">
                  <c:v>0.0729906150444459</c:v>
                </c:pt>
                <c:pt idx="8">
                  <c:v>0.0737806533540888</c:v>
                </c:pt>
                <c:pt idx="9">
                  <c:v>0.0746429039720111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3519056"/>
        <c:axId val="-2103553712"/>
      </c:scatterChart>
      <c:valAx>
        <c:axId val="-2103519056"/>
        <c:scaling>
          <c:orientation val="minMax"/>
          <c:max val="520.0"/>
          <c:min val="0.0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  <a:alpha val="74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r>
                  <a:rPr lang="en-CA" sz="1800" b="1" dirty="0" smtClean="0">
                    <a:solidFill>
                      <a:sysClr val="windowText" lastClr="000000"/>
                    </a:solidFill>
                  </a:rPr>
                  <a:t>Problem size </a:t>
                </a:r>
                <a:r>
                  <a:rPr lang="en-CA" sz="1800" b="1" dirty="0">
                    <a:solidFill>
                      <a:sysClr val="windowText" lastClr="000000"/>
                    </a:solidFill>
                  </a:rPr>
                  <a:t>(number of </a:t>
                </a:r>
                <a:r>
                  <a:rPr lang="en-CA" sz="1800" b="1" dirty="0" err="1">
                    <a:solidFill>
                      <a:sysClr val="windowText" lastClr="000000"/>
                    </a:solidFill>
                  </a:rPr>
                  <a:t>qubits</a:t>
                </a:r>
                <a:r>
                  <a:rPr lang="en-CA" sz="1800" b="1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285882221163067"/>
              <c:y val="0.9309699823798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03553712"/>
        <c:crossesAt val="1.0E-6"/>
        <c:crossBetween val="midCat"/>
      </c:valAx>
      <c:valAx>
        <c:axId val="-2103553712"/>
        <c:scaling>
          <c:logBase val="10.0"/>
          <c:orientation val="minMax"/>
          <c:max val="10000.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  <a:alpha val="67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Median</a:t>
                </a:r>
                <a:r>
                  <a:rPr lang="en-US" sz="1800" b="1" baseline="0">
                    <a:solidFill>
                      <a:sysClr val="windowText" lastClr="000000"/>
                    </a:solidFill>
                  </a:rPr>
                  <a:t> time to best solution (s)</a:t>
                </a:r>
                <a:endParaRPr lang="en-US" sz="18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89142267042019"/>
              <c:y val="0.165121377652297"/>
            </c:manualLayout>
          </c:layout>
          <c:overlay val="0"/>
        </c:title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03519056"/>
        <c:crosses val="autoZero"/>
        <c:crossBetween val="midCat"/>
      </c:valAx>
      <c:spPr>
        <a:solidFill>
          <a:schemeClr val="bg1"/>
        </a:solidFill>
        <a:ln w="25400">
          <a:solidFill>
            <a:schemeClr val="bg1">
              <a:lumMod val="7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20480426009045"/>
          <c:y val="0.105598938539666"/>
          <c:w val="0.157845454650899"/>
          <c:h val="0.23028222314652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0.8674</cdr:x>
      <cdr:y>0.21968</cdr:y>
    </cdr:from>
    <cdr:to>
      <cdr:x>0.8685</cdr:x>
      <cdr:y>0.62409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717454" y="1071219"/>
          <a:ext cx="8489" cy="197203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headEnd type="stealth" w="lg" len="lg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0.74907</cdr:x>
      <cdr:y>0.30989</cdr:y>
    </cdr:from>
    <cdr:to>
      <cdr:x>0.87131</cdr:x>
      <cdr:y>0.38435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42930" y="1545224"/>
          <a:ext cx="855593" cy="371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b="1" dirty="0">
              <a:solidFill>
                <a:sysClr val="windowText" lastClr="000000"/>
              </a:solidFill>
            </a:rPr>
            <a:t>11000 x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9E07-95FC-4295-BFFA-38497A172888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8136-1B90-4F07-B135-8D3E79A4A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8136-1B90-4F07-B135-8D3E79A4A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F6CF2-AA75-457E-820B-85B5C07CD9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99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F6CF2-AA75-457E-820B-85B5C07CD9D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12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This</a:t>
            </a:r>
            <a:r>
              <a:rPr lang="en-US" baseline="0" dirty="0" smtClean="0"/>
              <a:t> is not a Turing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8136-1B90-4F07-B135-8D3E79A4AD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superposition:  the ability of a </a:t>
            </a:r>
            <a:r>
              <a:rPr lang="en-US" dirty="0" err="1" smtClean="0"/>
              <a:t>qubit</a:t>
            </a:r>
            <a:r>
              <a:rPr lang="en-US" dirty="0" smtClean="0"/>
              <a:t> to hold both of the values 0 and 1 (alternately,</a:t>
            </a:r>
            <a:r>
              <a:rPr lang="en-US" baseline="0" dirty="0" smtClean="0"/>
              <a:t> -1/1) at the same time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collapses to single value when read out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an N-</a:t>
            </a:r>
            <a:r>
              <a:rPr lang="en-US" dirty="0" err="1" smtClean="0"/>
              <a:t>qb</a:t>
            </a:r>
            <a:r>
              <a:rPr lang="en-US" dirty="0" smtClean="0"/>
              <a:t> value can hold all 2^N</a:t>
            </a:r>
            <a:r>
              <a:rPr lang="en-US" baseline="0" dirty="0" smtClean="0"/>
              <a:t> distinct values simultaneously;  i.e., the computational power grows as 2^N</a:t>
            </a:r>
            <a:endParaRPr lang="en-US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entanglement:  the ability of two non-adjacent objects to maintain the same state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 mapping a problem to hardware, means that two </a:t>
            </a:r>
            <a:r>
              <a:rPr lang="en-US" baseline="0" dirty="0" err="1" smtClean="0"/>
              <a:t>qbs</a:t>
            </a:r>
            <a:r>
              <a:rPr lang="en-US" baseline="0" dirty="0" smtClean="0"/>
              <a:t> can remain in the same state even though physically separate; as one’s value changes, the other’s will too, without external stimulus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quantum tunneling:  i.e., while searching for the lowest point in a landscape, the ability to “tunnel” from one local minimum to another local minimum, avoiding the intervening “higher ground”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8136-1B90-4F07-B135-8D3E79A4AD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note that DW advantage should grow as 2^#</a:t>
            </a:r>
            <a:r>
              <a:rPr lang="en-US" dirty="0" err="1" smtClean="0"/>
              <a:t>qb</a:t>
            </a:r>
            <a:r>
              <a:rPr lang="en-US" dirty="0" smtClean="0"/>
              <a:t> as #</a:t>
            </a:r>
            <a:r>
              <a:rPr lang="en-US" dirty="0" err="1" smtClean="0"/>
              <a:t>qbs</a:t>
            </a:r>
            <a:r>
              <a:rPr lang="en-US" dirty="0" smtClean="0"/>
              <a:t> grows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8136-1B90-4F07-B135-8D3E79A4AD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8136-1B90-4F07-B135-8D3E79A4AD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195681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14210" y="466032"/>
            <a:ext cx="286644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176" y="1069848"/>
            <a:ext cx="8622792" cy="5184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9384" y="1377538"/>
            <a:ext cx="8633361" cy="0"/>
          </a:xfrm>
          <a:prstGeom prst="line">
            <a:avLst/>
          </a:prstGeom>
          <a:ln>
            <a:solidFill>
              <a:srgbClr val="123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327" y="441038"/>
            <a:ext cx="8635101" cy="89061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123C91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744777"/>
            <a:ext cx="88392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6" name="Picture 2" descr="http://www.canadianinnovationexchange.com/assets/D-WaveLogo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30" y="466344"/>
            <a:ext cx="2906802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2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176" y="10668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176" y="1069848"/>
            <a:ext cx="4230624" cy="639762"/>
          </a:xfrm>
        </p:spPr>
        <p:txBody>
          <a:bodyPr anchor="b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" y="1752599"/>
            <a:ext cx="4230624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1066800"/>
            <a:ext cx="4230624" cy="639762"/>
          </a:xfrm>
        </p:spPr>
        <p:txBody>
          <a:bodyPr anchor="b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1755648"/>
            <a:ext cx="4230624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314" y="895345"/>
            <a:ext cx="9152313" cy="5429255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95344"/>
            <a:ext cx="9144000" cy="0"/>
          </a:xfrm>
          <a:prstGeom prst="line">
            <a:avLst/>
          </a:prstGeom>
          <a:ln w="889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8314" y="914400"/>
            <a:ext cx="9152313" cy="5410200"/>
          </a:xfrm>
          <a:prstGeom prst="rect">
            <a:avLst/>
          </a:prstGeom>
          <a:solidFill>
            <a:srgbClr val="00051D">
              <a:alpha val="3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95400"/>
            <a:ext cx="3131392" cy="6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8314" y="914400"/>
            <a:ext cx="9152313" cy="5943600"/>
          </a:xfrm>
          <a:prstGeom prst="rect">
            <a:avLst/>
          </a:prstGeom>
          <a:solidFill>
            <a:srgbClr val="00051D">
              <a:alpha val="34000"/>
            </a:srgbClr>
          </a:solidFill>
          <a:ln w="3175">
            <a:solidFill>
              <a:srgbClr val="000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8314" y="-9525"/>
            <a:ext cx="9152314" cy="914400"/>
          </a:xfrm>
          <a:prstGeom prst="rect">
            <a:avLst/>
          </a:prstGeom>
          <a:noFill/>
          <a:ln w="3175">
            <a:solidFill>
              <a:srgbClr val="000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10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0" y="1066800"/>
            <a:ext cx="862198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2591" y="6506090"/>
            <a:ext cx="303900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smtClean="0">
                <a:solidFill>
                  <a:srgbClr val="660066"/>
                </a:solidFill>
                <a:latin typeface="Corbel" panose="020B0503020204020204" pitchFamily="34" charset="0"/>
              </a:rPr>
              <a:t>© 2014 D-Wave Systems Inc. All Rights Reserved   |    </a:t>
            </a:r>
            <a:fld id="{2554DF20-3B3B-4C36-9EA3-DA1CACCB9954}" type="slidenum">
              <a:rPr lang="en-US" sz="1000" smtClean="0">
                <a:solidFill>
                  <a:srgbClr val="660066"/>
                </a:solidFill>
                <a:latin typeface="Corbel" panose="020B0503020204020204" pitchFamily="34" charset="0"/>
              </a:rPr>
              <a:t>‹#›</a:t>
            </a:fld>
            <a:r>
              <a:rPr lang="en-US" sz="1000" dirty="0" smtClean="0">
                <a:solidFill>
                  <a:srgbClr val="660066"/>
                </a:solidFill>
                <a:latin typeface="Corbel" panose="020B0503020204020204" pitchFamily="34" charset="0"/>
              </a:rPr>
              <a:t>  </a:t>
            </a:r>
            <a:endParaRPr lang="en-US" sz="1000" dirty="0">
              <a:solidFill>
                <a:srgbClr val="660066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2" descr="http://www.canadianinnovationexchange.com/assets/D-WaveLogoLar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493884"/>
            <a:ext cx="1229024" cy="27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201168"/>
            <a:ext cx="82296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95344"/>
            <a:ext cx="9144000" cy="0"/>
          </a:xfrm>
          <a:prstGeom prst="line">
            <a:avLst/>
          </a:prstGeom>
          <a:ln w="889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8" r:id="rId9"/>
    <p:sldLayoutId id="2147483657" r:id="rId10"/>
    <p:sldLayoutId id="21474836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25" y="1901099"/>
            <a:ext cx="7772400" cy="2057289"/>
          </a:xfrm>
        </p:spPr>
        <p:txBody>
          <a:bodyPr/>
          <a:lstStyle/>
          <a:p>
            <a:pPr algn="l"/>
            <a:r>
              <a:rPr lang="en-US" sz="4000" i="1" dirty="0" smtClean="0"/>
              <a:t>D-Wave Update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SOS20 Conference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1825" y="5001086"/>
            <a:ext cx="5574175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René Copeland (</a:t>
            </a:r>
            <a:r>
              <a:rPr lang="en-US" sz="2000" dirty="0" err="1" smtClean="0"/>
              <a:t>rcopeland@dwavesys.com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Director of Government Sales</a:t>
            </a:r>
          </a:p>
          <a:p>
            <a:r>
              <a:rPr lang="en-US" sz="2000" dirty="0" smtClean="0"/>
              <a:t>March </a:t>
            </a:r>
            <a:r>
              <a:rPr lang="en-US" sz="2000" dirty="0" smtClean="0"/>
              <a:t>23, 2016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1152 </a:t>
            </a:r>
            <a:r>
              <a:rPr lang="en-US" dirty="0" err="1" smtClean="0"/>
              <a:t>Qubit</a:t>
            </a:r>
            <a:r>
              <a:rPr lang="en-US" dirty="0" smtClean="0"/>
              <a:t> Chip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8643" r="50705" b="8691"/>
          <a:stretch/>
        </p:blipFill>
        <p:spPr bwMode="auto">
          <a:xfrm>
            <a:off x="1656849" y="914400"/>
            <a:ext cx="5610225" cy="582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Effects on D-Wave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" y="1143000"/>
            <a:ext cx="8647611" cy="1554480"/>
          </a:xfrm>
          <a:prstGeom prst="rect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123C91"/>
              </a:buClr>
            </a:pPr>
            <a:r>
              <a:rPr lang="en-US" sz="3200" dirty="0" smtClean="0">
                <a:solidFill>
                  <a:srgbClr val="FFFFFF"/>
                </a:solidFill>
                <a:cs typeface="Arial" pitchFamily="34" charset="0"/>
              </a:rPr>
              <a:t>Superposition</a:t>
            </a:r>
          </a:p>
        </p:txBody>
      </p:sp>
      <p:pic>
        <p:nvPicPr>
          <p:cNvPr id="5" name="Picture 4" descr="entanglemen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2994" y="1153338"/>
            <a:ext cx="4241075" cy="1527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" y="2767148"/>
            <a:ext cx="8647611" cy="1554480"/>
          </a:xfrm>
          <a:prstGeom prst="rect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123C91"/>
              </a:buClr>
            </a:pPr>
            <a:r>
              <a:rPr lang="en-US" sz="3200" dirty="0" smtClean="0">
                <a:cs typeface="Arial" pitchFamily="34" charset="0"/>
              </a:rPr>
              <a:t>Entanglement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" y="4391296"/>
            <a:ext cx="8647611" cy="1554480"/>
          </a:xfrm>
          <a:prstGeom prst="rect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123C91"/>
              </a:buClr>
            </a:pPr>
            <a:r>
              <a:rPr lang="en-US" sz="3200" dirty="0" smtClean="0">
                <a:cs typeface="Arial" pitchFamily="34" charset="0"/>
              </a:rPr>
              <a:t>Quantum</a:t>
            </a:r>
            <a:r>
              <a:rPr lang="en-US" sz="3200" dirty="0" smtClean="0"/>
              <a:t> </a:t>
            </a:r>
            <a:r>
              <a:rPr lang="en-US" sz="3200" dirty="0" smtClean="0">
                <a:cs typeface="Arial" pitchFamily="34" charset="0"/>
              </a:rPr>
              <a:t>Tunneling</a:t>
            </a: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5641105" y="1447378"/>
            <a:ext cx="586844" cy="949665"/>
          </a:xfrm>
          <a:custGeom>
            <a:avLst/>
            <a:gdLst/>
            <a:ahLst/>
            <a:cxnLst>
              <a:cxn ang="0">
                <a:pos x="204" y="212"/>
              </a:cxn>
              <a:cxn ang="0">
                <a:pos x="176" y="298"/>
              </a:cxn>
              <a:cxn ang="0">
                <a:pos x="102" y="330"/>
              </a:cxn>
              <a:cxn ang="0">
                <a:pos x="28" y="298"/>
              </a:cxn>
              <a:cxn ang="0">
                <a:pos x="0" y="212"/>
              </a:cxn>
              <a:cxn ang="0">
                <a:pos x="0" y="118"/>
              </a:cxn>
              <a:cxn ang="0">
                <a:pos x="27" y="32"/>
              </a:cxn>
              <a:cxn ang="0">
                <a:pos x="101" y="0"/>
              </a:cxn>
              <a:cxn ang="0">
                <a:pos x="176" y="32"/>
              </a:cxn>
              <a:cxn ang="0">
                <a:pos x="204" y="118"/>
              </a:cxn>
              <a:cxn ang="0">
                <a:pos x="204" y="212"/>
              </a:cxn>
              <a:cxn ang="0">
                <a:pos x="160" y="109"/>
              </a:cxn>
              <a:cxn ang="0">
                <a:pos x="145" y="54"/>
              </a:cxn>
              <a:cxn ang="0">
                <a:pos x="101" y="34"/>
              </a:cxn>
              <a:cxn ang="0">
                <a:pos x="58" y="54"/>
              </a:cxn>
              <a:cxn ang="0">
                <a:pos x="43" y="109"/>
              </a:cxn>
              <a:cxn ang="0">
                <a:pos x="43" y="221"/>
              </a:cxn>
              <a:cxn ang="0">
                <a:pos x="59" y="275"/>
              </a:cxn>
              <a:cxn ang="0">
                <a:pos x="102" y="296"/>
              </a:cxn>
              <a:cxn ang="0">
                <a:pos x="145" y="276"/>
              </a:cxn>
              <a:cxn ang="0">
                <a:pos x="160" y="221"/>
              </a:cxn>
              <a:cxn ang="0">
                <a:pos x="160" y="109"/>
              </a:cxn>
            </a:cxnLst>
            <a:rect l="0" t="0" r="r" b="b"/>
            <a:pathLst>
              <a:path w="204" h="330">
                <a:moveTo>
                  <a:pt x="204" y="212"/>
                </a:moveTo>
                <a:cubicBezTo>
                  <a:pt x="204" y="248"/>
                  <a:pt x="195" y="277"/>
                  <a:pt x="176" y="298"/>
                </a:cubicBezTo>
                <a:cubicBezTo>
                  <a:pt x="158" y="319"/>
                  <a:pt x="133" y="330"/>
                  <a:pt x="102" y="330"/>
                </a:cubicBezTo>
                <a:cubicBezTo>
                  <a:pt x="71" y="330"/>
                  <a:pt x="46" y="319"/>
                  <a:pt x="28" y="298"/>
                </a:cubicBezTo>
                <a:cubicBezTo>
                  <a:pt x="9" y="277"/>
                  <a:pt x="0" y="248"/>
                  <a:pt x="0" y="212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82"/>
                  <a:pt x="9" y="53"/>
                  <a:pt x="27" y="32"/>
                </a:cubicBezTo>
                <a:cubicBezTo>
                  <a:pt x="46" y="11"/>
                  <a:pt x="71" y="0"/>
                  <a:pt x="101" y="0"/>
                </a:cubicBezTo>
                <a:cubicBezTo>
                  <a:pt x="133" y="0"/>
                  <a:pt x="157" y="11"/>
                  <a:pt x="176" y="32"/>
                </a:cubicBezTo>
                <a:cubicBezTo>
                  <a:pt x="195" y="53"/>
                  <a:pt x="204" y="82"/>
                  <a:pt x="204" y="118"/>
                </a:cubicBezTo>
                <a:lnTo>
                  <a:pt x="204" y="212"/>
                </a:lnTo>
                <a:close/>
                <a:moveTo>
                  <a:pt x="160" y="109"/>
                </a:moveTo>
                <a:cubicBezTo>
                  <a:pt x="160" y="86"/>
                  <a:pt x="155" y="67"/>
                  <a:pt x="145" y="54"/>
                </a:cubicBezTo>
                <a:cubicBezTo>
                  <a:pt x="135" y="41"/>
                  <a:pt x="120" y="34"/>
                  <a:pt x="101" y="34"/>
                </a:cubicBezTo>
                <a:cubicBezTo>
                  <a:pt x="83" y="34"/>
                  <a:pt x="68" y="41"/>
                  <a:pt x="58" y="54"/>
                </a:cubicBezTo>
                <a:cubicBezTo>
                  <a:pt x="48" y="67"/>
                  <a:pt x="43" y="86"/>
                  <a:pt x="43" y="109"/>
                </a:cubicBezTo>
                <a:cubicBezTo>
                  <a:pt x="43" y="221"/>
                  <a:pt x="43" y="221"/>
                  <a:pt x="43" y="221"/>
                </a:cubicBezTo>
                <a:cubicBezTo>
                  <a:pt x="43" y="244"/>
                  <a:pt x="48" y="262"/>
                  <a:pt x="59" y="275"/>
                </a:cubicBezTo>
                <a:cubicBezTo>
                  <a:pt x="69" y="289"/>
                  <a:pt x="83" y="296"/>
                  <a:pt x="102" y="296"/>
                </a:cubicBezTo>
                <a:cubicBezTo>
                  <a:pt x="121" y="296"/>
                  <a:pt x="135" y="289"/>
                  <a:pt x="145" y="276"/>
                </a:cubicBezTo>
                <a:cubicBezTo>
                  <a:pt x="155" y="262"/>
                  <a:pt x="160" y="244"/>
                  <a:pt x="160" y="221"/>
                </a:cubicBezTo>
                <a:lnTo>
                  <a:pt x="160" y="109"/>
                </a:lnTo>
                <a:close/>
              </a:path>
            </a:pathLst>
          </a:custGeom>
          <a:solidFill>
            <a:srgbClr val="3ED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7017649" y="1447378"/>
            <a:ext cx="428567" cy="949665"/>
          </a:xfrm>
          <a:custGeom>
            <a:avLst/>
            <a:gdLst/>
            <a:ahLst/>
            <a:cxnLst>
              <a:cxn ang="0">
                <a:pos x="267" y="676"/>
              </a:cxn>
              <a:cxn ang="0">
                <a:pos x="267" y="0"/>
              </a:cxn>
              <a:cxn ang="0">
                <a:pos x="0" y="28"/>
              </a:cxn>
              <a:cxn ang="0">
                <a:pos x="0" y="106"/>
              </a:cxn>
              <a:cxn ang="0">
                <a:pos x="166" y="106"/>
              </a:cxn>
              <a:cxn ang="0">
                <a:pos x="166" y="676"/>
              </a:cxn>
              <a:cxn ang="0">
                <a:pos x="81" y="676"/>
              </a:cxn>
              <a:cxn ang="0">
                <a:pos x="81" y="780"/>
              </a:cxn>
              <a:cxn ang="0">
                <a:pos x="352" y="780"/>
              </a:cxn>
              <a:cxn ang="0">
                <a:pos x="352" y="676"/>
              </a:cxn>
              <a:cxn ang="0">
                <a:pos x="267" y="676"/>
              </a:cxn>
            </a:cxnLst>
            <a:rect l="0" t="0" r="r" b="b"/>
            <a:pathLst>
              <a:path w="352" h="780">
                <a:moveTo>
                  <a:pt x="267" y="676"/>
                </a:moveTo>
                <a:lnTo>
                  <a:pt x="267" y="0"/>
                </a:lnTo>
                <a:lnTo>
                  <a:pt x="0" y="28"/>
                </a:lnTo>
                <a:lnTo>
                  <a:pt x="0" y="106"/>
                </a:lnTo>
                <a:lnTo>
                  <a:pt x="166" y="106"/>
                </a:lnTo>
                <a:lnTo>
                  <a:pt x="166" y="676"/>
                </a:lnTo>
                <a:lnTo>
                  <a:pt x="81" y="676"/>
                </a:lnTo>
                <a:lnTo>
                  <a:pt x="81" y="780"/>
                </a:lnTo>
                <a:lnTo>
                  <a:pt x="352" y="780"/>
                </a:lnTo>
                <a:lnTo>
                  <a:pt x="352" y="676"/>
                </a:lnTo>
                <a:lnTo>
                  <a:pt x="267" y="676"/>
                </a:lnTo>
                <a:close/>
              </a:path>
            </a:pathLst>
          </a:custGeom>
          <a:solidFill>
            <a:srgbClr val="39B6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entangl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25" y="2786200"/>
            <a:ext cx="4507352" cy="1527048"/>
          </a:xfrm>
          <a:prstGeom prst="rect">
            <a:avLst/>
          </a:prstGeom>
        </p:spPr>
      </p:pic>
      <p:pic>
        <p:nvPicPr>
          <p:cNvPr id="11" name="Picture 10" descr="entanglement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60" y="4401639"/>
            <a:ext cx="3054096" cy="15270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43896" y="5600997"/>
            <a:ext cx="261258" cy="261258"/>
          </a:xfrm>
          <a:prstGeom prst="ellipse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1.3833E-6 L -0.07569 1.38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33E-6 L 0.07378 1.38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4172E-6 L 0.25313 0.0018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4" name="Picture 3" descr="peaks-valleys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2479"/>
          <a:stretch>
            <a:fillRect/>
          </a:stretch>
        </p:blipFill>
        <p:spPr>
          <a:xfrm>
            <a:off x="0" y="1069848"/>
            <a:ext cx="9143999" cy="5015974"/>
          </a:xfrm>
          <a:prstGeom prst="rect">
            <a:avLst/>
          </a:prstGeom>
          <a:ln>
            <a:noFill/>
          </a:ln>
          <a:effectLst>
            <a:outerShdw blurRad="292100" dist="889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4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 Maps a problem to search for “lowest point in a vast landscape”</a:t>
            </a:r>
          </a:p>
          <a:p>
            <a:endParaRPr lang="en-US" sz="2400" dirty="0" smtClean="0"/>
          </a:p>
          <a:p>
            <a:r>
              <a:rPr lang="en-US" sz="2400" dirty="0" smtClean="0"/>
              <a:t>System processes an enormous search space ( ex 2^1000 ~=10^300) with one instruction</a:t>
            </a:r>
          </a:p>
          <a:p>
            <a:endParaRPr lang="en-US" sz="2400" dirty="0" smtClean="0"/>
          </a:p>
          <a:p>
            <a:r>
              <a:rPr lang="en-US" sz="2400" dirty="0" smtClean="0"/>
              <a:t>Processor considers all possibilities simultaneously, finds the lowest energy solutions</a:t>
            </a:r>
          </a:p>
          <a:p>
            <a:endParaRPr lang="en-US" sz="2400" dirty="0" smtClean="0"/>
          </a:p>
          <a:p>
            <a:r>
              <a:rPr lang="en-US" sz="2400" dirty="0" smtClean="0"/>
              <a:t>Multiple solutions returned to the user, sorted by optimal probability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D-wave Computer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1800" y="1465344"/>
            <a:ext cx="8182519" cy="4209668"/>
          </a:xfrm>
          <a:prstGeom prst="rect">
            <a:avLst/>
          </a:prstGeom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95000"/>
              <a:tabLst>
                <a:tab pos="517525" algn="l"/>
              </a:tabLst>
            </a:pPr>
            <a:r>
              <a:rPr lang="en-US" sz="34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To help </a:t>
            </a:r>
            <a:r>
              <a:rPr lang="en-US" sz="3400" dirty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solve the most </a:t>
            </a:r>
            <a:r>
              <a:rPr lang="en-US" sz="34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challenging problems in </a:t>
            </a:r>
            <a:r>
              <a:rPr lang="en-US" sz="3400" dirty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the </a:t>
            </a:r>
            <a:r>
              <a:rPr lang="en-US" sz="34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multiverse: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95000"/>
            </a:pPr>
            <a:endParaRPr lang="en-US" sz="3000" b="1" dirty="0" smtClean="0">
              <a:solidFill>
                <a:schemeClr val="tx2"/>
              </a:solidFill>
              <a:latin typeface="Corbel" pitchFamily="34" charset="0"/>
              <a:ea typeface="+mj-ea"/>
              <a:cs typeface="+mj-cs"/>
            </a:endParaRPr>
          </a:p>
          <a:p>
            <a:pPr marL="2171700" lvl="3" indent="114300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  </a:t>
            </a:r>
            <a:r>
              <a:rPr lang="en-US" sz="3200" dirty="0" smtClean="0">
                <a:solidFill>
                  <a:srgbClr val="2A2A2A"/>
                </a:solidFill>
                <a:latin typeface="Corbel" pitchFamily="34" charset="0"/>
                <a:ea typeface="+mj-ea"/>
                <a:cs typeface="+mj-cs"/>
              </a:rPr>
              <a:t>Optimization</a:t>
            </a:r>
          </a:p>
          <a:p>
            <a:pPr marL="2171700" lvl="2" indent="114300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en-US" sz="3200" dirty="0" smtClean="0">
              <a:latin typeface="Corbel" pitchFamily="34" charset="0"/>
              <a:ea typeface="+mj-ea"/>
              <a:cs typeface="+mj-cs"/>
            </a:endParaRPr>
          </a:p>
          <a:p>
            <a:pPr marL="2171700" lvl="3" indent="114300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latin typeface="Corbel" pitchFamily="34" charset="0"/>
                <a:ea typeface="+mj-ea"/>
                <a:cs typeface="+mj-cs"/>
              </a:rPr>
              <a:t>  Machine Learning</a:t>
            </a:r>
          </a:p>
          <a:p>
            <a:pPr marL="2171700" lvl="2" indent="114300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en-US" sz="3200" dirty="0">
              <a:latin typeface="Corbel" pitchFamily="34" charset="0"/>
              <a:ea typeface="+mj-ea"/>
              <a:cs typeface="+mj-cs"/>
            </a:endParaRPr>
          </a:p>
          <a:p>
            <a:pPr marL="2171700" lvl="3" indent="114300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latin typeface="Corbel" pitchFamily="34" charset="0"/>
                <a:ea typeface="+mj-ea"/>
                <a:cs typeface="+mj-cs"/>
              </a:rPr>
              <a:t>  Monte Carlo/Sampling</a:t>
            </a:r>
          </a:p>
        </p:txBody>
      </p:sp>
    </p:spTree>
    <p:extLst>
      <p:ext uri="{BB962C8B-B14F-4D97-AF65-F5344CB8AC3E}">
        <p14:creationId xmlns:p14="http://schemas.microsoft.com/office/powerpoint/2010/main" val="20573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99686" y="1257300"/>
            <a:ext cx="5458968" cy="4648200"/>
            <a:chOff x="3699686" y="1257300"/>
            <a:chExt cx="5458968" cy="4648200"/>
          </a:xfrm>
        </p:grpSpPr>
        <p:sp>
          <p:nvSpPr>
            <p:cNvPr id="7" name="Rectangle 6"/>
            <p:cNvSpPr/>
            <p:nvPr/>
          </p:nvSpPr>
          <p:spPr>
            <a:xfrm>
              <a:off x="3699686" y="1257300"/>
              <a:ext cx="5444312" cy="8890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05"/>
            <a:stretch/>
          </p:blipFill>
          <p:spPr>
            <a:xfrm>
              <a:off x="3709847" y="4245657"/>
              <a:ext cx="5448807" cy="1659843"/>
            </a:xfrm>
            <a:prstGeom prst="rect">
              <a:avLst/>
            </a:prstGeom>
          </p:spPr>
        </p:pic>
        <p:pic>
          <p:nvPicPr>
            <p:cNvPr id="6" name="Picture 5" descr="traffic-scene-image-reconnition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9846" y="1401207"/>
              <a:ext cx="5434152" cy="3923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Learning: Binary Classification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4294967295"/>
          </p:nvPr>
        </p:nvSpPr>
        <p:spPr>
          <a:xfrm>
            <a:off x="200297" y="1355725"/>
            <a:ext cx="3561806" cy="4892675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chemeClr val="tx2"/>
              </a:buClr>
            </a:pP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Traditional algorithm recognized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car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about 84% of the time</a:t>
            </a:r>
          </a:p>
          <a:p>
            <a:pPr marL="273050" indent="-273050">
              <a:lnSpc>
                <a:spcPct val="90000"/>
              </a:lnSpc>
              <a:buClr>
                <a:schemeClr val="tx2"/>
              </a:buClr>
            </a:pP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Google/D-Wave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Qboost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algorithm implemented to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recognize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car (cars have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big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shadows!)</a:t>
            </a:r>
          </a:p>
          <a:p>
            <a:pPr marL="273050" indent="-273050">
              <a:lnSpc>
                <a:spcPct val="90000"/>
              </a:lnSpc>
              <a:buClr>
                <a:schemeClr val="tx2"/>
              </a:buClr>
            </a:pP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“Quantum Classifier” was more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accurate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(94%) and more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efficient</a:t>
            </a:r>
            <a:endParaRPr lang="en-US" sz="20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73050" indent="-273050">
              <a:lnSpc>
                <a:spcPct val="90000"/>
              </a:lnSpc>
              <a:buClr>
                <a:schemeClr val="tx2"/>
              </a:buClr>
            </a:pP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Ported quantum classifier back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traditional computer, more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accurate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and fewer CPU cycles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less power)!</a:t>
            </a:r>
          </a:p>
          <a:p>
            <a:pPr marL="273050" indent="-273050">
              <a:lnSpc>
                <a:spcPct val="90000"/>
              </a:lnSpc>
              <a:buClr>
                <a:srgbClr val="123C91"/>
              </a:buClr>
            </a:pPr>
            <a:endParaRPr lang="en-US" sz="20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73050" indent="-273050">
              <a:lnSpc>
                <a:spcPct val="90000"/>
              </a:lnSpc>
              <a:buClr>
                <a:srgbClr val="123C91"/>
              </a:buClr>
            </a:pPr>
            <a:endParaRPr lang="en-US" sz="20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73050" indent="-273050">
              <a:lnSpc>
                <a:spcPct val="90000"/>
              </a:lnSpc>
              <a:buClr>
                <a:srgbClr val="123C91"/>
              </a:buClr>
            </a:pPr>
            <a:endParaRPr lang="en-US" sz="20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63334" y="3094867"/>
            <a:ext cx="1870763" cy="11968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709846" y="3092450"/>
            <a:ext cx="2577737" cy="1192923"/>
            <a:chOff x="3709847" y="3347421"/>
            <a:chExt cx="2577737" cy="119292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709847" y="3347421"/>
              <a:ext cx="2577737" cy="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09847" y="4540344"/>
              <a:ext cx="2577737" cy="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060608" y="2742850"/>
            <a:ext cx="1873489" cy="1841850"/>
            <a:chOff x="4063334" y="2995754"/>
            <a:chExt cx="1873489" cy="1841850"/>
          </a:xfrm>
        </p:grpSpPr>
        <p:sp>
          <p:nvSpPr>
            <p:cNvPr id="56" name="Rectangle 55"/>
            <p:cNvSpPr/>
            <p:nvPr/>
          </p:nvSpPr>
          <p:spPr>
            <a:xfrm>
              <a:off x="4063334" y="3347421"/>
              <a:ext cx="1870763" cy="11968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7" name="Group 38"/>
            <p:cNvGrpSpPr/>
            <p:nvPr/>
          </p:nvGrpSpPr>
          <p:grpSpPr>
            <a:xfrm rot="5400000">
              <a:off x="4083225" y="2984006"/>
              <a:ext cx="1841850" cy="1865346"/>
              <a:chOff x="7195451" y="3962400"/>
              <a:chExt cx="2063940" cy="149353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195460" y="3962400"/>
                <a:ext cx="2063931" cy="0"/>
              </a:xfrm>
              <a:prstGeom prst="lin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195451" y="5455937"/>
                <a:ext cx="2063931" cy="0"/>
              </a:xfrm>
              <a:prstGeom prst="lin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06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9878"/>
            <a:ext cx="8229600" cy="71596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Discrete Combinatorial</a:t>
            </a:r>
            <a:r>
              <a:rPr lang="en-US" sz="2800" dirty="0">
                <a:solidFill>
                  <a:srgbClr val="123C91"/>
                </a:solidFill>
              </a:rPr>
              <a:t> </a:t>
            </a:r>
            <a:r>
              <a:rPr lang="en-US" sz="2800" dirty="0"/>
              <a:t>Optimization </a:t>
            </a:r>
            <a:r>
              <a:rPr lang="en-US" sz="2800" dirty="0" smtClean="0"/>
              <a:t>Benchmarks</a:t>
            </a:r>
            <a:br>
              <a:rPr lang="en-US" sz="2800" dirty="0" smtClean="0"/>
            </a:br>
            <a:r>
              <a:rPr lang="en-US" sz="2400" dirty="0" smtClean="0"/>
              <a:t>Median Time to Find Best Solution</a:t>
            </a:r>
            <a:r>
              <a:rPr lang="en-CA" sz="2800" dirty="0"/>
              <a:t/>
            </a:r>
            <a:br>
              <a:rPr lang="en-CA" sz="2800" dirty="0"/>
            </a:b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99822" y="1219200"/>
          <a:ext cx="7744355" cy="487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3941" y="4446231"/>
            <a:ext cx="358209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91440"/>
            <a:r>
              <a:rPr lang="en-US" dirty="0" smtClean="0"/>
              <a:t>The D-Wave Two won’t solve all problems, but for some important problems it does very well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2900" y="1364980"/>
            <a:ext cx="39751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Timing Benchmark – Smaller is Better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8587" y="2614904"/>
            <a:ext cx="707180" cy="184196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2137" y="2593573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ntique Olive Roman" pitchFamily="34" charset="0"/>
              </a:rPr>
              <a:t>D-WAVE II</a:t>
            </a:r>
          </a:p>
        </p:txBody>
      </p:sp>
    </p:spTree>
    <p:extLst>
      <p:ext uri="{BB962C8B-B14F-4D97-AF65-F5344CB8AC3E}">
        <p14:creationId xmlns:p14="http://schemas.microsoft.com/office/powerpoint/2010/main" val="1655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46" y="914400"/>
            <a:ext cx="6509473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19" y="5364180"/>
            <a:ext cx="1566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googleresearch.blogspot.ca</a:t>
            </a:r>
            <a:r>
              <a:rPr lang="en-US" sz="1000" dirty="0"/>
              <a:t>/2015/12/when-can-quantum-annealing-</a:t>
            </a:r>
            <a:r>
              <a:rPr lang="en-US" sz="1000" dirty="0" err="1"/>
              <a:t>win.html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5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Roughly 1955 in Classical Computer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4" y="1037413"/>
            <a:ext cx="53213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3991497"/>
            <a:ext cx="3927696" cy="24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Electronics</a:t>
            </a:r>
            <a:r>
              <a:rPr lang="en-US" dirty="0" smtClean="0"/>
              <a:t>  April 19, 1965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52" y="982133"/>
            <a:ext cx="4787743" cy="58758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6400800"/>
            <a:ext cx="2286000" cy="4572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62821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51577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pic>
        <p:nvPicPr>
          <p:cNvPr id="4" name="Picture 3" descr="Screen Shot 2015-04-08 at 9.1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1" y="903535"/>
            <a:ext cx="4751367" cy="59544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6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020" y="1571625"/>
            <a:ext cx="8021905" cy="4505325"/>
          </a:xfrm>
        </p:spPr>
        <p:txBody>
          <a:bodyPr/>
          <a:lstStyle/>
          <a:p>
            <a:r>
              <a:rPr lang="en-US" dirty="0" smtClean="0"/>
              <a:t> There’s </a:t>
            </a:r>
            <a:r>
              <a:rPr lang="en-US" dirty="0"/>
              <a:t>a law about Moore’s L</a:t>
            </a:r>
            <a:r>
              <a:rPr lang="en-US" dirty="0" smtClean="0"/>
              <a:t>aw  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The number of people predicting the death of Moore’s </a:t>
            </a:r>
            <a:r>
              <a:rPr lang="en-US" dirty="0" smtClean="0"/>
              <a:t>Law </a:t>
            </a:r>
            <a:r>
              <a:rPr lang="en-US" dirty="0"/>
              <a:t>doubles every two years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r>
              <a:rPr lang="en-US" sz="2000" dirty="0"/>
              <a:t>Peter Lee, a vice-president at Microsoft </a:t>
            </a:r>
            <a:r>
              <a:rPr lang="en-US" sz="2000" dirty="0" smtClean="0"/>
              <a:t>Research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Moore’s Law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63000" cy="71596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3600" dirty="0" smtClean="0"/>
              <a:t>D-Wave Technical Progress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22929" y="5600660"/>
          <a:ext cx="7067445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  <a:gridCol w="471163"/>
              </a:tblGrid>
              <a:tr h="1815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22932" y="1393075"/>
            <a:ext cx="7067442" cy="4321743"/>
          </a:xfrm>
          <a:prstGeom prst="rect">
            <a:avLst/>
          </a:prstGeom>
          <a:gradFill flip="none" rotWithShape="1">
            <a:gsLst>
              <a:gs pos="99000">
                <a:schemeClr val="tx2">
                  <a:lumMod val="56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endCxn id="48" idx="3"/>
          </p:cNvCxnSpPr>
          <p:nvPr/>
        </p:nvCxnSpPr>
        <p:spPr>
          <a:xfrm flipV="1">
            <a:off x="2293610" y="1807238"/>
            <a:ext cx="6114049" cy="3845159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45148" y="1652034"/>
            <a:ext cx="1960441" cy="1232984"/>
          </a:xfrm>
          <a:prstGeom prst="line">
            <a:avLst/>
          </a:prstGeom>
          <a:ln w="508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7438" y="1338768"/>
            <a:ext cx="827534" cy="4612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6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6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256" y="2991664"/>
            <a:ext cx="137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Number</a:t>
            </a:r>
            <a:br>
              <a:rPr lang="en-US" sz="2000" b="1" dirty="0" smtClean="0"/>
            </a:br>
            <a:r>
              <a:rPr lang="en-US" sz="2000" b="1" dirty="0" smtClean="0"/>
              <a:t>of</a:t>
            </a:r>
            <a:br>
              <a:rPr lang="en-US" sz="2000" b="1" dirty="0" smtClean="0"/>
            </a:br>
            <a:r>
              <a:rPr lang="en-US" sz="2000" b="1" dirty="0" err="1" smtClean="0"/>
              <a:t>Qubits</a:t>
            </a:r>
            <a:endParaRPr lang="en-US" sz="2000" b="1" dirty="0"/>
          </a:p>
        </p:txBody>
      </p:sp>
      <p:pic>
        <p:nvPicPr>
          <p:cNvPr id="13" name="Picture 12" descr="rainierc4_2592x19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8893" y="1460452"/>
            <a:ext cx="1164657" cy="934487"/>
          </a:xfrm>
          <a:prstGeom prst="roundRect">
            <a:avLst>
              <a:gd name="adj" fmla="val 11248"/>
            </a:avLst>
          </a:prstGeom>
          <a:ln w="12700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83764" y="2345977"/>
            <a:ext cx="13131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D-Wave One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128 </a:t>
            </a:r>
            <a:r>
              <a:rPr lang="en-US" sz="1600" b="1" dirty="0">
                <a:solidFill>
                  <a:schemeClr val="bg1"/>
                </a:solidFill>
              </a:rPr>
              <a:t>qubit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5290" y="4814579"/>
            <a:ext cx="12756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D-Wave Two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512 qubit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96177" y="2519942"/>
            <a:ext cx="1437435" cy="1216177"/>
            <a:chOff x="7259630" y="4270277"/>
            <a:chExt cx="1437435" cy="1216177"/>
          </a:xfrm>
        </p:grpSpPr>
        <p:pic>
          <p:nvPicPr>
            <p:cNvPr id="17" name="Picture 16" descr="Vesuvius 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9630" y="4270277"/>
              <a:ext cx="1437435" cy="906019"/>
            </a:xfrm>
            <a:prstGeom prst="roundRect">
              <a:avLst>
                <a:gd name="adj" fmla="val 11248"/>
              </a:avLst>
            </a:prstGeom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547467" y="5147900"/>
              <a:ext cx="890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28 qubit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92628" y="3038098"/>
            <a:ext cx="890889" cy="1014052"/>
            <a:chOff x="7547470" y="4472402"/>
            <a:chExt cx="890889" cy="1014052"/>
          </a:xfrm>
        </p:grpSpPr>
        <p:pic>
          <p:nvPicPr>
            <p:cNvPr id="20" name="Picture 19" descr="Vesuvius 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5730" y="4472402"/>
              <a:ext cx="640080" cy="678486"/>
            </a:xfrm>
            <a:prstGeom prst="roundRect">
              <a:avLst>
                <a:gd name="adj" fmla="val 11248"/>
              </a:avLst>
            </a:prstGeom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547470" y="5147900"/>
              <a:ext cx="890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16 qubit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01053" y="4231626"/>
            <a:ext cx="914400" cy="1004426"/>
            <a:chOff x="7525403" y="4482028"/>
            <a:chExt cx="914400" cy="1004426"/>
          </a:xfrm>
        </p:grpSpPr>
        <p:pic>
          <p:nvPicPr>
            <p:cNvPr id="23" name="Picture 22" descr="Vesuvius 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5403" y="4482028"/>
              <a:ext cx="914400" cy="682486"/>
            </a:xfrm>
            <a:prstGeom prst="roundRect">
              <a:avLst>
                <a:gd name="adj" fmla="val 11248"/>
              </a:avLst>
            </a:prstGeom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599465" y="5147900"/>
              <a:ext cx="7868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4 qubit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5539558" y="3505031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8674" y="3657431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1604" y="4034107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33542" y="4091621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51130" y="4502801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77344" y="5095127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144" y="5307909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69962" y="5597326"/>
            <a:ext cx="137160" cy="13716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3" idx="3"/>
            <a:endCxn id="30" idx="1"/>
          </p:cNvCxnSpPr>
          <p:nvPr/>
        </p:nvCxnSpPr>
        <p:spPr>
          <a:xfrm>
            <a:off x="2815453" y="4572869"/>
            <a:ext cx="581978" cy="542345"/>
          </a:xfrm>
          <a:prstGeom prst="straightConnector1">
            <a:avLst/>
          </a:prstGeom>
          <a:ln w="254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3"/>
            <a:endCxn id="29" idx="0"/>
          </p:cNvCxnSpPr>
          <p:nvPr/>
        </p:nvCxnSpPr>
        <p:spPr>
          <a:xfrm>
            <a:off x="3083517" y="3882873"/>
            <a:ext cx="736193" cy="619928"/>
          </a:xfrm>
          <a:prstGeom prst="straightConnector1">
            <a:avLst/>
          </a:prstGeom>
          <a:ln w="254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2"/>
            <a:endCxn id="28" idx="1"/>
          </p:cNvCxnSpPr>
          <p:nvPr/>
        </p:nvCxnSpPr>
        <p:spPr>
          <a:xfrm>
            <a:off x="3929459" y="3736119"/>
            <a:ext cx="224170" cy="375589"/>
          </a:xfrm>
          <a:prstGeom prst="straightConnector1">
            <a:avLst/>
          </a:prstGeom>
          <a:ln w="254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07696" y="2908981"/>
            <a:ext cx="167784" cy="574278"/>
          </a:xfrm>
          <a:prstGeom prst="straightConnector1">
            <a:avLst/>
          </a:prstGeom>
          <a:ln w="254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26892" y="58790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7115" y="58774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62014" y="5875868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59440" y="5874268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68" y="3623933"/>
            <a:ext cx="1286746" cy="1209696"/>
          </a:xfrm>
          <a:prstGeom prst="roundRect">
            <a:avLst>
              <a:gd name="adj" fmla="val 11248"/>
            </a:avLst>
          </a:prstGeom>
          <a:ln w="12700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2" name="Oval 41"/>
          <p:cNvSpPr/>
          <p:nvPr/>
        </p:nvSpPr>
        <p:spPr>
          <a:xfrm>
            <a:off x="6332969" y="3070276"/>
            <a:ext cx="163630" cy="16363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21185" y="2750723"/>
            <a:ext cx="163630" cy="16363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79962" y="2282416"/>
            <a:ext cx="163630" cy="16363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61297" y="2584390"/>
            <a:ext cx="111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1000 </a:t>
            </a:r>
            <a:r>
              <a:rPr lang="en-US" sz="1600" b="1" dirty="0" err="1" smtClean="0">
                <a:solidFill>
                  <a:schemeClr val="bg1"/>
                </a:solidFill>
              </a:rPr>
              <a:t>qubit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66161" y="2930753"/>
            <a:ext cx="176934" cy="623193"/>
          </a:xfrm>
          <a:prstGeom prst="straightConnector1">
            <a:avLst/>
          </a:prstGeom>
          <a:ln w="254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8383696" y="1667571"/>
            <a:ext cx="163630" cy="16363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2526" y="2057550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B0F0"/>
                </a:solidFill>
              </a:rPr>
              <a:t>2,000 </a:t>
            </a:r>
          </a:p>
          <a:p>
            <a:pPr algn="ctr"/>
            <a:r>
              <a:rPr lang="en-US" sz="1400" i="1" dirty="0" err="1" smtClean="0">
                <a:solidFill>
                  <a:srgbClr val="00B0F0"/>
                </a:solidFill>
              </a:rPr>
              <a:t>qubit</a:t>
            </a:r>
            <a:endParaRPr lang="en-US" sz="14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31724" y="-31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1289390" y="3645408"/>
            <a:ext cx="6769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René Copeland (</a:t>
            </a:r>
            <a:r>
              <a:rPr lang="en-US" sz="2800" i="1" dirty="0" err="1">
                <a:solidFill>
                  <a:schemeClr val="bg1"/>
                </a:solidFill>
              </a:rPr>
              <a:t>rcopeland@dwavesys.com</a:t>
            </a:r>
            <a:r>
              <a:rPr lang="en-US" sz="2800" i="1" dirty="0">
                <a:solidFill>
                  <a:schemeClr val="bg1"/>
                </a:solidFill>
              </a:rPr>
              <a:t>) </a:t>
            </a:r>
          </a:p>
          <a:p>
            <a:pPr algn="ctr"/>
            <a:endParaRPr lang="en-US" sz="2800" i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609474" y="-21060"/>
            <a:ext cx="13292666" cy="6879060"/>
            <a:chOff x="-4114800" y="-4127"/>
            <a:chExt cx="13292666" cy="6879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70935" y="16933"/>
              <a:ext cx="9448801" cy="6858000"/>
            </a:xfrm>
            <a:prstGeom prst="rect">
              <a:avLst/>
            </a:prstGeom>
          </p:spPr>
        </p:pic>
        <p:pic>
          <p:nvPicPr>
            <p:cNvPr id="7" name="Picture 6" descr="dwave2-cover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9147"/>
            <a:stretch/>
          </p:blipFill>
          <p:spPr>
            <a:xfrm>
              <a:off x="-4114800" y="-4127"/>
              <a:ext cx="8788399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5205" y="0"/>
              <a:ext cx="5181596" cy="68580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1599" y="413435"/>
            <a:ext cx="7755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CA" sz="4000" dirty="0" smtClean="0">
                <a:solidFill>
                  <a:prstClr val="white"/>
                </a:solidFill>
              </a:rPr>
              <a:t>The D-Wave 2X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101599" y="1315671"/>
            <a:ext cx="4368221" cy="6063610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23C91"/>
              </a:buClr>
              <a:buFont typeface="Arial" pitchFamily="34" charset="0"/>
              <a:buChar char="•"/>
              <a:defRPr lang="en-US" sz="2400" b="0" kern="1200" noProof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38163" indent="-2968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123C91"/>
              </a:buClr>
              <a:buFont typeface="Arial" pitchFamily="34" charset="0"/>
              <a:buChar char="–"/>
              <a:defRPr lang="en-US" sz="2000" b="0" kern="1200" noProof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47713" indent="-2095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123C91"/>
              </a:buClr>
              <a:buFont typeface="Arial" pitchFamily="34" charset="0"/>
              <a:buChar char="•"/>
              <a:defRPr lang="en-US" sz="1800" b="0" kern="1200" noProof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lang="en-US" sz="20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lang="en-US" sz="20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Founded in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Headquartered in Vancouver, BC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people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US subsidiaries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European/Asian presence</a:t>
            </a:r>
          </a:p>
          <a:p>
            <a:pPr marL="225425" indent="-225425">
              <a:spcBef>
                <a:spcPts val="9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World’s first commercial quantum computer</a:t>
            </a:r>
          </a:p>
          <a:p>
            <a:pPr marL="225425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spcBef>
                <a:spcPts val="90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bg1"/>
                </a:solidFill>
              </a:rPr>
              <a:t>Two 1,000 </a:t>
            </a:r>
            <a:r>
              <a:rPr lang="en-US" sz="1800" dirty="0" err="1">
                <a:solidFill>
                  <a:schemeClr val="bg1"/>
                </a:solidFill>
              </a:rPr>
              <a:t>qubit</a:t>
            </a:r>
            <a:r>
              <a:rPr lang="en-US" sz="1800" dirty="0">
                <a:solidFill>
                  <a:schemeClr val="bg1"/>
                </a:solidFill>
              </a:rPr>
              <a:t> systems installed; one on order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Lockheed/USC</a:t>
            </a: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Google/NASA Ames/USRA</a:t>
            </a:r>
            <a:endParaRPr lang="en-US" sz="1400" dirty="0">
              <a:solidFill>
                <a:schemeClr val="bg1"/>
              </a:solidFill>
            </a:endParaRPr>
          </a:p>
          <a:p>
            <a:pPr marL="490538" lvl="1" indent="-225425">
              <a:lnSpc>
                <a:spcPct val="50000"/>
              </a:lnSpc>
              <a:spcBef>
                <a:spcPts val="900"/>
              </a:spcBef>
              <a:buClr>
                <a:schemeClr val="tx2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Los Alamos National Lab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spcBef>
                <a:spcPts val="9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en-US" sz="1800" dirty="0" smtClean="0">
                <a:solidFill>
                  <a:schemeClr val="bg1"/>
                </a:solidFill>
              </a:rPr>
              <a:t> U.S. patents</a:t>
            </a:r>
          </a:p>
          <a:p>
            <a:pPr marL="225425" indent="-225425">
              <a:spcBef>
                <a:spcPts val="90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$174</a:t>
            </a:r>
            <a:r>
              <a:rPr lang="en-US" sz="1800" dirty="0">
                <a:solidFill>
                  <a:schemeClr val="bg1"/>
                </a:solidFill>
              </a:rPr>
              <a:t>M (CAD) in equity funding </a:t>
            </a:r>
            <a:r>
              <a:rPr lang="en-US" sz="1800" dirty="0" smtClean="0">
                <a:solidFill>
                  <a:schemeClr val="bg1"/>
                </a:solidFill>
              </a:rPr>
              <a:t>raised</a:t>
            </a:r>
            <a:endParaRPr lang="en-US" sz="1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indent="-225425">
              <a:spcBef>
                <a:spcPts val="9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sz="1800" dirty="0" smtClean="0">
                <a:solidFill>
                  <a:schemeClr val="bg1"/>
                </a:solidFill>
              </a:rPr>
              <a:t> Peer Reviewed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700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89" y="0"/>
            <a:ext cx="8635101" cy="89061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D-Wave Investors</a:t>
            </a:r>
          </a:p>
        </p:txBody>
      </p:sp>
      <p:pic>
        <p:nvPicPr>
          <p:cNvPr id="40962" name="Picture 42" descr="goldman-sach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666" y="1735618"/>
            <a:ext cx="1068033" cy="10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4" descr="dfj_log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8810" y="1677352"/>
            <a:ext cx="16668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4" name="Picture 46" descr="logo_growthwork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10288" y="3349158"/>
            <a:ext cx="2017211" cy="48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5" name="Picture 48" descr="bdc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5530" y="1550352"/>
            <a:ext cx="29622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70299" y="4615998"/>
            <a:ext cx="3650911" cy="642937"/>
            <a:chOff x="1405277" y="4379913"/>
            <a:chExt cx="3650911" cy="642937"/>
          </a:xfrm>
        </p:grpSpPr>
        <p:pic>
          <p:nvPicPr>
            <p:cNvPr id="40966" name="Picture 55" descr="iiu2"/>
            <p:cNvPicPr>
              <a:picLocks noChangeAspect="1" noChangeArrowheads="1"/>
            </p:cNvPicPr>
            <p:nvPr/>
          </p:nvPicPr>
          <p:blipFill>
            <a:blip r:embed="rId7" cstate="print"/>
            <a:srcRect l="4478"/>
            <a:stretch>
              <a:fillRect/>
            </a:stretch>
          </p:blipFill>
          <p:spPr bwMode="auto">
            <a:xfrm>
              <a:off x="1405277" y="4379913"/>
              <a:ext cx="1056936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56"/>
            <p:cNvSpPr txBox="1">
              <a:spLocks noChangeArrowheads="1"/>
            </p:cNvSpPr>
            <p:nvPr/>
          </p:nvSpPr>
          <p:spPr bwMode="auto">
            <a:xfrm>
              <a:off x="2505075" y="4445794"/>
              <a:ext cx="2551113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9144" rIns="18288" bIns="9144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Corbel" pitchFamily="34" charset="0"/>
                </a:rPr>
                <a:t>International Investment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rbel" pitchFamily="34" charset="0"/>
                </a:rPr>
                <a:t>and Underwriting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9120" y="4675569"/>
            <a:ext cx="2828925" cy="681288"/>
            <a:chOff x="3367088" y="5286375"/>
            <a:chExt cx="2828925" cy="681288"/>
          </a:xfrm>
        </p:grpSpPr>
        <p:pic>
          <p:nvPicPr>
            <p:cNvPr id="40969" name="Picture 10" descr="kcpl blog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367088" y="5286375"/>
              <a:ext cx="2828925" cy="66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3902075" y="5703888"/>
              <a:ext cx="1680578" cy="263775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6636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221" y="3524058"/>
            <a:ext cx="2830484" cy="6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iq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9165" y="3310381"/>
            <a:ext cx="1540986" cy="10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/>
          <a:srcRect l="9000" r="9000" b="33333"/>
          <a:stretch/>
        </p:blipFill>
        <p:spPr>
          <a:xfrm>
            <a:off x="3446008" y="5199738"/>
            <a:ext cx="2426834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9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35" y="97942"/>
            <a:ext cx="8635101" cy="8906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ea typeface="ＭＳ Ｐゴシック" pitchFamily="-84" charset="-128"/>
              </a:rPr>
              <a:t>D-Wave Executive Team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52743" y="4701223"/>
            <a:ext cx="86518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2400" indent="-152400">
              <a:spcBef>
                <a:spcPct val="20000"/>
              </a:spcBef>
              <a:spcAft>
                <a:spcPct val="25000"/>
              </a:spcAft>
              <a:buClr>
                <a:srgbClr val="004080"/>
              </a:buClr>
              <a:buSzPct val="130000"/>
              <a:buFont typeface="Times" pitchFamily="-84" charset="0"/>
              <a:buNone/>
              <a:tabLst>
                <a:tab pos="2057400" algn="l"/>
                <a:tab pos="2673350" algn="l"/>
                <a:tab pos="4787900" algn="l"/>
              </a:tabLst>
            </a:pPr>
            <a:endParaRPr lang="en-US" sz="1600" b="1" dirty="0">
              <a:latin typeface="Trebuchet MS" pitchFamily="34" charset="0"/>
            </a:endParaRPr>
          </a:p>
        </p:txBody>
      </p:sp>
      <p:pic>
        <p:nvPicPr>
          <p:cNvPr id="39940" name="Picture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75593" y="2093912"/>
            <a:ext cx="1403703" cy="1685608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39942" name="Picture 10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2116054"/>
            <a:ext cx="1455579" cy="162790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463" y="3343910"/>
            <a:ext cx="8712200" cy="596702"/>
            <a:chOff x="144463" y="2724150"/>
            <a:chExt cx="8712200" cy="596702"/>
          </a:xfrm>
        </p:grpSpPr>
        <p:sp>
          <p:nvSpPr>
            <p:cNvPr id="39957" name="Rectangle 2"/>
            <p:cNvSpPr>
              <a:spLocks noChangeArrowheads="1"/>
            </p:cNvSpPr>
            <p:nvPr/>
          </p:nvSpPr>
          <p:spPr bwMode="auto">
            <a:xfrm>
              <a:off x="153988" y="2724150"/>
              <a:ext cx="1847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39958" name="Rectangle 11"/>
            <p:cNvSpPr>
              <a:spLocks noChangeArrowheads="1"/>
            </p:cNvSpPr>
            <p:nvPr/>
          </p:nvSpPr>
          <p:spPr bwMode="auto">
            <a:xfrm>
              <a:off x="144463" y="3013075"/>
              <a:ext cx="18113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52400" indent="-152400">
                <a:spcBef>
                  <a:spcPct val="20000"/>
                </a:spcBef>
                <a:spcAft>
                  <a:spcPct val="25000"/>
                </a:spcAft>
                <a:buClr>
                  <a:srgbClr val="004080"/>
                </a:buClr>
                <a:buSzPct val="130000"/>
                <a:buFont typeface="Times" pitchFamily="-84" charset="0"/>
                <a:buNone/>
                <a:tabLst>
                  <a:tab pos="2057400" algn="l"/>
                  <a:tab pos="2673350" algn="l"/>
                  <a:tab pos="4787900" algn="l"/>
                </a:tabLst>
              </a:pPr>
              <a:endParaRPr lang="en-US" sz="1400" b="1" dirty="0">
                <a:latin typeface="Trebuchet MS" pitchFamily="34" charset="0"/>
              </a:endParaRPr>
            </a:p>
          </p:txBody>
        </p:sp>
        <p:sp>
          <p:nvSpPr>
            <p:cNvPr id="39959" name="Rectangle 12"/>
            <p:cNvSpPr>
              <a:spLocks noChangeArrowheads="1"/>
            </p:cNvSpPr>
            <p:nvPr/>
          </p:nvSpPr>
          <p:spPr bwMode="auto">
            <a:xfrm>
              <a:off x="2108200" y="2724150"/>
              <a:ext cx="27257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52400" indent="-152400">
                <a:spcBef>
                  <a:spcPct val="20000"/>
                </a:spcBef>
                <a:spcAft>
                  <a:spcPct val="25000"/>
                </a:spcAft>
                <a:buClr>
                  <a:srgbClr val="004080"/>
                </a:buClr>
                <a:buSzPct val="130000"/>
                <a:buFont typeface="Times" pitchFamily="-84" charset="0"/>
                <a:buNone/>
                <a:tabLst>
                  <a:tab pos="2057400" algn="l"/>
                  <a:tab pos="2673350" algn="l"/>
                  <a:tab pos="4787900" algn="l"/>
                </a:tabLst>
              </a:pPr>
              <a:endParaRPr lang="en-US" sz="1400" b="1" dirty="0">
                <a:latin typeface="Trebuchet MS" pitchFamily="34" charset="0"/>
              </a:endParaRPr>
            </a:p>
          </p:txBody>
        </p:sp>
        <p:sp>
          <p:nvSpPr>
            <p:cNvPr id="39960" name="Rectangle 13"/>
            <p:cNvSpPr>
              <a:spLocks noChangeArrowheads="1"/>
            </p:cNvSpPr>
            <p:nvPr/>
          </p:nvSpPr>
          <p:spPr bwMode="auto">
            <a:xfrm>
              <a:off x="2336800" y="3013075"/>
              <a:ext cx="19637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52400" indent="-152400">
                <a:spcBef>
                  <a:spcPct val="20000"/>
                </a:spcBef>
                <a:spcAft>
                  <a:spcPct val="25000"/>
                </a:spcAft>
                <a:buClr>
                  <a:srgbClr val="004080"/>
                </a:buClr>
                <a:buSzPct val="130000"/>
                <a:tabLst>
                  <a:tab pos="2057400" algn="l"/>
                  <a:tab pos="2673350" algn="l"/>
                  <a:tab pos="47879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Trebuchet MS" pitchFamily="34" charset="0"/>
                </a:rPr>
                <a:t>   </a:t>
              </a:r>
            </a:p>
          </p:txBody>
        </p:sp>
        <p:sp>
          <p:nvSpPr>
            <p:cNvPr id="39961" name="Rectangle 14"/>
            <p:cNvSpPr>
              <a:spLocks noChangeArrowheads="1"/>
            </p:cNvSpPr>
            <p:nvPr/>
          </p:nvSpPr>
          <p:spPr bwMode="auto">
            <a:xfrm>
              <a:off x="6865938" y="2724150"/>
              <a:ext cx="19907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52400" indent="-152400">
                <a:spcBef>
                  <a:spcPct val="20000"/>
                </a:spcBef>
                <a:spcAft>
                  <a:spcPct val="25000"/>
                </a:spcAft>
                <a:buClr>
                  <a:srgbClr val="004080"/>
                </a:buClr>
                <a:buSzPct val="130000"/>
                <a:tabLst>
                  <a:tab pos="2057400" algn="l"/>
                  <a:tab pos="2673350" algn="l"/>
                  <a:tab pos="47879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Trebuchet MS" pitchFamily="34" charset="0"/>
                </a:rPr>
                <a:t>	  </a:t>
              </a:r>
            </a:p>
          </p:txBody>
        </p:sp>
        <p:sp>
          <p:nvSpPr>
            <p:cNvPr id="39962" name="Rectangle 16"/>
            <p:cNvSpPr>
              <a:spLocks noChangeArrowheads="1"/>
            </p:cNvSpPr>
            <p:nvPr/>
          </p:nvSpPr>
          <p:spPr bwMode="auto">
            <a:xfrm>
              <a:off x="4529138" y="2724150"/>
              <a:ext cx="2625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52400" indent="-152400">
                <a:spcBef>
                  <a:spcPct val="20000"/>
                </a:spcBef>
                <a:spcAft>
                  <a:spcPct val="25000"/>
                </a:spcAft>
                <a:buClr>
                  <a:srgbClr val="004080"/>
                </a:buClr>
                <a:buSzPct val="130000"/>
                <a:tabLst>
                  <a:tab pos="2057400" algn="l"/>
                  <a:tab pos="2673350" algn="l"/>
                  <a:tab pos="4787900" algn="l"/>
                </a:tabLst>
              </a:pPr>
              <a:endParaRPr lang="en-US" sz="1400" b="1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9963" name="Rectangle 17"/>
            <p:cNvSpPr>
              <a:spLocks noChangeArrowheads="1"/>
            </p:cNvSpPr>
            <p:nvPr/>
          </p:nvSpPr>
          <p:spPr bwMode="auto">
            <a:xfrm>
              <a:off x="4573588" y="3013075"/>
              <a:ext cx="1847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127125" y="3642360"/>
          <a:ext cx="7729538" cy="155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305"/>
                <a:gridCol w="2696426"/>
                <a:gridCol w="305941"/>
                <a:gridCol w="2610866"/>
              </a:tblGrid>
              <a:tr h="1550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Vern Brownell, CEO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CEO Egenera,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CTO Goldman Sachs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  Dr. Geordie Rose, CTO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Founder, D-Wave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rgbClr val="003366"/>
                        </a:solidFill>
                        <a:latin typeface="Corbe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3366"/>
                        </a:solidFill>
                        <a:latin typeface="Corbe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      </a:t>
                      </a:r>
                      <a:r>
                        <a:rPr lang="en-US" sz="1500" b="1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Bo Ewald,</a:t>
                      </a:r>
                      <a:r>
                        <a:rPr lang="en-US" sz="1500" b="1" baseline="0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 COO Int’l Ops</a:t>
                      </a:r>
                      <a:endParaRPr lang="en-US" sz="1500" b="1" dirty="0" smtClean="0">
                        <a:solidFill>
                          <a:srgbClr val="003366"/>
                        </a:solidFill>
                        <a:latin typeface="Corbe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66"/>
                          </a:solidFill>
                          <a:latin typeface="Corbel" pitchFamily="34" charset="0"/>
                        </a:rPr>
                        <a:t>       CEO, Cray, SGI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3366"/>
                        </a:solidFill>
                        <a:latin typeface="Corbel" pitchFamily="34" charset="0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pic>
        <p:nvPicPr>
          <p:cNvPr id="30" name="Picture 29" descr="vern_browne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8900" y="2091372"/>
            <a:ext cx="1447800" cy="165943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609474" y="-21060"/>
            <a:ext cx="13292666" cy="6879060"/>
            <a:chOff x="-4114800" y="-4127"/>
            <a:chExt cx="13292666" cy="6879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70935" y="16933"/>
              <a:ext cx="9448801" cy="6858000"/>
            </a:xfrm>
            <a:prstGeom prst="rect">
              <a:avLst/>
            </a:prstGeom>
          </p:spPr>
        </p:pic>
        <p:pic>
          <p:nvPicPr>
            <p:cNvPr id="7" name="Picture 6" descr="dwave2-cover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9147"/>
            <a:stretch/>
          </p:blipFill>
          <p:spPr>
            <a:xfrm>
              <a:off x="-4114800" y="-4127"/>
              <a:ext cx="8788399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5205" y="0"/>
              <a:ext cx="5181596" cy="68580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1599" y="413435"/>
            <a:ext cx="7755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CA" sz="4000" dirty="0" smtClean="0">
                <a:solidFill>
                  <a:prstClr val="white"/>
                </a:solidFill>
              </a:rPr>
              <a:t>The D-Wave 2X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Environment</a:t>
            </a:r>
          </a:p>
        </p:txBody>
      </p:sp>
      <p:pic>
        <p:nvPicPr>
          <p:cNvPr id="4" name="Picture 3" descr="hot-cool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143000"/>
            <a:ext cx="9144000" cy="4895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350" y="1152947"/>
            <a:ext cx="5524433" cy="4860758"/>
          </a:xfrm>
          <a:prstGeom prst="rect">
            <a:avLst/>
          </a:prstGeom>
          <a:gradFill flip="none" rotWithShape="1">
            <a:gsLst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07688"/>
            <a:ext cx="5365750" cy="3157538"/>
          </a:xfrm>
          <a:prstGeom prst="rect">
            <a:avLst/>
          </a:prstGeom>
        </p:spPr>
        <p:txBody>
          <a:bodyPr/>
          <a:lstStyle/>
          <a:p>
            <a:pPr marL="274320" lvl="0" indent="-201613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Osaka" pitchFamily="-84" charset="-128"/>
              </a:rPr>
              <a:t>Cooled to 0.012 degrees Kelvin, 150x colder than interstellar space</a:t>
            </a:r>
          </a:p>
          <a:p>
            <a:pPr marL="274320" lvl="0" indent="-201613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Osaka" pitchFamily="-84" charset="-128"/>
              </a:rPr>
              <a:t>Shielded to 50,000× less than Earth’s magnetic field</a:t>
            </a:r>
          </a:p>
          <a:p>
            <a:pPr marL="274320" indent="-201613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a high vacuum: pressure is 10 billion times lower than atmospheric pressure</a:t>
            </a:r>
          </a:p>
          <a:p>
            <a:pPr marL="274320" lvl="0" indent="-201613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Osaka" pitchFamily="-84" charset="-128"/>
              </a:rPr>
              <a:t>On low-vibration floor</a:t>
            </a:r>
          </a:p>
          <a:p>
            <a:pPr marL="274320" lvl="0" indent="-201613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Osaka" pitchFamily="-84" charset="-128"/>
              </a:rPr>
              <a:t>&lt;25 kW total power consumption – for the next few generations</a:t>
            </a:r>
          </a:p>
        </p:txBody>
      </p:sp>
      <p:pic>
        <p:nvPicPr>
          <p:cNvPr id="7" name="Picture 2" descr="dwave cooling2 low 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515" y="1287705"/>
            <a:ext cx="2557548" cy="4578952"/>
          </a:xfrm>
          <a:prstGeom prst="round2DiagRect">
            <a:avLst>
              <a:gd name="adj1" fmla="val 7845"/>
              <a:gd name="adj2" fmla="val 0"/>
            </a:avLst>
          </a:prstGeom>
          <a:noFill/>
          <a:ln w="19050">
            <a:solidFill>
              <a:srgbClr val="E5F9FF"/>
            </a:solidFill>
          </a:ln>
        </p:spPr>
      </p:pic>
    </p:spTree>
    <p:extLst>
      <p:ext uri="{BB962C8B-B14F-4D97-AF65-F5344CB8AC3E}">
        <p14:creationId xmlns:p14="http://schemas.microsoft.com/office/powerpoint/2010/main" val="1390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D-Wave Two Quantum Processor</a:t>
            </a:r>
          </a:p>
        </p:txBody>
      </p:sp>
      <p:pic>
        <p:nvPicPr>
          <p:cNvPr id="4" name="Picture 3" descr="hot-co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66800"/>
            <a:ext cx="9144000" cy="4895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350" y="1076747"/>
            <a:ext cx="5524433" cy="4860758"/>
          </a:xfrm>
          <a:prstGeom prst="rect">
            <a:avLst/>
          </a:prstGeom>
          <a:gradFill flip="none" rotWithShape="1">
            <a:gsLst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799" y="1263548"/>
            <a:ext cx="338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Qubits within red boxes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2556" y="1329846"/>
            <a:ext cx="6416495" cy="43618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Using D-Wave </a:t>
            </a:r>
          </a:p>
        </p:txBody>
      </p:sp>
      <p:pic>
        <p:nvPicPr>
          <p:cNvPr id="4" name="Picture 3" descr="hot-co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48512"/>
            <a:ext cx="9144000" cy="4895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350" y="1058459"/>
            <a:ext cx="5524433" cy="4860758"/>
          </a:xfrm>
          <a:prstGeom prst="rect">
            <a:avLst/>
          </a:prstGeom>
          <a:gradFill flip="none" rotWithShape="1">
            <a:gsLst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9699" y="1178557"/>
            <a:ext cx="5637702" cy="43434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Made </a:t>
            </a:r>
            <a:r>
              <a:rPr lang="en-US" sz="2200" dirty="0">
                <a:solidFill>
                  <a:schemeClr val="bg1"/>
                </a:solidFill>
              </a:rPr>
              <a:t>from a lattice of </a:t>
            </a:r>
            <a:r>
              <a:rPr lang="en-US" sz="2200" dirty="0" smtClean="0">
                <a:solidFill>
                  <a:schemeClr val="bg1"/>
                </a:solidFill>
              </a:rPr>
              <a:t>superconducting circuits (qubits)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Cooled </a:t>
            </a:r>
            <a:r>
              <a:rPr lang="en-US" sz="2200" dirty="0">
                <a:solidFill>
                  <a:schemeClr val="bg1"/>
                </a:solidFill>
              </a:rPr>
              <a:t>close to absolute </a:t>
            </a:r>
            <a:r>
              <a:rPr lang="en-US" sz="2200" dirty="0" smtClean="0">
                <a:solidFill>
                  <a:schemeClr val="bg1"/>
                </a:solidFill>
              </a:rPr>
              <a:t>zero to enable quantum effects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User maps </a:t>
            </a:r>
            <a:r>
              <a:rPr lang="en-US" sz="2200" dirty="0">
                <a:solidFill>
                  <a:schemeClr val="bg1"/>
                </a:solidFill>
              </a:rPr>
              <a:t>a problem into </a:t>
            </a:r>
            <a:r>
              <a:rPr lang="en-US" sz="2200" dirty="0" smtClean="0">
                <a:solidFill>
                  <a:schemeClr val="bg1"/>
                </a:solidFill>
              </a:rPr>
              <a:t>a search </a:t>
            </a:r>
            <a:r>
              <a:rPr lang="en-US" sz="2200" dirty="0">
                <a:solidFill>
                  <a:schemeClr val="bg1"/>
                </a:solidFill>
              </a:rPr>
              <a:t>for </a:t>
            </a:r>
            <a:r>
              <a:rPr lang="en-US" sz="2200" dirty="0" smtClean="0">
                <a:solidFill>
                  <a:schemeClr val="bg1"/>
                </a:solidFill>
              </a:rPr>
              <a:t>lowest points </a:t>
            </a:r>
            <a:r>
              <a:rPr lang="en-US" sz="2200" dirty="0">
                <a:solidFill>
                  <a:schemeClr val="bg1"/>
                </a:solidFill>
              </a:rPr>
              <a:t>in a vast </a:t>
            </a:r>
            <a:r>
              <a:rPr lang="en-US" sz="2200" dirty="0" smtClean="0">
                <a:solidFill>
                  <a:schemeClr val="bg1"/>
                </a:solidFill>
              </a:rPr>
              <a:t>landscape, </a:t>
            </a:r>
            <a:r>
              <a:rPr lang="en-US" sz="2200" dirty="0">
                <a:solidFill>
                  <a:schemeClr val="bg1"/>
                </a:solidFill>
              </a:rPr>
              <a:t>which </a:t>
            </a:r>
            <a:r>
              <a:rPr lang="en-US" sz="2200" dirty="0" smtClean="0">
                <a:solidFill>
                  <a:schemeClr val="bg1"/>
                </a:solidFill>
              </a:rPr>
              <a:t>correspond </a:t>
            </a:r>
            <a:r>
              <a:rPr lang="en-US" sz="2200" dirty="0">
                <a:solidFill>
                  <a:schemeClr val="bg1"/>
                </a:solidFill>
              </a:rPr>
              <a:t>to the best possible </a:t>
            </a:r>
            <a:r>
              <a:rPr lang="en-US" sz="2200" dirty="0" smtClean="0">
                <a:solidFill>
                  <a:schemeClr val="bg1"/>
                </a:solidFill>
              </a:rPr>
              <a:t>outcomes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Processor considers all possibilities simultaneously to </a:t>
            </a:r>
            <a:r>
              <a:rPr lang="en-US" sz="2200" dirty="0">
                <a:solidFill>
                  <a:schemeClr val="bg1"/>
                </a:solidFill>
              </a:rPr>
              <a:t>determine the lowest energy required to form </a:t>
            </a:r>
            <a:r>
              <a:rPr lang="en-US" sz="2200" dirty="0" smtClean="0">
                <a:solidFill>
                  <a:schemeClr val="bg1"/>
                </a:solidFill>
              </a:rPr>
              <a:t>the specified relationships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Those states, </a:t>
            </a:r>
            <a:r>
              <a:rPr lang="en-US" sz="2200" dirty="0">
                <a:solidFill>
                  <a:schemeClr val="bg1"/>
                </a:solidFill>
              </a:rPr>
              <a:t>seen as the optimal </a:t>
            </a:r>
            <a:r>
              <a:rPr lang="en-US" sz="2200" dirty="0" smtClean="0">
                <a:solidFill>
                  <a:schemeClr val="bg1"/>
                </a:solidFill>
              </a:rPr>
              <a:t>outcomes, are the answers 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638799" y="1245260"/>
            <a:ext cx="338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Qubits within red boxes</a:t>
            </a:r>
          </a:p>
        </p:txBody>
      </p:sp>
      <p:pic>
        <p:nvPicPr>
          <p:cNvPr id="8" name="Picture 7" descr="qubi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500" y="2058622"/>
            <a:ext cx="2621708" cy="26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ave_111414_43_Template">
  <a:themeElements>
    <a:clrScheme name="D-Wave Systems Colors">
      <a:dk1>
        <a:srgbClr val="2A2A2A"/>
      </a:dk1>
      <a:lt1>
        <a:sysClr val="window" lastClr="FFFFFF"/>
      </a:lt1>
      <a:dk2>
        <a:srgbClr val="800080"/>
      </a:dk2>
      <a:lt2>
        <a:srgbClr val="939495"/>
      </a:lt2>
      <a:accent1>
        <a:srgbClr val="0A3C69"/>
      </a:accent1>
      <a:accent2>
        <a:srgbClr val="800080"/>
      </a:accent2>
      <a:accent3>
        <a:srgbClr val="EEBB22"/>
      </a:accent3>
      <a:accent4>
        <a:srgbClr val="F68E1E"/>
      </a:accent4>
      <a:accent5>
        <a:srgbClr val="2A2A2A"/>
      </a:accent5>
      <a:accent6>
        <a:srgbClr val="939495"/>
      </a:accent6>
      <a:hlink>
        <a:srgbClr val="002060"/>
      </a:hlink>
      <a:folHlink>
        <a:srgbClr val="800080"/>
      </a:folHlink>
    </a:clrScheme>
    <a:fontScheme name="D-Wave Corbel Fon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 w="3175">
          <a:solidFill>
            <a:schemeClr val="bg1">
              <a:lumMod val="75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DWave_111414_43_Template</Template>
  <TotalTime>12425</TotalTime>
  <Words>675</Words>
  <Application>Microsoft Macintosh PowerPoint</Application>
  <PresentationFormat>On-screen Show (4:3)</PresentationFormat>
  <Paragraphs>143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Antique Olive Roman</vt:lpstr>
      <vt:lpstr>Calibri</vt:lpstr>
      <vt:lpstr>Corbel</vt:lpstr>
      <vt:lpstr>ＭＳ Ｐゴシック</vt:lpstr>
      <vt:lpstr>Osaka</vt:lpstr>
      <vt:lpstr>Times</vt:lpstr>
      <vt:lpstr>Trebuchet MS</vt:lpstr>
      <vt:lpstr>Arial</vt:lpstr>
      <vt:lpstr>DWave_111414_43_Template</vt:lpstr>
      <vt:lpstr>D-Wave Update  SOS20 Conference</vt:lpstr>
      <vt:lpstr>PowerPoint Presentation</vt:lpstr>
      <vt:lpstr>PowerPoint Presentation</vt:lpstr>
      <vt:lpstr>D-Wave Investors</vt:lpstr>
      <vt:lpstr>D-Wave Executive Team</vt:lpstr>
      <vt:lpstr>PowerPoint Presentation</vt:lpstr>
      <vt:lpstr>Processor Environment</vt:lpstr>
      <vt:lpstr>D-Wave Two Quantum Processor</vt:lpstr>
      <vt:lpstr>Processing Using D-Wave </vt:lpstr>
      <vt:lpstr>1152 Qubit Chip</vt:lpstr>
      <vt:lpstr>Quantum Effects on D-Wave Systems</vt:lpstr>
      <vt:lpstr>How it Works</vt:lpstr>
      <vt:lpstr>How Does A D-wave Computer Work</vt:lpstr>
      <vt:lpstr>Mission</vt:lpstr>
      <vt:lpstr>Machine Learning: Binary Classification</vt:lpstr>
      <vt:lpstr>Discrete Combinatorial Optimization Benchmarks Median Time to Find Best Solution </vt:lpstr>
      <vt:lpstr>Google Results</vt:lpstr>
      <vt:lpstr>Roughly 1955 in Classical Computer Time</vt:lpstr>
      <vt:lpstr>Electronics  April 19, 1965</vt:lpstr>
      <vt:lpstr>Moore’s Law</vt:lpstr>
      <vt:lpstr>The Moore’s Law Law</vt:lpstr>
      <vt:lpstr>D-Wave Technical Progress</vt:lpstr>
      <vt:lpstr>PowerPoint Presentation</vt:lpstr>
    </vt:vector>
  </TitlesOfParts>
  <Company>sl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Lonsky</dc:creator>
  <cp:lastModifiedBy>Rene Copeland</cp:lastModifiedBy>
  <cp:revision>209</cp:revision>
  <dcterms:created xsi:type="dcterms:W3CDTF">2014-11-14T18:56:49Z</dcterms:created>
  <dcterms:modified xsi:type="dcterms:W3CDTF">2016-03-23T17:54:43Z</dcterms:modified>
</cp:coreProperties>
</file>